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499" r:id="rId2"/>
    <p:sldId id="667" r:id="rId3"/>
    <p:sldId id="500" r:id="rId4"/>
    <p:sldId id="659" r:id="rId5"/>
    <p:sldId id="668" r:id="rId6"/>
    <p:sldId id="673" r:id="rId7"/>
    <p:sldId id="669" r:id="rId8"/>
    <p:sldId id="670" r:id="rId9"/>
    <p:sldId id="671" r:id="rId10"/>
    <p:sldId id="674" r:id="rId11"/>
    <p:sldId id="679" r:id="rId12"/>
    <p:sldId id="680" r:id="rId13"/>
    <p:sldId id="675" r:id="rId14"/>
    <p:sldId id="672" r:id="rId15"/>
    <p:sldId id="677" r:id="rId16"/>
    <p:sldId id="678" r:id="rId17"/>
    <p:sldId id="676" r:id="rId18"/>
    <p:sldId id="576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776" autoAdjust="0"/>
  </p:normalViewPr>
  <p:slideViewPr>
    <p:cSldViewPr>
      <p:cViewPr varScale="1">
        <p:scale>
          <a:sx n="98" d="100"/>
          <a:sy n="98" d="100"/>
        </p:scale>
        <p:origin x="19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FA2AEC-A32B-CD40-98CB-56D06FA5A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7C2956F-6246-4F4D-B210-6B6F868228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D970366-EDC1-0A41-85D3-3A5E167F8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0E878B1-D3AE-9F4C-B472-22614BD831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12C3593C-BBA0-FF4D-A9EC-8442F34AB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303918D3-C564-9040-BC0B-95F9220C3F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F5F349A3-84F5-DD4B-8058-911493FBB7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611DAB5-81D6-9942-B700-99E9646DDD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4B236DB4-8892-2347-8771-6F310A3444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7E4C6773-CD8A-684D-B8D9-A75D494B52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605AAEB3-B6A7-DC40-8565-3093DA8EA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fld id="{6C7A2D8E-994D-AD43-A751-ACECCF49B2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7673F32-D5B3-F64C-A13F-0F0EDD53F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862770-9FB8-1945-8869-36AF061A5055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B0BA661-CB26-ED45-AE53-930BE3232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5BBEAE-71F6-BF44-B9D8-E2D59641D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ICW3</a:t>
            </a:r>
            <a:r>
              <a:rPr kumimoji="1" lang="zh-CN" altLang="en-US" dirty="0"/>
              <a:t>，设置从</a:t>
            </a:r>
            <a:r>
              <a:rPr kumimoji="1" lang="en-US" altLang="zh-CN" dirty="0"/>
              <a:t>8259A</a:t>
            </a:r>
            <a:r>
              <a:rPr kumimoji="1" lang="zh-CN" altLang="en-US" dirty="0"/>
              <a:t>和第几个腿相连，对从片，第几个腿重定向了以前的主片腿，这里是第二个腿。</a:t>
            </a:r>
            <a:endParaRPr kumimoji="1" lang="en-US" altLang="zh-CN" dirty="0"/>
          </a:p>
          <a:p>
            <a:r>
              <a:rPr kumimoji="1" lang="en-US" altLang="zh-CN" dirty="0"/>
              <a:t>ICW4</a:t>
            </a:r>
            <a:r>
              <a:rPr kumimoji="1" lang="zh-CN" altLang="en-US" dirty="0"/>
              <a:t>，设置一些工作模式，这里比较重要的是要不要设置</a:t>
            </a:r>
            <a:r>
              <a:rPr kumimoji="1" lang="en-US" altLang="zh-CN" dirty="0"/>
              <a:t>AEOI</a:t>
            </a:r>
            <a:r>
              <a:rPr kumimoji="1" lang="zh-CN" altLang="en-US" dirty="0"/>
              <a:t>，还是手动发信号</a:t>
            </a:r>
            <a:r>
              <a:rPr kumimoji="1" lang="en-US" altLang="zh-CN" dirty="0"/>
              <a:t>EOI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OCW1</a:t>
            </a:r>
            <a:r>
              <a:rPr kumimoji="1" lang="zh-CN" altLang="en-US" dirty="0"/>
              <a:t>，是操作时候，响应那个中断，第几条腿的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65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这里都比较简单，就是手工设置的软中断了，这里就可以自定义了。对那些硬件的中断，你也可以自己定义处理过程。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36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22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这里门指向了一个段选择子，然后还有段内的偏移。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这里中断门、陷阱门和调用门的差别是，</a:t>
            </a:r>
            <a:r>
              <a:rPr kumimoji="1" lang="en-US" altLang="zh-CN" dirty="0" err="1"/>
              <a:t>ParamCount</a:t>
            </a:r>
            <a:r>
              <a:rPr kumimoji="1" lang="zh-CN" altLang="en-US" dirty="0"/>
              <a:t>那个地方变成了保留位。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，为</a:t>
            </a:r>
            <a:r>
              <a:rPr kumimoji="1" lang="en-US" altLang="zh-CN" dirty="0"/>
              <a:t>0xE</a:t>
            </a:r>
            <a:r>
              <a:rPr kumimoji="1" lang="zh-CN" altLang="en-US" dirty="0"/>
              <a:t>（中断门），或</a:t>
            </a:r>
            <a:r>
              <a:rPr kumimoji="1" lang="en-US" altLang="zh-CN" dirty="0"/>
              <a:t>0xF</a:t>
            </a:r>
            <a:r>
              <a:rPr kumimoji="1" lang="zh-CN" altLang="en-US" dirty="0"/>
              <a:t>（陷阱门）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IDT</a:t>
            </a:r>
            <a:r>
              <a:rPr kumimoji="1" lang="zh-CN" altLang="en-US" dirty="0"/>
              <a:t>实际上是一堆门描述符组成的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85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同步中断是当指令执行时由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CPU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控制单元产生，之所以称为同步，是因为只有在一条指令执行完毕后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CPU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才会发出中断，而不是发生在代码指令执行期间，比如系统调用。</a:t>
            </a:r>
            <a:br>
              <a:rPr lang="zh-CN" altLang="en-US" dirty="0"/>
            </a:b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2.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异步中断是指由其他硬件设备依照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CPU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时钟信号随机产生，即意味着中断能够在指令之间发生，例如键盘中断。</a:t>
            </a:r>
            <a:endParaRPr kumimoji="1" lang="en-US" altLang="zh-CN" dirty="0"/>
          </a:p>
          <a:p>
            <a:endParaRPr kumimoji="1" lang="en-US" altLang="zh-CN" dirty="0"/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同步中断又称为异常（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exception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异步中断则被称为中断（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interrupt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）。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我们通常讲的中断指的都是异步中断。</a:t>
            </a:r>
            <a:b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中断可分为可屏蔽中断（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Maskable interrupt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和非屏蔽中断（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Nomaskable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interrupt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）。</a:t>
            </a:r>
            <a:b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2.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异常可分为故障（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fault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）、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陷阱（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trap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）、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终止（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abort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三类。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69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就是向量号。外部中断，他分为</a:t>
            </a:r>
            <a:r>
              <a:rPr kumimoji="1" lang="en-US" altLang="zh-CN" dirty="0"/>
              <a:t>NMI</a:t>
            </a:r>
            <a:r>
              <a:rPr kumimoji="1" lang="zh-CN" altLang="en-US" dirty="0"/>
              <a:t>和可屏蔽中断。分别由两根腿连接在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上，一根是</a:t>
            </a:r>
            <a:r>
              <a:rPr kumimoji="1" lang="en-US" altLang="zh-CN" dirty="0"/>
              <a:t>NMI</a:t>
            </a:r>
            <a:r>
              <a:rPr kumimoji="1" lang="zh-CN" altLang="en-US" dirty="0"/>
              <a:t>，一根是</a:t>
            </a:r>
            <a:r>
              <a:rPr kumimoji="1" lang="en-US" altLang="zh-CN" dirty="0"/>
              <a:t>INTR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NMI</a:t>
            </a:r>
            <a:r>
              <a:rPr kumimoji="1" lang="zh-CN" altLang="en-US" dirty="0"/>
              <a:t>是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通知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CPU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发生了灾难性事件，如电源掉电、总线奇偶位出错等。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INTR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则是由一个可编程控制器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8259A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（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Programmable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I/O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Controller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</a:rPr>
              <a:t>）来建立起来的，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现代计算机的中断控制模块已集成到主板的南桥芯片组中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不用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8259A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芯片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现代的计算机用的是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（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Advanced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Programmable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I/O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Controller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），这套东西是集成在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PCH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里面的，这里用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IO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82093AA</a:t>
            </a: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BOCHS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中，他模拟了一个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，一个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，对于单处理器的，支持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PIC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，对于多处理器的，支持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APIC</a:t>
            </a: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1.  《82093AA I/O ADVANCED PROGRAMMABLE INTERRUPT CONTROLLER (IOAPIC)》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2.  《8259A PROGRAMMABLE INTERRUPT CONTROLLER(8259A/8259A-2)》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3.  《Undocumented PC》</a:t>
            </a: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56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99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ICW1</a:t>
            </a:r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中有一个位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3</a:t>
            </a:r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：</a:t>
            </a:r>
            <a:endParaRPr kumimoji="1" lang="en-US" altLang="zh-CN" sz="1200" b="1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水平触发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(level-triggered</a:t>
            </a:r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，也被称为条件触发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)LT: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 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只要满足条件，就触发一个事件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只要有数据没有被获取，内核就不断通知你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)</a:t>
            </a:r>
            <a:br>
              <a:rPr lang="zh-CN" altLang="en-US" dirty="0"/>
            </a:br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边缘触发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(edge-triggered)ET: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 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每当状态变化时，触发一个事件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  <a:p>
            <a:br>
              <a:rPr lang="zh-CN" altLang="en-US" dirty="0"/>
            </a:b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     “举个读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socket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的例子，假定经过长时间的沉默后，现在来了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100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个字节，这时无论边缘触发和条件触发都会产生一个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read ready notification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通知应用程序可读。应用程序读了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个字节，然后重新调用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等待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io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事件。这时水平触发的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会因为还有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个字节可读从 而立即返回用户一个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read ready notification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。而边缘触发的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会因为可读这个状态没有发生变化而陷入长期等待。 因此在使用边缘触发的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时，要注意每次都要读到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socket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返回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EWOULDBLOCK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为止，否则这个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socket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就算废了。而使用条件触发的</a:t>
            </a:r>
            <a:r>
              <a:rPr kumimoji="1"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api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时，如果应用程序不需要写就不要关注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socket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可写的事件，否则就会无限次的立即返回一个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write ready notification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。大家常用的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select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就是属于水平触发这一类，长期关注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socket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写事件会出现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CPU 100%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rPr>
              <a:t>的毛病。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40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ICW1</a:t>
            </a:r>
            <a:r>
              <a:rPr lang="zh-CN" altLang="en-US" dirty="0"/>
              <a:t>，做一些配置；</a:t>
            </a:r>
            <a:r>
              <a:rPr lang="en-US" altLang="zh-CN" dirty="0"/>
              <a:t>ICW2</a:t>
            </a:r>
            <a:r>
              <a:rPr lang="zh-CN" altLang="en-US" dirty="0"/>
              <a:t>，设置好</a:t>
            </a:r>
            <a:r>
              <a:rPr lang="en-US" altLang="zh-CN" dirty="0"/>
              <a:t>IRQ0</a:t>
            </a:r>
            <a:r>
              <a:rPr lang="zh-CN" altLang="en-US" dirty="0"/>
              <a:t>对应的中断向量号，剩下的递增，这里是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2D8E-994D-AD43-A751-ACECCF49B21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19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50F6F5-5B85-4140-8624-B4F2F5E695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5976E-28F8-DD4D-965D-F592867F07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7BC4AF1D-F92D-5846-B6EE-65FB96976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9581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B77A7B-D10F-1A4B-869C-1B1A2D96DF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FACD7-5EFF-344E-BF7C-1CDD976F724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E5F5545D-0CB0-2941-ADA1-FF260D306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9017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D8418E-CA68-E649-9CF0-5679F774DA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D702-321F-6141-A80C-4E1BCFF46D4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AFD88FAE-688F-B842-BFD8-02CBD0BA5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8747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16387F-7DA8-EF43-9C25-61695CED6A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8C726-4FA2-CB40-9B9F-8AF88CC01F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B6B8B670-920D-3043-ACC2-B8B874633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5868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EEA58F-C882-7C4C-B86E-D4B2FCC1C3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D65CB-A474-D849-877E-E93DC27243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06D78CC9-575F-924F-9831-4C6560292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419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152983-24E5-8D4E-88EA-37F892CEB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33985-E517-6149-997D-51D542F45A1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027E6680-17DE-9941-8D7D-4E239C7F1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069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C3017-BAD4-164B-B6A2-0DA1EBAD50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83895-070B-884C-AA87-52A8ACB530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DEC041FA-880C-E543-8511-C3C69ED4CD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97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94C8F9E-382D-474C-8AB4-5000987C32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BEC31-B533-2C4E-B6C5-4069F3201E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F585A04D-B93F-C448-BB59-1345D1FE7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4365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4124853-5861-004F-B541-35238FBDE1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9A0D8-427B-5849-9197-D0162DB861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6002DC20-CB80-3347-9B09-2B8CA891B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4660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0C6EB-CC5F-A740-B095-AC80029A0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84EA7-CF2F-5C4D-8054-A70297416D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99091EF4-8053-B749-98C7-F1387A78E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9314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967177-5E5C-AB44-8947-3B4A537C88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D325D-BA1F-4347-BE37-590337B9E6E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7D42313D-3154-4E45-BDB1-3AF3A7011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8050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A0DEC6-FC5C-9149-B4E5-B0B9D9C14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24CC79B-3F3D-1244-91DB-E9BD3E18F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DA4418FC-BBF0-B34F-8E6D-5BF7A065D4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latin typeface="Times New Roman" panose="02020603050405020304" pitchFamily="18" charset="0"/>
              </a:defRPr>
            </a:lvl1pPr>
          </a:lstStyle>
          <a:p>
            <a:fld id="{A7ADA382-6644-9843-9937-6C53EAD0FD7D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7A42C092-C435-B84B-A925-6370B61E6A5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41CFACE2-3231-6945-B936-143B1B70F2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BF72F899-1C38-CD45-9D6A-75BC217969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DFA00AA1-A7E9-CB4C-B4EE-D6048F7AA3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Microsoft YaHei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Microsoft YaHei" panose="020B0503020204020204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Microsoft YaHei" panose="020B0503020204020204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Microsoft YaHei" panose="020B0503020204020204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Microsoft YaHei" panose="020B0503020204020204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EC3A6D13-4B65-E242-9280-C868B7A8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19DC9145-2F34-D84D-A9FF-5B10C59E9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E4DAEA19-47A9-EA4A-82E6-5730659A69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操作系统课程组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A1C6E5C-F5C4-D44F-998B-74CCC7BC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配套实验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617254F2-4A34-4444-8C90-12BAC501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55AF7-C907-0446-B61F-457BA474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46" y="1844824"/>
            <a:ext cx="77724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5.1</a:t>
            </a:r>
            <a:r>
              <a:rPr lang="zh-CN" altLang="en-US" sz="2400" dirty="0"/>
              <a:t> 外部中断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8259A</a:t>
            </a:r>
            <a:r>
              <a:rPr lang="zh-CN" altLang="en-US" sz="2000" dirty="0"/>
              <a:t>内部有四种</a:t>
            </a:r>
            <a:r>
              <a:rPr lang="en-US" altLang="zh-CN" sz="2000" dirty="0"/>
              <a:t>8</a:t>
            </a:r>
            <a:r>
              <a:rPr lang="zh-CN" altLang="en-US" sz="2000" dirty="0"/>
              <a:t>位的寄存器：</a:t>
            </a:r>
            <a:r>
              <a:rPr lang="en-US" altLang="zh-CN" sz="2000" dirty="0"/>
              <a:t> IMR</a:t>
            </a:r>
            <a:r>
              <a:rPr lang="zh-CN" altLang="en-US" sz="2000" dirty="0"/>
              <a:t>， </a:t>
            </a:r>
            <a:r>
              <a:rPr lang="en-US" altLang="zh-CN" sz="2000" dirty="0"/>
              <a:t>IRR</a:t>
            </a:r>
            <a:r>
              <a:rPr lang="zh-CN" altLang="en-US" sz="2000" dirty="0"/>
              <a:t>，</a:t>
            </a:r>
            <a:r>
              <a:rPr lang="en-US" altLang="zh-CN" sz="2000" dirty="0"/>
              <a:t>ISR</a:t>
            </a:r>
            <a:r>
              <a:rPr lang="zh-CN" altLang="en-US" sz="2000" dirty="0"/>
              <a:t>，</a:t>
            </a:r>
            <a:r>
              <a:rPr lang="en-US" altLang="zh-CN" sz="2000" dirty="0"/>
              <a:t> PR </a:t>
            </a:r>
            <a:r>
              <a:rPr lang="zh-CN" altLang="en-US" sz="2000" dirty="0"/>
              <a:t>。寄存器内每一位对应一个</a:t>
            </a:r>
            <a:r>
              <a:rPr lang="en-US" altLang="zh-CN" sz="2000" dirty="0"/>
              <a:t>IRQ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84E0F-9D5E-514B-B119-1988E9952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7CE437-28AD-164C-8DB4-10571875F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7872D40-F950-17F8-168A-E0F9B088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23371"/>
              </p:ext>
            </p:extLst>
          </p:nvPr>
        </p:nvGraphicFramePr>
        <p:xfrm>
          <a:off x="884785" y="3089488"/>
          <a:ext cx="7374430" cy="28346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87215">
                  <a:extLst>
                    <a:ext uri="{9D8B030D-6E8A-4147-A177-3AD203B41FA5}">
                      <a16:colId xmlns:a16="http://schemas.microsoft.com/office/drawing/2014/main" val="2960043641"/>
                    </a:ext>
                  </a:extLst>
                </a:gridCol>
                <a:gridCol w="3687215">
                  <a:extLst>
                    <a:ext uri="{9D8B030D-6E8A-4147-A177-3AD203B41FA5}">
                      <a16:colId xmlns:a16="http://schemas.microsoft.com/office/drawing/2014/main" val="418691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IMR</a:t>
                      </a:r>
                      <a:r>
                        <a:rPr lang="zh-CN" altLang="en-US" sz="1800" b="0" dirty="0"/>
                        <a:t>，中断屏蔽状态寄存器</a:t>
                      </a:r>
                      <a:endParaRPr lang="en-US" altLang="zh-C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每位对应一个外设，</a:t>
                      </a:r>
                      <a:r>
                        <a:rPr lang="en-US" altLang="zh-CN" sz="1800" b="0" dirty="0"/>
                        <a:t>1</a:t>
                      </a:r>
                      <a:r>
                        <a:rPr lang="zh-CN" altLang="en-US" sz="1800" b="0" dirty="0"/>
                        <a:t>表示屏蔽该外设，</a:t>
                      </a:r>
                      <a:r>
                        <a:rPr lang="en-US" altLang="zh-CN" sz="1800" b="0" dirty="0"/>
                        <a:t>0</a:t>
                      </a:r>
                      <a:r>
                        <a:rPr lang="zh-CN" altLang="en-US" sz="1800" b="0" dirty="0"/>
                        <a:t>表示中断允许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IRR</a:t>
                      </a:r>
                      <a:r>
                        <a:rPr lang="zh-CN" altLang="en-US" sz="1800" b="0" dirty="0"/>
                        <a:t>，</a:t>
                      </a:r>
                      <a:r>
                        <a:rPr lang="zh-CN" altLang="en-US" sz="1800" dirty="0"/>
                        <a:t>中断请求状态寄存器</a:t>
                      </a:r>
                      <a:endParaRPr lang="en-US" altLang="zh-C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当一个中断请求到达</a:t>
                      </a:r>
                      <a:r>
                        <a:rPr lang="en-US" altLang="zh-CN" sz="1800" dirty="0"/>
                        <a:t>8259A</a:t>
                      </a:r>
                      <a:r>
                        <a:rPr lang="zh-CN" altLang="en-US" sz="1800" dirty="0"/>
                        <a:t>的一个引脚的时候，对应的</a:t>
                      </a:r>
                      <a:r>
                        <a:rPr lang="en-US" altLang="zh-CN" sz="1800" dirty="0"/>
                        <a:t>IRR</a:t>
                      </a:r>
                      <a:r>
                        <a:rPr lang="zh-CN" altLang="en-US" sz="1800" dirty="0"/>
                        <a:t>上的位就被设置</a:t>
                      </a:r>
                      <a:r>
                        <a:rPr lang="en-US" altLang="zh-CN" sz="18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0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ISR</a:t>
                      </a:r>
                      <a:r>
                        <a:rPr lang="zh-CN" altLang="en-US" sz="1800" b="0" dirty="0"/>
                        <a:t>，</a:t>
                      </a:r>
                      <a:r>
                        <a:rPr lang="zh-CN" altLang="en-US" sz="1800" dirty="0"/>
                        <a:t>中断服务状态寄存器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正在进行处理的中断在</a:t>
                      </a:r>
                      <a:r>
                        <a:rPr lang="en" altLang="zh-CN" sz="1800" dirty="0"/>
                        <a:t>ISR</a:t>
                      </a:r>
                      <a:r>
                        <a:rPr lang="zh-CN" altLang="en-US" sz="1800" dirty="0"/>
                        <a:t>对应的位值设置为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PR</a:t>
                      </a:r>
                      <a:r>
                        <a:rPr lang="zh-CN" altLang="en-US" sz="1800" dirty="0"/>
                        <a:t>，优先裁决器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用于从</a:t>
                      </a:r>
                      <a:r>
                        <a:rPr lang="en" altLang="zh-CN" sz="1800" dirty="0"/>
                        <a:t>IRR</a:t>
                      </a:r>
                      <a:r>
                        <a:rPr lang="zh-CN" altLang="en-US" sz="1800" dirty="0"/>
                        <a:t>中挑选一个优先级最大的中断，</a:t>
                      </a:r>
                      <a:r>
                        <a:rPr lang="en-US" altLang="zh-CN" sz="1800" dirty="0"/>
                        <a:t>(</a:t>
                      </a:r>
                      <a:r>
                        <a:rPr lang="en" altLang="zh-CN" sz="1800" dirty="0"/>
                        <a:t>IRQ</a:t>
                      </a:r>
                      <a:r>
                        <a:rPr lang="zh-CN" altLang="en-US" sz="1800" dirty="0"/>
                        <a:t>接口号小的优先级大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5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12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55AF7-C907-0446-B61F-457BA474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46" y="1844824"/>
            <a:ext cx="77724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5.2</a:t>
            </a:r>
            <a:r>
              <a:rPr lang="zh-CN" altLang="en-US" sz="2400" dirty="0"/>
              <a:t>   </a:t>
            </a:r>
            <a:r>
              <a:rPr lang="zh-CN" altLang="en-US" sz="2000" dirty="0"/>
              <a:t> </a:t>
            </a:r>
            <a:r>
              <a:rPr lang="en-US" altLang="zh-CN" sz="2400" dirty="0"/>
              <a:t>8259A</a:t>
            </a:r>
            <a:r>
              <a:rPr lang="zh-CN" altLang="en-US" sz="2400" dirty="0"/>
              <a:t>中断过程如下：</a:t>
            </a:r>
          </a:p>
          <a:p>
            <a:r>
              <a:rPr lang="zh-CN" altLang="en-US" sz="2000" dirty="0"/>
              <a:t>中断请求。</a:t>
            </a:r>
          </a:p>
          <a:p>
            <a:r>
              <a:rPr lang="zh-CN" altLang="en-US" sz="2000" dirty="0"/>
              <a:t>中断响应。</a:t>
            </a:r>
          </a:p>
          <a:p>
            <a:r>
              <a:rPr lang="zh-CN" altLang="en-US" sz="2000" dirty="0"/>
              <a:t>保护现场</a:t>
            </a:r>
            <a:r>
              <a:rPr lang="en-US" altLang="zh-CN" sz="2000" dirty="0"/>
              <a:t>—</a:t>
            </a:r>
            <a:r>
              <a:rPr lang="zh-CN" altLang="en-US" sz="2000" dirty="0"/>
              <a:t>压栈。</a:t>
            </a:r>
          </a:p>
          <a:p>
            <a:r>
              <a:rPr lang="zh-CN" altLang="en-US" sz="2000" dirty="0"/>
              <a:t>定位中断服务程序。</a:t>
            </a:r>
          </a:p>
          <a:p>
            <a:r>
              <a:rPr lang="zh-CN" altLang="en-US" sz="2000" dirty="0"/>
              <a:t>中断执行过程。</a:t>
            </a:r>
          </a:p>
          <a:p>
            <a:r>
              <a:rPr lang="zh-CN" altLang="en-US" sz="2000" dirty="0"/>
              <a:t>中断返回</a:t>
            </a:r>
            <a:r>
              <a:rPr lang="en-US" altLang="zh-CN" sz="2000" dirty="0"/>
              <a:t>—</a:t>
            </a:r>
            <a:r>
              <a:rPr lang="zh-CN" altLang="en-US" sz="2000" dirty="0"/>
              <a:t>出栈。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84E0F-9D5E-514B-B119-1988E9952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7CE437-28AD-164C-8DB4-10571875F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/>
              <a:t>四、需了解的知识</a:t>
            </a:r>
          </a:p>
        </p:txBody>
      </p:sp>
    </p:spTree>
    <p:extLst>
      <p:ext uri="{BB962C8B-B14F-4D97-AF65-F5344CB8AC3E}">
        <p14:creationId xmlns:p14="http://schemas.microsoft.com/office/powerpoint/2010/main" val="15074204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55AF7-C907-0446-B61F-457BA474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46" y="1844824"/>
            <a:ext cx="77724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5.3</a:t>
            </a:r>
            <a:r>
              <a:rPr lang="zh-CN" altLang="en-US" sz="2400" dirty="0"/>
              <a:t> </a:t>
            </a:r>
            <a:r>
              <a:rPr lang="en-US" altLang="zh-CN" sz="2400" dirty="0"/>
              <a:t>8259A</a:t>
            </a:r>
            <a:r>
              <a:rPr lang="zh-CN" altLang="en-US" sz="2400" dirty="0"/>
              <a:t>处理中断请求过程如下：</a:t>
            </a:r>
          </a:p>
          <a:p>
            <a:r>
              <a:rPr lang="zh-CN" altLang="en-US" sz="2000" dirty="0"/>
              <a:t>当外设发出中断信号后，信号被送入</a:t>
            </a:r>
            <a:r>
              <a:rPr lang="en-US" altLang="zh-CN" sz="2000" dirty="0"/>
              <a:t>8259</a:t>
            </a:r>
            <a:r>
              <a:rPr lang="en" altLang="zh-CN" sz="2000" dirty="0"/>
              <a:t>A</a:t>
            </a:r>
            <a:r>
              <a:rPr lang="zh-CN" altLang="en-US" sz="2000" dirty="0"/>
              <a:t>。</a:t>
            </a:r>
          </a:p>
          <a:p>
            <a:r>
              <a:rPr lang="en" altLang="zh-CN" sz="2000" dirty="0"/>
              <a:t>8259A</a:t>
            </a:r>
            <a:r>
              <a:rPr lang="zh-CN" altLang="en-US" sz="2000" dirty="0"/>
              <a:t>检查</a:t>
            </a:r>
            <a:r>
              <a:rPr lang="en" altLang="zh-CN" sz="2000" dirty="0"/>
              <a:t>IMR</a:t>
            </a:r>
            <a:r>
              <a:rPr lang="zh-CN" altLang="en-US" sz="2000" dirty="0"/>
              <a:t>寄存器中是否屏蔽了来自该</a:t>
            </a:r>
            <a:r>
              <a:rPr lang="en" altLang="zh-CN" sz="2000" dirty="0"/>
              <a:t>IRQ</a:t>
            </a:r>
            <a:r>
              <a:rPr lang="zh-CN" altLang="en-US" sz="2000" dirty="0"/>
              <a:t>的信号，若</a:t>
            </a:r>
            <a:r>
              <a:rPr lang="en" altLang="zh-CN" sz="2000" dirty="0"/>
              <a:t>IMR</a:t>
            </a:r>
            <a:r>
              <a:rPr lang="zh-CN" altLang="en-US" sz="2000" dirty="0"/>
              <a:t>寄存器中对应的位为</a:t>
            </a:r>
            <a:r>
              <a:rPr lang="en-US" altLang="zh-CN" sz="2000" dirty="0"/>
              <a:t>1</a:t>
            </a:r>
            <a:r>
              <a:rPr lang="zh-CN" altLang="en-US" sz="2000" dirty="0"/>
              <a:t>，表示屏蔽了该</a:t>
            </a:r>
            <a:r>
              <a:rPr lang="en" altLang="zh-CN" sz="2000" dirty="0"/>
              <a:t>IRQ</a:t>
            </a:r>
            <a:r>
              <a:rPr lang="zh-CN" altLang="en-US" sz="2000" dirty="0"/>
              <a:t>中断，则丢掉此中断信号，反之，则将</a:t>
            </a:r>
            <a:r>
              <a:rPr lang="en" altLang="zh-CN" sz="2000" dirty="0"/>
              <a:t>IRR</a:t>
            </a:r>
            <a:r>
              <a:rPr lang="zh-CN" altLang="en-US" sz="2000" dirty="0"/>
              <a:t>寄存器中与此中断对应的位设置为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</a:p>
          <a:p>
            <a:r>
              <a:rPr lang="en" altLang="zh-CN" sz="2000" dirty="0"/>
              <a:t>PR</a:t>
            </a:r>
            <a:r>
              <a:rPr lang="zh-CN" altLang="en-US" sz="2000" dirty="0"/>
              <a:t>优先级裁决器从</a:t>
            </a:r>
            <a:r>
              <a:rPr lang="en" altLang="zh-CN" sz="2000" dirty="0"/>
              <a:t>IRR</a:t>
            </a:r>
            <a:r>
              <a:rPr lang="zh-CN" altLang="en-US" sz="2000" dirty="0"/>
              <a:t>寄存器中挑选一个优先级最大的中断，然后</a:t>
            </a:r>
            <a:r>
              <a:rPr lang="en-US" altLang="zh-CN" sz="2000" dirty="0"/>
              <a:t>8259</a:t>
            </a:r>
            <a:r>
              <a:rPr lang="en" altLang="zh-CN" sz="2000" dirty="0"/>
              <a:t>A</a:t>
            </a:r>
            <a:r>
              <a:rPr lang="zh-CN" altLang="en-US" sz="2000" dirty="0"/>
              <a:t>向</a:t>
            </a:r>
            <a:r>
              <a:rPr lang="en" altLang="zh-CN" sz="2000" dirty="0"/>
              <a:t>CPU</a:t>
            </a:r>
            <a:r>
              <a:rPr lang="zh-CN" altLang="en-US" sz="2000" dirty="0"/>
              <a:t>发送</a:t>
            </a:r>
            <a:r>
              <a:rPr lang="en" altLang="zh-CN" sz="2000" dirty="0"/>
              <a:t>INTR</a:t>
            </a:r>
            <a:r>
              <a:rPr lang="zh-CN" altLang="en-US" sz="2000" dirty="0"/>
              <a:t>信号。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84E0F-9D5E-514B-B119-1988E9952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7CE437-28AD-164C-8DB4-10571875F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/>
              <a:t>四、需了解的知识</a:t>
            </a:r>
          </a:p>
        </p:txBody>
      </p:sp>
    </p:spTree>
    <p:extLst>
      <p:ext uri="{BB962C8B-B14F-4D97-AF65-F5344CB8AC3E}">
        <p14:creationId xmlns:p14="http://schemas.microsoft.com/office/powerpoint/2010/main" val="36792052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55AF7-C907-0446-B61F-457BA474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46" y="1844824"/>
            <a:ext cx="77724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5.4</a:t>
            </a:r>
            <a:r>
              <a:rPr lang="zh-CN" altLang="en-US" sz="2400" dirty="0"/>
              <a:t> </a:t>
            </a:r>
            <a:r>
              <a:rPr lang="en-US" altLang="zh-CN" sz="2400" dirty="0"/>
              <a:t>8259A</a:t>
            </a:r>
            <a:r>
              <a:rPr lang="zh-CN" altLang="en-US" sz="2400" dirty="0"/>
              <a:t>的中断响应过程如下：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收到</a:t>
            </a:r>
            <a:r>
              <a:rPr lang="en-US" altLang="zh-CN" sz="2000" dirty="0"/>
              <a:t>INTR</a:t>
            </a:r>
            <a:r>
              <a:rPr lang="zh-CN" altLang="en-US" sz="2000" dirty="0"/>
              <a:t>信号后便知道有新的中断了，在执行完当前指令后，向</a:t>
            </a:r>
            <a:r>
              <a:rPr lang="en-US" altLang="zh-CN" sz="2000" dirty="0"/>
              <a:t>8259A</a:t>
            </a:r>
            <a:r>
              <a:rPr lang="zh-CN" altLang="en-US" sz="2000" dirty="0"/>
              <a:t>发送一个中断回复信号</a:t>
            </a:r>
            <a:r>
              <a:rPr lang="en-US" altLang="zh-CN" sz="2000" dirty="0"/>
              <a:t>INTA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8259A</a:t>
            </a:r>
            <a:r>
              <a:rPr lang="zh-CN" altLang="en-US" sz="2000" dirty="0"/>
              <a:t>将选出来的优先级最大的中断在</a:t>
            </a:r>
            <a:r>
              <a:rPr lang="en-US" altLang="zh-CN" sz="2000" dirty="0"/>
              <a:t>ISR</a:t>
            </a:r>
            <a:r>
              <a:rPr lang="zh-CN" altLang="en-US" sz="2000" dirty="0"/>
              <a:t>寄存器中相应的位置</a:t>
            </a:r>
            <a:r>
              <a:rPr lang="en-US" altLang="zh-CN" sz="2000" dirty="0"/>
              <a:t>1</a:t>
            </a:r>
            <a:r>
              <a:rPr lang="zh-CN" altLang="en-US" sz="2000" dirty="0"/>
              <a:t>，同时将</a:t>
            </a:r>
            <a:r>
              <a:rPr lang="en-US" altLang="zh-CN" sz="2000" dirty="0"/>
              <a:t>IRR</a:t>
            </a:r>
            <a:r>
              <a:rPr lang="zh-CN" altLang="en-US" sz="2000" dirty="0"/>
              <a:t>寄存器中相应的位置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再次向</a:t>
            </a:r>
            <a:r>
              <a:rPr lang="en-US" altLang="zh-CN" sz="2000" dirty="0"/>
              <a:t>8259A</a:t>
            </a:r>
            <a:r>
              <a:rPr lang="zh-CN" altLang="en-US" sz="2000" dirty="0"/>
              <a:t>发送</a:t>
            </a:r>
            <a:r>
              <a:rPr lang="en-US" altLang="zh-CN" sz="2000" dirty="0"/>
              <a:t>INTA</a:t>
            </a:r>
            <a:r>
              <a:rPr lang="zh-CN" altLang="en-US" sz="2000" dirty="0"/>
              <a:t>信号，表示想要获取中断向量号，</a:t>
            </a:r>
            <a:r>
              <a:rPr lang="en-US" altLang="zh-CN" sz="2000" dirty="0"/>
              <a:t>8259A</a:t>
            </a:r>
            <a:r>
              <a:rPr lang="zh-CN" altLang="en-US" sz="2000" dirty="0"/>
              <a:t>将相应的中断向量通过数据总线传递给</a:t>
            </a:r>
            <a:r>
              <a:rPr lang="en-US" altLang="zh-CN" sz="2000" dirty="0"/>
              <a:t>CPU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如果是自动</a:t>
            </a:r>
            <a:r>
              <a:rPr lang="en-US" altLang="zh-CN" sz="2000" dirty="0"/>
              <a:t>EOI</a:t>
            </a:r>
            <a:r>
              <a:rPr lang="zh-CN" altLang="en-US" sz="2000" dirty="0"/>
              <a:t>模式，在第二个</a:t>
            </a:r>
            <a:r>
              <a:rPr lang="en-US" altLang="zh-CN" sz="2000" dirty="0"/>
              <a:t>INTA</a:t>
            </a:r>
            <a:r>
              <a:rPr lang="zh-CN" altLang="en-US" sz="2000" dirty="0"/>
              <a:t>处理完成之后</a:t>
            </a:r>
            <a:r>
              <a:rPr lang="en-US" altLang="zh-CN" sz="2000" dirty="0"/>
              <a:t>ISR</a:t>
            </a:r>
            <a:r>
              <a:rPr lang="zh-CN" altLang="en-US" sz="2000" dirty="0"/>
              <a:t>对应的位自动清空，否则必须接收到一个正常</a:t>
            </a:r>
            <a:r>
              <a:rPr lang="en-US" altLang="zh-CN" sz="2000" dirty="0"/>
              <a:t>EOI</a:t>
            </a:r>
            <a:r>
              <a:rPr lang="zh-CN" altLang="en-US" sz="2000" dirty="0"/>
              <a:t>之后</a:t>
            </a:r>
            <a:r>
              <a:rPr lang="en-US" altLang="zh-CN" sz="2000" dirty="0"/>
              <a:t>8259A</a:t>
            </a:r>
            <a:r>
              <a:rPr lang="zh-CN" altLang="en-US" sz="2000" dirty="0"/>
              <a:t>才能清空对应的</a:t>
            </a:r>
            <a:r>
              <a:rPr lang="en-US" altLang="zh-CN" sz="2000" dirty="0"/>
              <a:t>ISR</a:t>
            </a:r>
            <a:r>
              <a:rPr lang="zh-CN" altLang="en-US" sz="2000" dirty="0"/>
              <a:t>位。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84E0F-9D5E-514B-B119-1988E9952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7CE437-28AD-164C-8DB4-10571875F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/>
              <a:t>四、需了解的知识</a:t>
            </a:r>
          </a:p>
        </p:txBody>
      </p:sp>
    </p:spTree>
    <p:extLst>
      <p:ext uri="{BB962C8B-B14F-4D97-AF65-F5344CB8AC3E}">
        <p14:creationId xmlns:p14="http://schemas.microsoft.com/office/powerpoint/2010/main" val="17946674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7A4A6636-9512-E94C-9AB8-47E9B5996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四、需了解的知识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D6692AC3-AE9D-0747-A0F6-12C5AC37A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altLang="zh-CN" sz="2400" dirty="0"/>
              <a:t>8259A</a:t>
            </a:r>
            <a:r>
              <a:rPr lang="zh-CN" altLang="en-US" sz="2400" dirty="0"/>
              <a:t>的编程方式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8259A</a:t>
            </a:r>
            <a:r>
              <a:rPr lang="zh-CN" altLang="en-US" sz="2000" dirty="0"/>
              <a:t>工作模式包括：编程模式、操作模式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主</a:t>
            </a:r>
            <a:r>
              <a:rPr lang="en-US" altLang="zh-CN" sz="2000" dirty="0"/>
              <a:t>8259A</a:t>
            </a:r>
            <a:r>
              <a:rPr lang="zh-CN" altLang="en-US" sz="2000" dirty="0"/>
              <a:t>的端口地址</a:t>
            </a:r>
            <a:r>
              <a:rPr lang="en-US" altLang="zh-CN" sz="2000" dirty="0"/>
              <a:t>20h</a:t>
            </a:r>
            <a:r>
              <a:rPr lang="zh-CN" altLang="en-US" sz="2000" dirty="0"/>
              <a:t>，</a:t>
            </a:r>
            <a:r>
              <a:rPr lang="en-US" altLang="zh-CN" sz="2000" dirty="0"/>
              <a:t>21h</a:t>
            </a:r>
            <a:r>
              <a:rPr lang="zh-CN" altLang="en-US" sz="2000" dirty="0"/>
              <a:t>；从</a:t>
            </a:r>
            <a:r>
              <a:rPr lang="en-US" altLang="zh-CN" sz="2000" dirty="0"/>
              <a:t>8259A</a:t>
            </a:r>
            <a:r>
              <a:rPr lang="zh-CN" altLang="en-US" sz="2000" dirty="0"/>
              <a:t>端口</a:t>
            </a:r>
            <a:r>
              <a:rPr lang="en-US" altLang="zh-CN" sz="2000" dirty="0"/>
              <a:t>A0h</a:t>
            </a:r>
            <a:r>
              <a:rPr lang="zh-CN" altLang="en-US" sz="2000" dirty="0"/>
              <a:t>，</a:t>
            </a:r>
            <a:r>
              <a:rPr lang="en-US" altLang="zh-CN" sz="2000" dirty="0"/>
              <a:t>A1h</a:t>
            </a:r>
          </a:p>
          <a:p>
            <a:pPr lvl="1" eaLnBrk="1" hangingPunct="1"/>
            <a:r>
              <a:rPr lang="zh-CN" altLang="en-US" sz="2000" dirty="0"/>
              <a:t>指令格式</a:t>
            </a:r>
            <a:endParaRPr lang="en-US" altLang="zh-CN" sz="2000" dirty="0"/>
          </a:p>
          <a:p>
            <a:pPr lvl="2" eaLnBrk="1" hangingPunct="1"/>
            <a:r>
              <a:rPr lang="en-US" altLang="zh-CN" sz="1600" dirty="0"/>
              <a:t>ICW</a:t>
            </a:r>
            <a:r>
              <a:rPr lang="zh-CN" altLang="en-US" sz="1600" dirty="0"/>
              <a:t>，初始化命令字，</a:t>
            </a:r>
            <a:r>
              <a:rPr lang="en-US" altLang="zh-CN" sz="1600" dirty="0"/>
              <a:t>ICW1—ICW4</a:t>
            </a:r>
            <a:r>
              <a:rPr lang="zh-CN" altLang="en-US" sz="1600" dirty="0"/>
              <a:t>，描述详见</a:t>
            </a:r>
            <a:r>
              <a:rPr lang="en-US" altLang="zh-CN" sz="1600" dirty="0"/>
              <a:t>P92</a:t>
            </a:r>
          </a:p>
          <a:p>
            <a:pPr lvl="2" eaLnBrk="1" hangingPunct="1"/>
            <a:r>
              <a:rPr lang="en-US" altLang="zh-CN" sz="1600" dirty="0"/>
              <a:t>OCW</a:t>
            </a:r>
            <a:r>
              <a:rPr lang="zh-CN" altLang="en-US" sz="1600" dirty="0"/>
              <a:t>，操作控制字，</a:t>
            </a:r>
            <a:r>
              <a:rPr lang="en-US" altLang="zh-CN" sz="1600" dirty="0"/>
              <a:t>OCW1-OCW3</a:t>
            </a:r>
          </a:p>
          <a:p>
            <a:pPr lvl="1" eaLnBrk="1" hangingPunct="1"/>
            <a:r>
              <a:rPr lang="zh-CN" altLang="en-US" sz="2000" dirty="0"/>
              <a:t>编程顺序，</a:t>
            </a:r>
            <a:r>
              <a:rPr lang="zh-CN" altLang="en-US" sz="2000" dirty="0">
                <a:solidFill>
                  <a:srgbClr val="C00000"/>
                </a:solidFill>
              </a:rPr>
              <a:t>注意不能颠倒！详见代码</a:t>
            </a:r>
            <a:r>
              <a:rPr lang="en-US" altLang="zh-CN" sz="2000" dirty="0">
                <a:solidFill>
                  <a:srgbClr val="C00000"/>
                </a:solidFill>
              </a:rPr>
              <a:t>3.34</a:t>
            </a:r>
          </a:p>
          <a:p>
            <a:pPr lvl="2" eaLnBrk="1" hangingPunct="1"/>
            <a:r>
              <a:rPr lang="zh-CN" altLang="en-US" sz="1600" dirty="0"/>
              <a:t>向</a:t>
            </a:r>
            <a:r>
              <a:rPr lang="en-US" altLang="zh-CN" sz="1600" dirty="0"/>
              <a:t>20h</a:t>
            </a:r>
            <a:r>
              <a:rPr lang="zh-CN" altLang="en-US" sz="1600" dirty="0"/>
              <a:t>或者</a:t>
            </a:r>
            <a:r>
              <a:rPr lang="en-US" altLang="zh-CN" sz="1600" dirty="0"/>
              <a:t>A0h</a:t>
            </a:r>
            <a:r>
              <a:rPr lang="zh-CN" altLang="en-US" sz="1600" dirty="0"/>
              <a:t>，写入</a:t>
            </a:r>
            <a:r>
              <a:rPr lang="en-US" altLang="zh-CN" sz="1600" dirty="0"/>
              <a:t>ICW1</a:t>
            </a:r>
            <a:r>
              <a:rPr lang="zh-CN" altLang="en-US" sz="1600" dirty="0"/>
              <a:t>，主从格式一致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向</a:t>
            </a:r>
            <a:r>
              <a:rPr lang="en-US" altLang="zh-CN" sz="1600" dirty="0"/>
              <a:t>21h</a:t>
            </a:r>
            <a:r>
              <a:rPr lang="zh-CN" altLang="en-US" sz="1600" dirty="0"/>
              <a:t>或者</a:t>
            </a:r>
            <a:r>
              <a:rPr lang="en-US" altLang="zh-CN" sz="1600" dirty="0"/>
              <a:t>A1h</a:t>
            </a:r>
            <a:r>
              <a:rPr lang="zh-CN" altLang="en-US" sz="1600" dirty="0"/>
              <a:t>，写入</a:t>
            </a:r>
            <a:r>
              <a:rPr lang="en-US" altLang="zh-CN" sz="1600" dirty="0"/>
              <a:t>ICW2</a:t>
            </a:r>
            <a:r>
              <a:rPr lang="zh-CN" altLang="en-US" sz="1600" dirty="0"/>
              <a:t>，主从格式一致；定义</a:t>
            </a:r>
            <a:r>
              <a:rPr lang="en-US" altLang="zh-CN" sz="1600" dirty="0"/>
              <a:t>INT0</a:t>
            </a:r>
            <a:r>
              <a:rPr lang="zh-CN" altLang="en-US" sz="1600" dirty="0"/>
              <a:t>号腿对应的中断向量，后面的自动递增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向</a:t>
            </a:r>
            <a:r>
              <a:rPr lang="en-US" altLang="zh-CN" sz="1600" dirty="0"/>
              <a:t>21h</a:t>
            </a:r>
            <a:r>
              <a:rPr lang="zh-CN" altLang="en-US" sz="1600" dirty="0"/>
              <a:t>或者</a:t>
            </a:r>
            <a:r>
              <a:rPr lang="en-US" altLang="zh-CN" sz="1600" dirty="0"/>
              <a:t>A1h</a:t>
            </a:r>
            <a:r>
              <a:rPr lang="zh-CN" altLang="en-US" sz="1600" dirty="0"/>
              <a:t>，写入</a:t>
            </a:r>
            <a:r>
              <a:rPr lang="en-US" altLang="zh-CN" sz="1600" dirty="0"/>
              <a:t>ICW3</a:t>
            </a:r>
            <a:r>
              <a:rPr lang="zh-CN" altLang="en-US" sz="1600" dirty="0"/>
              <a:t>，主从格式不同；定义的是主片的哪个</a:t>
            </a:r>
            <a:r>
              <a:rPr lang="en-US" altLang="zh-CN" sz="1600" dirty="0"/>
              <a:t>IR</a:t>
            </a:r>
            <a:r>
              <a:rPr lang="zh-CN" altLang="en-US" sz="1600" dirty="0"/>
              <a:t>腿脚级联从片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向</a:t>
            </a:r>
            <a:r>
              <a:rPr lang="en-US" altLang="zh-CN" sz="1600" dirty="0"/>
              <a:t>21h</a:t>
            </a:r>
            <a:r>
              <a:rPr lang="zh-CN" altLang="en-US" sz="1600" dirty="0"/>
              <a:t>或者</a:t>
            </a:r>
            <a:r>
              <a:rPr lang="en-US" altLang="zh-CN" sz="1600" dirty="0"/>
              <a:t>A1h</a:t>
            </a:r>
            <a:r>
              <a:rPr lang="zh-CN" altLang="en-US" sz="1600" dirty="0"/>
              <a:t>，写入</a:t>
            </a:r>
            <a:r>
              <a:rPr lang="en-US" altLang="zh-CN" sz="1600" dirty="0"/>
              <a:t>ICW4</a:t>
            </a:r>
            <a:r>
              <a:rPr lang="zh-CN" altLang="en-US" sz="1600" dirty="0"/>
              <a:t>，主从格式一致</a:t>
            </a:r>
            <a:endParaRPr lang="en-US" altLang="zh-CN" sz="1600" dirty="0"/>
          </a:p>
          <a:p>
            <a:pPr lvl="2" eaLnBrk="1" hangingPunct="1"/>
            <a:r>
              <a:rPr lang="en-US" altLang="zh-CN" sz="1600" dirty="0"/>
              <a:t>OCW1</a:t>
            </a:r>
            <a:r>
              <a:rPr lang="zh-CN" altLang="en-US" sz="1600" dirty="0"/>
              <a:t>，屏蔽中断；</a:t>
            </a:r>
            <a:r>
              <a:rPr lang="en-US" altLang="zh-CN" sz="1600" dirty="0"/>
              <a:t>OCW2:EOI</a:t>
            </a: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F3FFDB4-41EA-BB45-81EE-E92CEE590B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D6891-E739-2F42-909B-A49A9CE9338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17A09-15F1-C349-BAF4-9BE3DFFA5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0EF17-5BD2-DB45-9E88-B894A4A5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908720"/>
            <a:ext cx="8267700" cy="2717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80ED88-2E23-0D4A-8933-F0F3B2648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3673805"/>
            <a:ext cx="7150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20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17A09-15F1-C349-BAF4-9BE3DFFA5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FE5D5E-77BE-2047-B080-A960EFCC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46875"/>
            <a:ext cx="5547050" cy="54015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2B9782-179C-3D45-AC29-71DB4F808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447" y="939511"/>
            <a:ext cx="4392488" cy="15622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3CD1CF-C4ED-4F46-A3E7-8B84E084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20" y="2807022"/>
            <a:ext cx="1810458" cy="1324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663DBE-55EA-4D47-ACFB-9CC70B7A6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428" y="2574266"/>
            <a:ext cx="1756544" cy="1672664"/>
          </a:xfrm>
          <a:prstGeom prst="rect">
            <a:avLst/>
          </a:prstGeom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67F31F8B-66D6-144A-85A8-7F491570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10" y="4441362"/>
            <a:ext cx="4085828" cy="190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399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360FB-359E-C44B-83D0-0CE5DE2D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四、需了解的知识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31201-82FB-9441-B5E0-9E4BE6AB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6.</a:t>
            </a:r>
            <a:r>
              <a:rPr kumimoji="1" lang="zh-CN" altLang="en-US" sz="2400" dirty="0"/>
              <a:t>建立</a:t>
            </a:r>
            <a:r>
              <a:rPr kumimoji="1" lang="en-US" altLang="zh-CN" sz="2400" dirty="0"/>
              <a:t>IDT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9FD72-10DD-8844-859E-F53FBDE4B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8C726-4FA2-CB40-9B9F-8AF88CC01F4C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5ED86-B12D-CF4B-A309-FF59CED0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69634"/>
            <a:ext cx="5927700" cy="1741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D744-40C5-7842-B96E-714AB86D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08" y="4208268"/>
            <a:ext cx="5332586" cy="24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44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>
            <a:extLst>
              <a:ext uri="{FF2B5EF4-FFF2-40B4-BE49-F238E27FC236}">
                <a16:creationId xmlns:a16="http://schemas.microsoft.com/office/drawing/2014/main" id="{9BF81DB6-8104-D04D-9E86-CFDBB8157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5F2B0-57BE-D94F-B2BC-0A5703F74A7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FF21387-C253-0243-8C6B-F64745E3E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D522A60-C14C-324B-8096-3ED0B18919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774949C1-BD69-3C47-BE10-D8390D81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中断与异常</a:t>
            </a:r>
          </a:p>
        </p:txBody>
      </p:sp>
      <p:sp>
        <p:nvSpPr>
          <p:cNvPr id="17410" name="文本占位符 2">
            <a:extLst>
              <a:ext uri="{FF2B5EF4-FFF2-40B4-BE49-F238E27FC236}">
                <a16:creationId xmlns:a16="http://schemas.microsoft.com/office/drawing/2014/main" id="{F53707D1-A8FE-5D4D-AE91-C822447EA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操作系统设计实验系列（四）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CF51ECE-AD04-B34E-8948-D0F64040FD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82365-C4A6-834A-ADB5-BAFACC33F57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8A3AC60-1BDD-8549-95C2-AA817DD49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7A19DE1-593D-B946-83A3-51021948D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学会中断与异常的实现机制（第三章</a:t>
            </a:r>
            <a:r>
              <a:rPr lang="en-US" altLang="zh-CN" sz="2800" dirty="0"/>
              <a:t>3.4</a:t>
            </a:r>
            <a:r>
              <a:rPr lang="zh-CN" altLang="en-US" sz="2800" dirty="0"/>
              <a:t>节）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编程完成一个具体中断的处理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了解</a:t>
            </a:r>
            <a:r>
              <a:rPr lang="en-US" altLang="zh-CN" sz="2800" dirty="0"/>
              <a:t>3.5</a:t>
            </a:r>
            <a:r>
              <a:rPr lang="zh-CN" altLang="en-US" sz="2800" dirty="0"/>
              <a:t>节中的</a:t>
            </a:r>
            <a:r>
              <a:rPr lang="en-US" altLang="zh-CN" sz="2800" dirty="0"/>
              <a:t>IOPL</a:t>
            </a:r>
            <a:r>
              <a:rPr lang="zh-CN" altLang="en-US" sz="2800" dirty="0"/>
              <a:t>以及</a:t>
            </a:r>
            <a:r>
              <a:rPr lang="en-US" altLang="zh-CN" sz="2800" dirty="0"/>
              <a:t>I/O</a:t>
            </a:r>
            <a:r>
              <a:rPr lang="zh-CN" altLang="en-US" sz="2800" dirty="0"/>
              <a:t>许可位图。</a:t>
            </a:r>
            <a:endParaRPr lang="en-US" altLang="zh-CN" sz="2400" dirty="0"/>
          </a:p>
        </p:txBody>
      </p:sp>
      <p:sp>
        <p:nvSpPr>
          <p:cNvPr id="18435" name="幻灯片编号占位符 3">
            <a:extLst>
              <a:ext uri="{FF2B5EF4-FFF2-40B4-BE49-F238E27FC236}">
                <a16:creationId xmlns:a16="http://schemas.microsoft.com/office/drawing/2014/main" id="{7F678C34-50D8-5940-8B1B-28B4FEE403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60DE3-79F9-294D-8E5B-58BABCA50EC3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1207617D-0F6E-3A47-BED0-C571A62E6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F5057D1A-5F2A-C544-89B2-8177FD6CA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学习中断与异常的机制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调试</a:t>
            </a:r>
            <a:r>
              <a:rPr lang="en-US" altLang="zh-CN" sz="2800" dirty="0"/>
              <a:t>8259A</a:t>
            </a:r>
            <a:r>
              <a:rPr lang="zh-CN" altLang="en-US" sz="2800" dirty="0"/>
              <a:t>的编程基本例程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调试时钟中断例程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实现一个自定义的中断向量，功能可自由设想。</a:t>
            </a: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095A9ACA-047B-8E41-B20E-64BA655163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C89F2-3A80-504E-A9FF-749A573EE25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878504DF-5932-F146-A38B-D5D28E1A6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三、完成本次实验要回答的问题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8EB63ACF-90AD-424C-969D-164AB843A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/>
              <a:t>什么是中断，什么是异常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dirty="0"/>
              <a:t>8259A</a:t>
            </a:r>
            <a:r>
              <a:rPr lang="zh-CN" altLang="en-US" sz="2800" dirty="0"/>
              <a:t>的工作原理是怎样的？怎么给这些中断号的处理向量初始化值？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/>
              <a:t>如何建立</a:t>
            </a:r>
            <a:r>
              <a:rPr lang="en-US" altLang="zh-CN" sz="2800" dirty="0"/>
              <a:t>IDT</a:t>
            </a:r>
            <a:r>
              <a:rPr lang="zh-CN" altLang="en-US" sz="2800" dirty="0"/>
              <a:t>，如何实现一个自定义的中断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/>
              <a:t>如何控制时钟中断，为什么时钟中断时候，没有看到</a:t>
            </a:r>
            <a:r>
              <a:rPr lang="en-US" altLang="zh-CN" sz="2800" dirty="0"/>
              <a:t>int</a:t>
            </a:r>
            <a:r>
              <a:rPr lang="zh-CN" altLang="en-US" sz="2800" dirty="0"/>
              <a:t>的指令？</a:t>
            </a:r>
            <a:endParaRPr lang="en-US" altLang="zh-CN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/>
              <a:t>简要解释一下</a:t>
            </a:r>
            <a:r>
              <a:rPr lang="en-US" altLang="zh-CN" sz="2800" dirty="0"/>
              <a:t>IOPL</a:t>
            </a:r>
            <a:r>
              <a:rPr lang="zh-CN" altLang="en-US" sz="2800" dirty="0"/>
              <a:t>的作用与基本机理</a:t>
            </a:r>
            <a:endParaRPr lang="en-US" altLang="zh-CN" sz="28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86821CB7-A6E7-1C4D-83A1-C1ABF9EFC2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000734-901E-3A43-AA9C-5F00C52AB15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922A1180-5B76-CA43-A252-A5A71E65C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905C52FA-934A-DE42-AAD4-F60AF340F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为什么要</a:t>
            </a:r>
            <a:r>
              <a:rPr lang="en-US" altLang="zh-CN" sz="2400" dirty="0"/>
              <a:t>IDT</a:t>
            </a:r>
            <a:r>
              <a:rPr lang="zh-CN" altLang="en-US" sz="2400" dirty="0"/>
              <a:t>（中断描述符表）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实模式：</a:t>
            </a:r>
            <a:r>
              <a:rPr lang="en-US" altLang="zh-CN" sz="2000" dirty="0"/>
              <a:t>BIOS</a:t>
            </a:r>
            <a:r>
              <a:rPr lang="zh-CN" altLang="en-US" sz="2000" dirty="0"/>
              <a:t>中断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保护模式：</a:t>
            </a:r>
            <a:r>
              <a:rPr lang="en-US" altLang="zh-CN" sz="2000" dirty="0"/>
              <a:t>IDT</a:t>
            </a:r>
            <a:r>
              <a:rPr lang="zh-CN" altLang="en-US" sz="2000" dirty="0"/>
              <a:t>机制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2.IDT</a:t>
            </a:r>
            <a:r>
              <a:rPr lang="zh-CN" altLang="en-US" sz="2400" dirty="0"/>
              <a:t>描述符分类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中断门描述符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陷阱门描述符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任务门描述符</a:t>
            </a:r>
            <a:endParaRPr lang="en-US" altLang="zh-CN" sz="2000" dirty="0"/>
          </a:p>
          <a:p>
            <a:pPr lvl="1" eaLnBrk="1" hangingPunct="1"/>
            <a:endParaRPr lang="en-US" altLang="zh-CN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B0EFC073-8707-8741-8665-348E66E1F2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CC533-CC0A-534E-9DD0-7291324DB5F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9" name="图片 5">
            <a:extLst>
              <a:ext uri="{FF2B5EF4-FFF2-40B4-BE49-F238E27FC236}">
                <a16:creationId xmlns:a16="http://schemas.microsoft.com/office/drawing/2014/main" id="{0C707CEE-F217-6547-AA33-676B3C66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73016"/>
            <a:ext cx="493769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0989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922A1180-5B76-CA43-A252-A5A71E65C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905C52FA-934A-DE42-AAD4-F60AF340F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定位中断处理程序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B0EFC073-8707-8741-8665-348E66E1F2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CC533-CC0A-534E-9DD0-7291324DB5F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4">
            <a:extLst>
              <a:ext uri="{FF2B5EF4-FFF2-40B4-BE49-F238E27FC236}">
                <a16:creationId xmlns:a16="http://schemas.microsoft.com/office/drawing/2014/main" id="{38DFC34D-3CF3-1549-8B8A-F8F98376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32" y="2852936"/>
            <a:ext cx="4643536" cy="372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CB9A6B6C-3526-CC4C-996D-FB19C939B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3EDC0608-A1F9-D249-B70B-8645F912C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/>
              <a:t>4.</a:t>
            </a:r>
            <a:r>
              <a:rPr lang="zh-CN" altLang="en-US" sz="2400"/>
              <a:t>回顾什么是中断和异常</a:t>
            </a:r>
            <a:endParaRPr lang="en-US" altLang="zh-CN" sz="2400"/>
          </a:p>
          <a:p>
            <a:pPr lvl="1" eaLnBrk="1" hangingPunct="1"/>
            <a:r>
              <a:rPr lang="zh-CN" altLang="en-US" sz="2000"/>
              <a:t>同步中断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异步中断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Fault</a:t>
            </a:r>
            <a:r>
              <a:rPr lang="zh-CN" altLang="en-US" sz="2000"/>
              <a:t>、</a:t>
            </a:r>
            <a:r>
              <a:rPr lang="en-US" altLang="zh-CN" sz="2000"/>
              <a:t>Trap</a:t>
            </a:r>
            <a:r>
              <a:rPr lang="zh-CN" altLang="en-US" sz="2000"/>
              <a:t>、</a:t>
            </a:r>
            <a:r>
              <a:rPr lang="en-US" altLang="zh-CN" sz="2000"/>
              <a:t>Abort</a:t>
            </a:r>
            <a:r>
              <a:rPr lang="zh-CN" altLang="en-US" sz="2000"/>
              <a:t>的区别</a:t>
            </a:r>
            <a:endParaRPr lang="en-US" altLang="zh-CN" sz="200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DB7F2F63-494F-A947-BEFE-ED659FB05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545A98-59CA-AF47-A442-D6D5878C9ED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5">
            <a:extLst>
              <a:ext uri="{FF2B5EF4-FFF2-40B4-BE49-F238E27FC236}">
                <a16:creationId xmlns:a16="http://schemas.microsoft.com/office/drawing/2014/main" id="{1700B64E-4745-AC48-B7DF-C486F529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05000"/>
            <a:ext cx="340201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6310F97A-A21F-8F43-833B-9B58FBF9A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6029F89F-2643-144F-8646-AD085F2AE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外部中断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早期</a:t>
            </a:r>
            <a:r>
              <a:rPr lang="en-US" altLang="zh-CN" sz="2000" dirty="0"/>
              <a:t>Intel 80x86</a:t>
            </a:r>
            <a:r>
              <a:rPr lang="zh-CN" altLang="en-US" sz="2000" dirty="0"/>
              <a:t>用</a:t>
            </a:r>
            <a:r>
              <a:rPr lang="en-US" altLang="zh-CN" sz="2000" dirty="0"/>
              <a:t>PIC</a:t>
            </a:r>
            <a:r>
              <a:rPr lang="zh-CN" altLang="en-US" sz="2000" dirty="0"/>
              <a:t>方式来实现中断控制系统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两片</a:t>
            </a:r>
            <a:r>
              <a:rPr lang="en-US" altLang="zh-CN" sz="2000" dirty="0"/>
              <a:t>8259A</a:t>
            </a:r>
            <a:r>
              <a:rPr lang="zh-CN" altLang="en-US" sz="2000" dirty="0"/>
              <a:t>（主、从）实现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A2AFC5F6-EDF6-A04A-9075-87CDE132CD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26190-C8A2-F34C-B0C6-F1CCF0D5969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4">
            <a:extLst>
              <a:ext uri="{FF2B5EF4-FFF2-40B4-BE49-F238E27FC236}">
                <a16:creationId xmlns:a16="http://schemas.microsoft.com/office/drawing/2014/main" id="{1FE1E233-6446-ED4C-B958-EBBA1B06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3212976"/>
            <a:ext cx="54641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14833</TotalTime>
  <Words>1647</Words>
  <Application>Microsoft Office PowerPoint</Application>
  <PresentationFormat>全屏显示(4:3)</PresentationFormat>
  <Paragraphs>147</Paragraphs>
  <Slides>18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华文行楷</vt:lpstr>
      <vt:lpstr>Microsoft YaHei</vt:lpstr>
      <vt:lpstr>Arial</vt:lpstr>
      <vt:lpstr>Franklin Gothic Book</vt:lpstr>
      <vt:lpstr>Franklin Gothic Medium</vt:lpstr>
      <vt:lpstr>Times New Roman</vt:lpstr>
      <vt:lpstr>verdana</vt:lpstr>
      <vt:lpstr>模板</vt:lpstr>
      <vt:lpstr>Image</vt:lpstr>
      <vt:lpstr>操作系统设计及实践</vt:lpstr>
      <vt:lpstr>中断与异常</vt:lpstr>
      <vt:lpstr>一、实验目标</vt:lpstr>
      <vt:lpstr>二、本次实验内容</vt:lpstr>
      <vt:lpstr>三、完成本次实验要回答的问题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PowerPoint 演示文稿</vt:lpstr>
      <vt:lpstr>PowerPoint 演示文稿</vt:lpstr>
      <vt:lpstr>四、需了解的知识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1359</cp:revision>
  <cp:lastPrinted>2019-11-08T10:26:19Z</cp:lastPrinted>
  <dcterms:created xsi:type="dcterms:W3CDTF">2005-09-23T15:03:29Z</dcterms:created>
  <dcterms:modified xsi:type="dcterms:W3CDTF">2023-10-30T04:10:55Z</dcterms:modified>
</cp:coreProperties>
</file>