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499" r:id="rId2"/>
    <p:sldId id="667" r:id="rId3"/>
    <p:sldId id="500" r:id="rId4"/>
    <p:sldId id="659" r:id="rId5"/>
    <p:sldId id="668" r:id="rId6"/>
    <p:sldId id="672" r:id="rId7"/>
    <p:sldId id="673" r:id="rId8"/>
    <p:sldId id="675" r:id="rId9"/>
    <p:sldId id="676" r:id="rId10"/>
    <p:sldId id="674" r:id="rId11"/>
    <p:sldId id="57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78814" autoAdjust="0"/>
  </p:normalViewPr>
  <p:slideViewPr>
    <p:cSldViewPr>
      <p:cViewPr varScale="1">
        <p:scale>
          <a:sx n="89" d="100"/>
          <a:sy n="89" d="100"/>
        </p:scale>
        <p:origin x="22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4C8B24C-E76E-D04C-8587-D012C6FEE3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B3AB813-6CF2-9E49-BBB5-A1007AB8EE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CD38CF4-E29C-B548-B35A-A4630EA2766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4E3840D-E62E-AB45-9E00-ECF20150A59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401782-6CDD-3846-84B1-DB1F0F6BA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D651B6E5-AD05-A845-8121-2D07F2ACC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DE1CDEF0-F47B-904F-826A-041ABCA088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ED0024F-DD0E-F64D-9A8F-A1E1AFDF7E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0F69726D-E92D-674F-BE51-EA0D749FB9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BD43C984-07FD-D54E-8FED-AFB8D2C8C2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3A8EC5B8-A9BC-2147-A531-CC45048753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 smtClean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A3BD4C77-F66F-3A40-B1E7-F67473D6F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BAB2713-30E9-0F4E-8E7A-AD51B1024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1A4808-52FC-C94F-9183-9014749851CA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33B13D2-518A-284F-9BA0-5C7EBB10B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31FA028-1881-AC42-8D94-F848B5F6E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扇区：磁盘上最小的数据单元；簇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是一个或者多个扇区组成的，分区则是一个更完整的文件系统结构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这里一个扇区是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字节，我们这里一个簇就定义了一个扇区大小，</a:t>
            </a:r>
            <a:r>
              <a:rPr kumimoji="1" lang="en-US" altLang="zh-CN" dirty="0"/>
              <a:t>512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个大小一样的</a:t>
            </a:r>
            <a:r>
              <a:rPr kumimoji="1" lang="en-US" altLang="zh-CN" dirty="0"/>
              <a:t>FAT</a:t>
            </a:r>
            <a:r>
              <a:rPr kumimoji="1" lang="zh-CN" altLang="en-US" dirty="0"/>
              <a:t>，每个占用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个扇区，所以一共是</a:t>
            </a:r>
            <a:r>
              <a:rPr kumimoji="1" lang="en-US" altLang="zh-CN" dirty="0"/>
              <a:t>18</a:t>
            </a:r>
            <a:r>
              <a:rPr kumimoji="1" lang="zh-CN" altLang="en-US" dirty="0"/>
              <a:t>*</a:t>
            </a:r>
            <a:r>
              <a:rPr kumimoji="1" lang="en-US" altLang="zh-CN" dirty="0"/>
              <a:t>512=9K</a:t>
            </a:r>
            <a:r>
              <a:rPr kumimoji="1" lang="zh-CN" altLang="en-US" dirty="0"/>
              <a:t>字节空间。第二个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之后是根目录区。长度是非固定的，然后是数据区。</a:t>
            </a:r>
            <a:r>
              <a:rPr kumimoji="1" lang="en-US" altLang="zh-CN" dirty="0"/>
              <a:t>FAT2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FAT1</a:t>
            </a:r>
            <a:r>
              <a:rPr kumimoji="1" lang="zh-CN" altLang="en-US" dirty="0"/>
              <a:t>的备份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扇区总数</a:t>
            </a:r>
            <a:r>
              <a:rPr kumimoji="1" lang="en-US" altLang="zh-CN" dirty="0"/>
              <a:t>2880</a:t>
            </a:r>
            <a:r>
              <a:rPr kumimoji="1" lang="zh-CN" altLang="en-US" dirty="0"/>
              <a:t>个，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字节，就是所谓</a:t>
            </a:r>
            <a:r>
              <a:rPr kumimoji="1" lang="en-US" altLang="zh-CN" dirty="0"/>
              <a:t>1.44MB</a:t>
            </a:r>
            <a:r>
              <a:rPr kumimoji="1" lang="zh-CN" altLang="en-US" dirty="0"/>
              <a:t>大小了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D4C77-F66F-3A40-B1E7-F67473D6F7C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3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此处，书上有一个例子，在</a:t>
            </a:r>
            <a:r>
              <a:rPr kumimoji="1" lang="en-US" altLang="zh-CN" dirty="0"/>
              <a:t>105</a:t>
            </a:r>
            <a:r>
              <a:rPr kumimoji="1" lang="zh-CN" altLang="en-US" dirty="0"/>
              <a:t>页，这里查看了二进制信息，大家需要自己数一数了。大家可以看看他是按照什么顺序存入这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个字节位置的。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根目录区大小是可变的。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他受到</a:t>
            </a:r>
            <a:r>
              <a:rPr kumimoji="1" lang="en-US" altLang="zh-CN" dirty="0" err="1"/>
              <a:t>BPB_RootEntCnt</a:t>
            </a:r>
            <a:r>
              <a:rPr kumimoji="1" lang="zh-CN" altLang="en-US" dirty="0"/>
              <a:t>的上限限制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数据区的簇号是从</a:t>
            </a:r>
            <a:r>
              <a:rPr kumimoji="1" lang="en-US" altLang="zh-CN" dirty="0"/>
              <a:t>2</a:t>
            </a:r>
            <a:r>
              <a:rPr kumimoji="1" lang="zh-CN" altLang="en-US" dirty="0"/>
              <a:t>开始的，这个是他的规定，因为</a:t>
            </a:r>
            <a:r>
              <a:rPr kumimoji="1" lang="en-US" altLang="zh-CN" dirty="0"/>
              <a:t>FAT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号，没有指向实际的数据簇，而是两个标志符，一个是介质描述符，一个是结束符。而且实际数据区的第一个簇在哪儿呢，是要计算出来的。根据根目录大小来计算的。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数据区开始扇区号</a:t>
            </a:r>
            <a:r>
              <a:rPr kumimoji="1" lang="en-US" altLang="zh-CN" dirty="0"/>
              <a:t>=</a:t>
            </a:r>
            <a:r>
              <a:rPr kumimoji="1" lang="zh-CN" altLang="en-US" dirty="0"/>
              <a:t>根目录扇区开始扇区号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根目录所占扇区数量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注意书上都说从</a:t>
            </a:r>
            <a:r>
              <a:rPr kumimoji="1" lang="en-US" altLang="zh-CN" dirty="0"/>
              <a:t>2</a:t>
            </a:r>
            <a:r>
              <a:rPr kumimoji="1" lang="zh-CN" altLang="en-US" dirty="0"/>
              <a:t>号开始，如果不采用</a:t>
            </a:r>
            <a:r>
              <a:rPr kumimoji="1" lang="en-US" altLang="zh-CN" dirty="0" err="1"/>
              <a:t>freedos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edit</a:t>
            </a:r>
            <a:r>
              <a:rPr kumimoji="1" lang="zh-CN" altLang="en-US" dirty="0"/>
              <a:t>工具写入，可能会从</a:t>
            </a:r>
            <a:r>
              <a:rPr kumimoji="1" lang="en-US" altLang="zh-CN" dirty="0"/>
              <a:t>3</a:t>
            </a:r>
            <a:r>
              <a:rPr kumimoji="1" lang="zh-CN" altLang="en-US" dirty="0"/>
              <a:t>号开始，</a:t>
            </a:r>
            <a:r>
              <a:rPr kumimoji="1" lang="zh-CN" altLang="en-US"/>
              <a:t>相应地，根目录</a:t>
            </a:r>
            <a:r>
              <a:rPr kumimoji="1" lang="zh-CN" altLang="en-US" dirty="0"/>
              <a:t>区的条目号也不是</a:t>
            </a:r>
            <a:r>
              <a:rPr kumimoji="1" lang="en-US" altLang="zh-CN" dirty="0"/>
              <a:t>2600</a:t>
            </a:r>
            <a:r>
              <a:rPr kumimoji="1" lang="zh-CN" altLang="en-US" dirty="0"/>
              <a:t>那个地方开始的，要后面一点。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D4C77-F66F-3A40-B1E7-F67473D6F7C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30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表作用，当数据区大于</a:t>
            </a:r>
            <a:r>
              <a:rPr lang="en-US" altLang="zh-CN" dirty="0"/>
              <a:t>512</a:t>
            </a:r>
            <a:r>
              <a:rPr lang="zh-CN" altLang="en-US" dirty="0"/>
              <a:t>字节时，就涉及到下一个簇在哪儿的问题了。</a:t>
            </a:r>
            <a:r>
              <a:rPr lang="en-US" altLang="zh-CN" dirty="0"/>
              <a:t>FAT</a:t>
            </a:r>
            <a:r>
              <a:rPr lang="zh-CN" altLang="en-US" dirty="0"/>
              <a:t>就是帮我们找到下一个簇的。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个和第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FAT</a:t>
            </a:r>
            <a:r>
              <a:rPr lang="zh-CN" altLang="en-US" dirty="0"/>
              <a:t>项不使用。从第</a:t>
            </a:r>
            <a:r>
              <a:rPr lang="en-US" altLang="zh-CN" dirty="0"/>
              <a:t>2</a:t>
            </a:r>
            <a:r>
              <a:rPr lang="zh-CN" altLang="en-US" dirty="0"/>
              <a:t>个开始，这样就呼应了为什么数据区是从第</a:t>
            </a:r>
            <a:r>
              <a:rPr lang="en-US" altLang="zh-CN" dirty="0"/>
              <a:t>2</a:t>
            </a:r>
            <a:r>
              <a:rPr lang="zh-CN" altLang="en-US" dirty="0"/>
              <a:t>个簇号开始的。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格式上是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作为一个簇号，这个实际是一种位图表示法。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D4C77-F66F-3A40-B1E7-F67473D6F7C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4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表作用，当数据区大于</a:t>
            </a:r>
            <a:r>
              <a:rPr lang="en-US" altLang="zh-CN" dirty="0"/>
              <a:t>512</a:t>
            </a:r>
            <a:r>
              <a:rPr lang="zh-CN" altLang="en-US" dirty="0"/>
              <a:t>字节时，就涉及到下一个簇在哪儿的问题了。</a:t>
            </a:r>
            <a:r>
              <a:rPr lang="en-US" altLang="zh-CN" dirty="0"/>
              <a:t>FAT</a:t>
            </a:r>
            <a:r>
              <a:rPr lang="zh-CN" altLang="en-US" dirty="0"/>
              <a:t>就是帮我们找到下一个簇的。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个和第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FAT</a:t>
            </a:r>
            <a:r>
              <a:rPr lang="zh-CN" altLang="en-US" dirty="0"/>
              <a:t>项不使用。从第</a:t>
            </a:r>
            <a:r>
              <a:rPr lang="en-US" altLang="zh-CN" dirty="0"/>
              <a:t>2</a:t>
            </a:r>
            <a:r>
              <a:rPr lang="zh-CN" altLang="en-US" dirty="0"/>
              <a:t>个开始，这样就呼应了为什么数据区是从第</a:t>
            </a:r>
            <a:r>
              <a:rPr lang="en-US" altLang="zh-CN" dirty="0"/>
              <a:t>2</a:t>
            </a:r>
            <a:r>
              <a:rPr lang="zh-CN" altLang="en-US" dirty="0"/>
              <a:t>个簇号开始的。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格式上是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作为一个簇号，这个实际是一种位图表示法。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D4C77-F66F-3A40-B1E7-F67473D6F7C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63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表作用，当数据区大于</a:t>
            </a:r>
            <a:r>
              <a:rPr lang="en-US" altLang="zh-CN" dirty="0"/>
              <a:t>512</a:t>
            </a:r>
            <a:r>
              <a:rPr lang="zh-CN" altLang="en-US" dirty="0"/>
              <a:t>字节时，就涉及到下一个簇在哪儿的问题了。</a:t>
            </a:r>
            <a:r>
              <a:rPr lang="en-US" altLang="zh-CN" dirty="0"/>
              <a:t>FAT</a:t>
            </a:r>
            <a:r>
              <a:rPr lang="zh-CN" altLang="en-US" dirty="0"/>
              <a:t>就是帮我们找到下一个簇的。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个和第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FAT</a:t>
            </a:r>
            <a:r>
              <a:rPr lang="zh-CN" altLang="en-US" dirty="0"/>
              <a:t>项不使用。从第</a:t>
            </a:r>
            <a:r>
              <a:rPr lang="en-US" altLang="zh-CN" dirty="0"/>
              <a:t>2</a:t>
            </a:r>
            <a:r>
              <a:rPr lang="zh-CN" altLang="en-US" dirty="0"/>
              <a:t>个开始，这样就呼应了为什么数据区是从第</a:t>
            </a:r>
            <a:r>
              <a:rPr lang="en-US" altLang="zh-CN" dirty="0"/>
              <a:t>2</a:t>
            </a:r>
            <a:r>
              <a:rPr lang="zh-CN" altLang="en-US" dirty="0"/>
              <a:t>个簇号开始的。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格式上是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作为一个簇号，这个实际是一种位图表示法。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BD4C77-F66F-3A40-B1E7-F67473D6F7C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0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BAD24E-8257-D147-A9A7-178C483A1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35B52-AE04-E647-844A-BF59F8BEDA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32CE06E5-250C-3747-AC32-F2F123392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6809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D30E24-2E38-AF44-A8C2-A1EDD36601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3D8F0-AB69-F34C-AF51-96755FE2D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4E9FD25A-175E-A442-BF49-7E2342DAF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6257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15195B-BE86-D042-9D2A-15AD15D478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2F49-B7D5-F349-AE3A-511E71E37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FC721AD6-26A9-3D47-9FD2-08FC98A5E2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5753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1A690F-A63C-F946-B4D7-5681BDCC9A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5E78-34B2-554E-8D18-DD01128A0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611548AD-1F96-8A4A-8F1A-FB62A3F7D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254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1F48D9-6BB2-D34D-9004-A59955E06B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02915-D8EF-DF4D-9272-35BEDD556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762B72CF-5926-EE40-9844-C6C27257C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1994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1AB4DD-DDFC-E343-915B-F659BA8E59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53268-FCC7-E342-B914-341B5CABE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56BCB7A3-0275-9F49-9F46-C8E89370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986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B3184-C48F-C342-918F-B873FD3002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9E57D-FA39-F44F-BA91-25498BA0E7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34A3D642-66B1-6649-BC26-1433CA9E8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2578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F44CD00-9CF2-6D40-AD17-1A851FB1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BD9C-3C89-6540-BBFE-C3E63F29A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12BB0894-5B53-A94C-9FBB-73D35568F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6082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42AA510-C12D-D242-AED7-9E8D049939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6EC9-0D28-E642-A162-930153A1D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06C343BD-8092-9846-A14D-960FE8392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035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AEAF0A-48F4-C14E-ABBD-AEBAA0DBFD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30968-95C3-E241-83E3-2AE8237E2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2B7D25F7-3D0B-914B-8D4E-4D73B9E1FE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286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9A7F2A-19C6-E44C-9BAF-1BC5071661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DAB39-DD3B-C147-B373-721CED7EB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5B4D7429-0A09-2E4E-B365-40BC9B4E3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5134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BA27D2-86F7-0648-8FC5-067A0B12F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93AAE0E-5F1F-8D44-8E68-48EAED231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E20BDBF7-2E52-7749-BFB2-BAA067B08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4F830B-9C0E-0746-BCBA-CFCB32A08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62EA9872-DCCA-DB46-B17E-082A26E7259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E8D289A8-336A-FB4A-9B95-42A158E1A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CC6CCCB2-6224-634D-AE14-663D5F213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5C8B452B-CEEA-F44A-AC3B-430D9E79E8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>
            <a:extLst>
              <a:ext uri="{FF2B5EF4-FFF2-40B4-BE49-F238E27FC236}">
                <a16:creationId xmlns:a16="http://schemas.microsoft.com/office/drawing/2014/main" id="{1548A515-F489-2F4F-9D50-523C6025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>
            <a:extLst>
              <a:ext uri="{FF2B5EF4-FFF2-40B4-BE49-F238E27FC236}">
                <a16:creationId xmlns:a16="http://schemas.microsoft.com/office/drawing/2014/main" id="{57FAA27B-213E-C544-88B4-30080DF4F4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>
            <a:extLst>
              <a:ext uri="{FF2B5EF4-FFF2-40B4-BE49-F238E27FC236}">
                <a16:creationId xmlns:a16="http://schemas.microsoft.com/office/drawing/2014/main" id="{893D67C6-054F-F041-BD0E-86CB484020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5476C147-A9C5-8245-80D1-AB43318B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1609F60B-F239-874D-AD7A-24CC4E1F4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6B35AF9E-E48D-9F45-B68C-905CC53A8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13C8A206-D4D9-D542-8048-C3CD00443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int 13</a:t>
            </a:r>
            <a:r>
              <a:rPr lang="zh-CN" altLang="en-US" sz="2000" dirty="0"/>
              <a:t>中断</a:t>
            </a:r>
            <a:endParaRPr lang="en-US" altLang="zh-CN" sz="20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108050FD-AACC-E843-BE80-1683BC5EAD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39A7B3-0820-2445-8100-222A94773EA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17CF18-882F-4092-8162-6E6A3BEA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416343"/>
            <a:ext cx="5076056" cy="2103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76C822-22C3-4DDC-8B8C-7415E03BB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54" y="2518772"/>
            <a:ext cx="4528787" cy="21832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9894CB-EF71-4C0B-9380-B7BA6285636F}"/>
              </a:ext>
            </a:extLst>
          </p:cNvPr>
          <p:cNvSpPr txBox="1"/>
          <p:nvPr/>
        </p:nvSpPr>
        <p:spPr>
          <a:xfrm>
            <a:off x="5214587" y="2518772"/>
            <a:ext cx="3389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/>
              <a:t>根据</a:t>
            </a:r>
            <a:r>
              <a:rPr lang="zh-CN" altLang="en-US" sz="2000" dirty="0"/>
              <a:t>扇区号</a:t>
            </a:r>
            <a:r>
              <a:rPr lang="zh-CN" altLang="en-US" sz="2000" b="0" dirty="0"/>
              <a:t>、</a:t>
            </a:r>
            <a:r>
              <a:rPr lang="zh-CN" altLang="en-US" sz="2000" dirty="0"/>
              <a:t>每磁道扇区数</a:t>
            </a:r>
            <a:r>
              <a:rPr lang="zh-CN" altLang="en-US" sz="2000" b="0" dirty="0"/>
              <a:t>计算</a:t>
            </a:r>
            <a:r>
              <a:rPr lang="zh-CN" altLang="en-US" sz="2000" dirty="0"/>
              <a:t>柱面号</a:t>
            </a:r>
            <a:r>
              <a:rPr lang="zh-CN" altLang="en-US" sz="2000" b="0" dirty="0"/>
              <a:t>、</a:t>
            </a:r>
            <a:r>
              <a:rPr lang="zh-CN" altLang="en-US" sz="2000" dirty="0"/>
              <a:t>磁头号</a:t>
            </a:r>
            <a:r>
              <a:rPr lang="zh-CN" altLang="en-US" sz="2000" b="0" dirty="0"/>
              <a:t>、</a:t>
            </a:r>
            <a:r>
              <a:rPr lang="zh-CN" altLang="en-US" sz="2000" dirty="0"/>
              <a:t>起始扇区号</a:t>
            </a:r>
            <a:r>
              <a:rPr lang="zh-CN" altLang="en-US" sz="2000" b="0" dirty="0"/>
              <a:t>并赋值给相应的寄存器，调用</a:t>
            </a:r>
            <a:r>
              <a:rPr lang="en-US" altLang="zh-CN" sz="2000" b="0" dirty="0"/>
              <a:t>int 13</a:t>
            </a:r>
            <a:r>
              <a:rPr lang="zh-CN" altLang="en-US" sz="2000" b="0" dirty="0"/>
              <a:t>中断读取文件至指定位置。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编号占位符 1">
            <a:extLst>
              <a:ext uri="{FF2B5EF4-FFF2-40B4-BE49-F238E27FC236}">
                <a16:creationId xmlns:a16="http://schemas.microsoft.com/office/drawing/2014/main" id="{D9D70696-7DC6-8B42-AA9A-141C5F5995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30B1B-4F91-A447-A5FB-0D107106F6B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1D37B60-3E3D-3546-8177-3F44018E8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57FE8A5-5845-C54E-B221-15AC8D49F4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96006B5A-B1FE-E240-89D4-EBDA14ED7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由盘上结构实现程序加载</a:t>
            </a:r>
          </a:p>
        </p:txBody>
      </p:sp>
      <p:sp>
        <p:nvSpPr>
          <p:cNvPr id="17410" name="文本占位符 2">
            <a:extLst>
              <a:ext uri="{FF2B5EF4-FFF2-40B4-BE49-F238E27FC236}">
                <a16:creationId xmlns:a16="http://schemas.microsoft.com/office/drawing/2014/main" id="{9564732E-6725-A245-8A97-C4A0A706C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操作系统设计实验系列（五）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01C98E9-A41E-9E4F-8765-693E07AF33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2CD69-46C2-3E4C-97AB-3F0782994CA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F91D556-CBDF-EE46-8DFC-1A33A7CC1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7B5C9F3-1C5D-5C42-8348-E8D30CF07B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如何从软盘读取并加载一个</a:t>
            </a:r>
            <a:r>
              <a:rPr lang="en-US" altLang="zh-CN" sz="2800" dirty="0"/>
              <a:t>Loader</a:t>
            </a:r>
            <a:r>
              <a:rPr lang="zh-CN" altLang="en-US" sz="2800" dirty="0"/>
              <a:t>程序到操作系统，然后转交系统控制权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对应章节：第四章</a:t>
            </a:r>
            <a:endParaRPr lang="en-US" altLang="zh-CN" sz="2800" dirty="0"/>
          </a:p>
          <a:p>
            <a:pPr lvl="1" eaLnBrk="1" hangingPunct="1"/>
            <a:endParaRPr lang="en-US" altLang="zh-CN" sz="2400" dirty="0"/>
          </a:p>
        </p:txBody>
      </p:sp>
      <p:sp>
        <p:nvSpPr>
          <p:cNvPr id="18435" name="幻灯片编号占位符 3">
            <a:extLst>
              <a:ext uri="{FF2B5EF4-FFF2-40B4-BE49-F238E27FC236}">
                <a16:creationId xmlns:a16="http://schemas.microsoft.com/office/drawing/2014/main" id="{1DD36A29-BB1A-E048-AF9C-2F78D67079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4E2D0-17E8-564E-B7ED-F0AC49691312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1D7A8785-93DD-354F-89A0-7882327B4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二、本次实验内容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1F31F11E-C5C4-1841-855D-CCF5275BC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学习</a:t>
            </a:r>
            <a:r>
              <a:rPr lang="en-US" altLang="zh-CN" sz="2800" dirty="0"/>
              <a:t>FAT12</a:t>
            </a:r>
            <a:r>
              <a:rPr lang="zh-CN" altLang="en-US" sz="2800" dirty="0"/>
              <a:t>文件结构。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向软盘镜像文件写入一个你自己任意创建的文件，手工方式在软盘中找到指定的文件，读取其扇区信息，记录你的步骤。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学习将指定的可执行文件装入指定内存区的方法，并调试执行，记录原理与步骤。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学会使用</a:t>
            </a:r>
            <a:r>
              <a:rPr lang="en-US" altLang="zh-CN" sz="2800" dirty="0" err="1"/>
              <a:t>xxd</a:t>
            </a:r>
            <a:r>
              <a:rPr lang="zh-CN" altLang="en-US" sz="2800" dirty="0"/>
              <a:t>读取二进制信息，读取步骤</a:t>
            </a:r>
            <a:r>
              <a:rPr lang="en-US" altLang="zh-CN" sz="2800" dirty="0"/>
              <a:t>2</a:t>
            </a:r>
            <a:r>
              <a:rPr lang="zh-CN" altLang="en-US" sz="2800" dirty="0"/>
              <a:t>中写入的文件。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800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FC543713-C91B-E441-B703-4CA78DC35F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ED8497-F837-D44B-B04E-2B3992864F5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AC39B6BB-6FD7-A248-BBA0-8908F1AFB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三、完成本次实验要回答的问题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D7C09BCB-AD54-594E-A763-3685046EE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1.FAT12</a:t>
            </a:r>
            <a:r>
              <a:rPr lang="zh-CN" altLang="en-US" sz="2400" dirty="0"/>
              <a:t>格式是怎样的？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如何读取一张软盘的信息？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如何在软盘中找到指定的文件？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如何在系统引导过程读取并加载一个可执行文件到内存，转交控制权？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为什么需要这个</a:t>
            </a:r>
            <a:r>
              <a:rPr lang="en-US" altLang="zh-CN" sz="2400" dirty="0"/>
              <a:t>Loader</a:t>
            </a:r>
            <a:r>
              <a:rPr lang="zh-CN" altLang="en-US" sz="2400" dirty="0"/>
              <a:t>程序不包含</a:t>
            </a:r>
            <a:r>
              <a:rPr lang="en-US" altLang="zh-CN" sz="2400" dirty="0"/>
              <a:t>dos</a:t>
            </a:r>
            <a:r>
              <a:rPr lang="zh-CN" altLang="en-US" sz="2400" dirty="0"/>
              <a:t>系统调用？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为什么前面几个章节中的</a:t>
            </a:r>
            <a:r>
              <a:rPr lang="en-US" altLang="zh-CN" sz="2400" dirty="0" err="1"/>
              <a:t>a.img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pm.img</a:t>
            </a:r>
            <a:r>
              <a:rPr lang="zh-CN" altLang="en-US" sz="2400" dirty="0"/>
              <a:t>等文件不能直接</a:t>
            </a:r>
            <a:r>
              <a:rPr lang="en-US" altLang="zh-CN" sz="2400" dirty="0"/>
              <a:t>mount</a:t>
            </a:r>
            <a:r>
              <a:rPr lang="zh-CN" altLang="en-US" sz="2400" dirty="0"/>
              <a:t>，在本章代码里面却可以？</a:t>
            </a:r>
            <a:endParaRPr lang="en-US" altLang="zh-CN" sz="2400" dirty="0"/>
          </a:p>
          <a:p>
            <a:pPr marL="0" indent="0" eaLnBrk="1" hangingPunct="1">
              <a:buFontTx/>
              <a:buNone/>
            </a:pPr>
            <a:r>
              <a:rPr lang="en-US" altLang="zh-CN" sz="2400" dirty="0"/>
              <a:t>7.</a:t>
            </a:r>
            <a:r>
              <a:rPr lang="zh-CN" altLang="en-US" sz="2400" dirty="0"/>
              <a:t>扩展提高：调研在硬盘上，文件系统格式为</a:t>
            </a:r>
            <a:r>
              <a:rPr lang="en-US" altLang="zh-CN" sz="2400" dirty="0"/>
              <a:t>FAT32</a:t>
            </a:r>
            <a:r>
              <a:rPr lang="zh-CN" altLang="en-US" sz="2400" dirty="0"/>
              <a:t>或者</a:t>
            </a:r>
            <a:r>
              <a:rPr lang="en-US" altLang="zh-CN" sz="2400" dirty="0"/>
              <a:t>NTFS</a:t>
            </a:r>
            <a:r>
              <a:rPr lang="zh-CN" altLang="en-US" sz="2400" dirty="0"/>
              <a:t>，应该怎么来实现类似功能呢？（可粗略参阅第</a:t>
            </a:r>
            <a:r>
              <a:rPr lang="en-US" altLang="zh-CN" sz="2400" dirty="0"/>
              <a:t>9</a:t>
            </a:r>
            <a:r>
              <a:rPr lang="zh-CN" altLang="en-US" sz="2400" dirty="0"/>
              <a:t>章）</a:t>
            </a:r>
            <a:endParaRPr lang="en-US" altLang="zh-CN" sz="24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59819F46-FF99-A044-9A45-5FFF2969F0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43142-A6F3-5040-9BC6-A5FF152A321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2F61F937-5EF3-D846-BEE5-409F4E055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D1A06-4F75-314E-A154-E22DA05B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000" dirty="0"/>
              <a:t>FAT12</a:t>
            </a:r>
            <a:r>
              <a:rPr lang="zh-CN" altLang="en-US" sz="2000" dirty="0"/>
              <a:t>基本概念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zh-CN" altLang="en-US" sz="1600" dirty="0"/>
              <a:t>扇区</a:t>
            </a:r>
            <a:r>
              <a:rPr lang="en-US" altLang="zh-CN" sz="1600" dirty="0"/>
              <a:t>Sector</a:t>
            </a:r>
            <a:r>
              <a:rPr lang="zh-CN" altLang="en-US" sz="1600" dirty="0"/>
              <a:t>、簇</a:t>
            </a:r>
            <a:r>
              <a:rPr lang="en-US" altLang="zh-CN" sz="1600" dirty="0"/>
              <a:t>Cluster</a:t>
            </a:r>
            <a:r>
              <a:rPr lang="zh-CN" altLang="en-US" sz="1600" dirty="0"/>
              <a:t>、分区</a:t>
            </a:r>
            <a:r>
              <a:rPr lang="en-US" altLang="zh-CN" sz="1600" dirty="0"/>
              <a:t>Partition</a:t>
            </a:r>
          </a:p>
          <a:p>
            <a:pPr lvl="1" eaLnBrk="1" hangingPunct="1">
              <a:defRPr/>
            </a:pPr>
            <a:r>
              <a:rPr lang="zh-CN" altLang="en-US" sz="1600" dirty="0"/>
              <a:t>引导扇区：</a:t>
            </a:r>
            <a:r>
              <a:rPr lang="en-US" altLang="zh-CN" sz="1600" dirty="0"/>
              <a:t>0</a:t>
            </a:r>
            <a:r>
              <a:rPr lang="zh-CN" altLang="en-US" sz="1600" dirty="0"/>
              <a:t>号，</a:t>
            </a:r>
            <a:endParaRPr lang="en-US" altLang="zh-CN" sz="1600" dirty="0"/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1600" dirty="0"/>
              <a:t>内有</a:t>
            </a:r>
            <a:r>
              <a:rPr lang="en-US" altLang="zh-CN" sz="1600" dirty="0"/>
              <a:t>BPB</a:t>
            </a:r>
            <a:r>
              <a:rPr lang="zh-CN" altLang="en-US" sz="1600" dirty="0"/>
              <a:t>（</a:t>
            </a:r>
            <a:r>
              <a:rPr lang="en-US" altLang="zh-CN" sz="1600" dirty="0"/>
              <a:t>BIOS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</a:t>
            </a:r>
            <a:r>
              <a:rPr lang="zh-CN" altLang="en-US" sz="1600" dirty="0"/>
              <a:t> </a:t>
            </a:r>
            <a:r>
              <a:rPr lang="en-US" altLang="zh-CN" sz="1600" dirty="0"/>
              <a:t>Block</a:t>
            </a:r>
            <a:r>
              <a:rPr lang="zh-CN" altLang="en-US" sz="1600" dirty="0"/>
              <a:t>），</a:t>
            </a:r>
            <a:r>
              <a:rPr lang="en-US" altLang="zh-CN" sz="1600" dirty="0"/>
              <a:t>BPB_</a:t>
            </a:r>
            <a:r>
              <a:rPr lang="zh-CN" altLang="en-US" sz="1600" dirty="0"/>
              <a:t>开头，</a:t>
            </a:r>
            <a:endParaRPr lang="en-US" altLang="zh-CN" sz="1600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1600" dirty="0"/>
              <a:t>_BS</a:t>
            </a:r>
            <a:r>
              <a:rPr lang="zh-CN" altLang="en-US" sz="1600" dirty="0"/>
              <a:t>开头的不属于</a:t>
            </a:r>
            <a:r>
              <a:rPr lang="en-US" altLang="zh-CN" sz="1600" dirty="0"/>
              <a:t>BPB</a:t>
            </a:r>
            <a:r>
              <a:rPr lang="zh-CN" altLang="en-US" sz="1600" dirty="0"/>
              <a:t>，</a:t>
            </a:r>
            <a:r>
              <a:rPr lang="en-US" altLang="zh-CN" sz="1600" dirty="0"/>
              <a:t>BPB</a:t>
            </a:r>
            <a:r>
              <a:rPr lang="zh-CN" altLang="en-US" sz="1600" dirty="0"/>
              <a:t>存放</a:t>
            </a:r>
            <a:r>
              <a:rPr lang="en-US" altLang="zh-CN" sz="1600" dirty="0"/>
              <a:t>FAT12</a:t>
            </a:r>
            <a:r>
              <a:rPr lang="zh-CN" altLang="en-US" sz="1600" dirty="0"/>
              <a:t>文件结</a:t>
            </a:r>
            <a:endParaRPr lang="en-US" altLang="zh-CN" sz="1600" dirty="0"/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1600" dirty="0"/>
              <a:t>构的配置参数。</a:t>
            </a:r>
            <a:endParaRPr lang="en-US" altLang="zh-CN" sz="1600" dirty="0"/>
          </a:p>
          <a:p>
            <a:pPr marL="457200" lvl="1" indent="0" eaLnBrk="1" hangingPunct="1">
              <a:buFontTx/>
              <a:buNone/>
              <a:defRPr/>
            </a:pPr>
            <a:endParaRPr lang="en-US" altLang="zh-CN" sz="1600" dirty="0"/>
          </a:p>
          <a:p>
            <a:pPr lvl="1" eaLnBrk="1" hangingPunct="1">
              <a:defRPr/>
            </a:pPr>
            <a:endParaRPr lang="en-US" altLang="zh-CN" sz="1600" dirty="0"/>
          </a:p>
          <a:p>
            <a:pPr lvl="1" eaLnBrk="1" hangingPunct="1">
              <a:defRPr/>
            </a:pPr>
            <a:endParaRPr lang="en-US" altLang="zh-CN" sz="16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1FA5E691-0F3B-F245-A6DC-3CDE344A03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8DA36-C101-7D47-A47B-3D4D14821DA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图片 4">
            <a:extLst>
              <a:ext uri="{FF2B5EF4-FFF2-40B4-BE49-F238E27FC236}">
                <a16:creationId xmlns:a16="http://schemas.microsoft.com/office/drawing/2014/main" id="{4579B652-16CF-5A4F-B9ED-B0F396FC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90" y="3573016"/>
            <a:ext cx="2617787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5">
            <a:extLst>
              <a:ext uri="{FF2B5EF4-FFF2-40B4-BE49-F238E27FC236}">
                <a16:creationId xmlns:a16="http://schemas.microsoft.com/office/drawing/2014/main" id="{418578B7-1087-1944-A102-4B101B8E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06" y="1981199"/>
            <a:ext cx="3620901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FF083C76-C53C-CD4E-865F-8AF488BEA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05DAD9C7-FCF3-8347-B263-D7D2225D1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FAT12</a:t>
            </a:r>
            <a:r>
              <a:rPr lang="zh-CN" altLang="en-US" sz="2400" dirty="0"/>
              <a:t>基本概念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根目录区的条目格式，每个条目占</a:t>
            </a:r>
            <a:r>
              <a:rPr lang="en-US" altLang="zh-CN" sz="2000" dirty="0"/>
              <a:t>32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lvl="2" eaLnBrk="1" hangingPunct="1"/>
            <a:r>
              <a:rPr lang="en-US" altLang="zh-CN" sz="1600" dirty="0" err="1"/>
              <a:t>BPB_RootEntCnt</a:t>
            </a:r>
            <a:r>
              <a:rPr lang="zh-CN" altLang="en-US" sz="1600" dirty="0"/>
              <a:t>，根目录条目数量</a:t>
            </a:r>
            <a:endParaRPr lang="en-US" altLang="zh-CN" sz="1600" dirty="0"/>
          </a:p>
          <a:p>
            <a:pPr lvl="2" eaLnBrk="1" hangingPunct="1"/>
            <a:r>
              <a:rPr lang="en-US" altLang="zh-CN" sz="1600" dirty="0"/>
              <a:t>DOS</a:t>
            </a:r>
            <a:r>
              <a:rPr lang="zh-CN" altLang="en-US" sz="1600" dirty="0"/>
              <a:t>文件名的</a:t>
            </a:r>
            <a:r>
              <a:rPr lang="en-US" altLang="zh-CN" sz="1600" dirty="0"/>
              <a:t>8.3</a:t>
            </a:r>
            <a:r>
              <a:rPr lang="zh-CN" altLang="en-US" sz="1600" dirty="0"/>
              <a:t>格式</a:t>
            </a:r>
            <a:endParaRPr lang="en-US" altLang="zh-CN" sz="1600" dirty="0"/>
          </a:p>
          <a:p>
            <a:pPr lvl="2" eaLnBrk="1" hangingPunct="1"/>
            <a:endParaRPr lang="en-US" altLang="zh-CN" sz="1200" dirty="0"/>
          </a:p>
          <a:p>
            <a:pPr lvl="2" eaLnBrk="1" hangingPunct="1"/>
            <a:endParaRPr lang="en-US" altLang="zh-CN" sz="12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r>
              <a:rPr lang="zh-CN" altLang="en-US" sz="2000" dirty="0"/>
              <a:t>根目录区所占扇区计算方法</a:t>
            </a:r>
            <a:endParaRPr lang="en-US" altLang="zh-CN" sz="20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97928C70-DAAF-3B45-B726-6A13E4B55C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465D9-AEA1-9546-AB3B-5159B612941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6">
            <a:extLst>
              <a:ext uri="{FF2B5EF4-FFF2-40B4-BE49-F238E27FC236}">
                <a16:creationId xmlns:a16="http://schemas.microsoft.com/office/drawing/2014/main" id="{A9A09379-93BB-E74F-A5AA-8F6C77A4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94" y="3076517"/>
            <a:ext cx="396081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7">
            <a:extLst>
              <a:ext uri="{FF2B5EF4-FFF2-40B4-BE49-F238E27FC236}">
                <a16:creationId xmlns:a16="http://schemas.microsoft.com/office/drawing/2014/main" id="{6EA0BC32-B1E0-5D40-A59B-9A0084DD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5157048"/>
            <a:ext cx="62738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6B35AF9E-E48D-9F45-B68C-905CC53A8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13C8A206-D4D9-D542-8048-C3CD00443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FAT12</a:t>
            </a:r>
            <a:r>
              <a:rPr lang="zh-CN" altLang="en-US" sz="2400" dirty="0"/>
              <a:t>基本格式</a:t>
            </a:r>
            <a:endParaRPr lang="en-US" altLang="zh-CN" sz="2400" dirty="0"/>
          </a:p>
          <a:p>
            <a:pPr lvl="1" eaLnBrk="1" hangingPunct="1"/>
            <a:r>
              <a:rPr lang="en-US" altLang="zh-CN" sz="2000" dirty="0"/>
              <a:t>FAT</a:t>
            </a:r>
            <a:r>
              <a:rPr lang="zh-CN" altLang="en-US" sz="2000" dirty="0"/>
              <a:t>项格式</a:t>
            </a:r>
            <a:r>
              <a:rPr lang="en-US" altLang="zh-CN" sz="2000" dirty="0"/>
              <a:t>1</a:t>
            </a:r>
          </a:p>
          <a:p>
            <a:pPr lvl="2" eaLnBrk="1" hangingPunct="1"/>
            <a:r>
              <a:rPr lang="zh-CN" altLang="en-US" sz="1600" dirty="0"/>
              <a:t>第 </a:t>
            </a:r>
            <a:r>
              <a:rPr lang="en-US" altLang="zh-CN" sz="1600" dirty="0"/>
              <a:t>0</a:t>
            </a:r>
            <a:r>
              <a:rPr lang="zh-CN" altLang="en-US" sz="1600" dirty="0"/>
              <a:t>个和第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FAT</a:t>
            </a:r>
            <a:r>
              <a:rPr lang="zh-CN" altLang="en-US" sz="1600" dirty="0"/>
              <a:t>项始终不使用，从第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FAT</a:t>
            </a:r>
            <a:r>
              <a:rPr lang="zh-CN" altLang="en-US" sz="1600" dirty="0"/>
              <a:t>项开始表示数据区的每一个簇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每个</a:t>
            </a:r>
            <a:r>
              <a:rPr lang="en-US" altLang="zh-CN" sz="1600" dirty="0"/>
              <a:t>FAT</a:t>
            </a:r>
            <a:r>
              <a:rPr lang="zh-CN" altLang="en-US" sz="1600" dirty="0"/>
              <a:t>项占</a:t>
            </a:r>
            <a:r>
              <a:rPr lang="en-US" altLang="zh-CN" sz="1600" dirty="0"/>
              <a:t>12</a:t>
            </a:r>
            <a:r>
              <a:rPr lang="zh-CN" altLang="en-US" sz="1600" dirty="0"/>
              <a:t>位，包含一个字节和另一个字节的一半</a:t>
            </a:r>
            <a:endParaRPr lang="en-US" altLang="zh-CN" sz="1600" dirty="0"/>
          </a:p>
          <a:p>
            <a:pPr lvl="1" eaLnBrk="1" hangingPunct="1"/>
            <a:r>
              <a:rPr lang="en-US" altLang="zh-CN" sz="2000" dirty="0"/>
              <a:t>FAT</a:t>
            </a:r>
            <a:r>
              <a:rPr lang="zh-CN" altLang="en-US" sz="2000" dirty="0"/>
              <a:t>项格式</a:t>
            </a:r>
            <a:r>
              <a:rPr lang="en-US" altLang="zh-CN" sz="2000" dirty="0"/>
              <a:t>2</a:t>
            </a:r>
            <a:endParaRPr lang="en-US" altLang="zh-CN" sz="1600" dirty="0"/>
          </a:p>
          <a:p>
            <a:pPr lvl="2" eaLnBrk="1" hangingPunct="1"/>
            <a:r>
              <a:rPr lang="en-US" altLang="zh-CN" sz="1600" dirty="0"/>
              <a:t>FAT</a:t>
            </a:r>
            <a:r>
              <a:rPr lang="zh-CN" altLang="en-US" sz="1600" dirty="0"/>
              <a:t>项值指向下一个簇号</a:t>
            </a:r>
            <a:endParaRPr lang="en-US" altLang="zh-CN" sz="1600" dirty="0"/>
          </a:p>
          <a:p>
            <a:pPr lvl="2" eaLnBrk="1" hangingPunct="1"/>
            <a:r>
              <a:rPr lang="zh-CN" altLang="en-US" sz="1600" dirty="0"/>
              <a:t>如果</a:t>
            </a:r>
            <a:r>
              <a:rPr lang="en-US" altLang="zh-CN" sz="1600" dirty="0"/>
              <a:t>&gt;=0xFF8</a:t>
            </a:r>
            <a:r>
              <a:rPr lang="zh-CN" altLang="en-US" sz="1600" dirty="0"/>
              <a:t>，则表示末尾，如果</a:t>
            </a:r>
            <a:r>
              <a:rPr lang="en-US" altLang="zh-CN" sz="1600" dirty="0"/>
              <a:t>==0xFF7</a:t>
            </a:r>
            <a:r>
              <a:rPr lang="zh-CN" altLang="en-US" sz="1600" dirty="0"/>
              <a:t>，则坏簇</a:t>
            </a:r>
            <a:endParaRPr lang="en-US" altLang="zh-CN" sz="1600" dirty="0"/>
          </a:p>
          <a:p>
            <a:pPr lvl="2" eaLnBrk="1" hangingPunct="1"/>
            <a:endParaRPr lang="en-US" altLang="zh-CN" sz="1200" dirty="0"/>
          </a:p>
          <a:p>
            <a:pPr lvl="2" eaLnBrk="1" hangingPunct="1"/>
            <a:endParaRPr lang="en-US" altLang="zh-CN" sz="1200" dirty="0"/>
          </a:p>
          <a:p>
            <a:pPr lvl="1" eaLnBrk="1" hangingPunct="1"/>
            <a:endParaRPr lang="en-US" altLang="zh-CN" sz="1600" dirty="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108050FD-AACC-E843-BE80-1683BC5EAD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39A7B3-0820-2445-8100-222A94773EA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556" name="图片 4">
            <a:extLst>
              <a:ext uri="{FF2B5EF4-FFF2-40B4-BE49-F238E27FC236}">
                <a16:creationId xmlns:a16="http://schemas.microsoft.com/office/drawing/2014/main" id="{7A88A725-9B17-284E-8078-06E2FAB82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82" y="4660746"/>
            <a:ext cx="55260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5693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6B35AF9E-E48D-9F45-B68C-905CC53A8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四、需了解的知识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13C8A206-D4D9-D542-8048-C3CD00443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400" dirty="0"/>
              <a:t>加载盘上文件至内存：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根据文件名从根目录中寻找目标文件，获取目标文件的起始簇号，调用</a:t>
            </a:r>
            <a:r>
              <a:rPr lang="en-US" altLang="zh-CN" sz="2000" dirty="0"/>
              <a:t>int 13</a:t>
            </a:r>
            <a:r>
              <a:rPr lang="zh-CN" altLang="en-US" sz="2000" dirty="0"/>
              <a:t>中断读取起始扇区到内存指定位置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从根目录指定的起始扇区号开始，遍历</a:t>
            </a:r>
            <a:r>
              <a:rPr lang="en-US" altLang="zh-CN" sz="2000" dirty="0"/>
              <a:t>FAT</a:t>
            </a:r>
            <a:r>
              <a:rPr lang="zh-CN" altLang="en-US" sz="2000" dirty="0"/>
              <a:t>表，并调用</a:t>
            </a:r>
            <a:r>
              <a:rPr lang="en-US" altLang="zh-CN" sz="2000" dirty="0"/>
              <a:t>int 13</a:t>
            </a:r>
            <a:r>
              <a:rPr lang="zh-CN" altLang="en-US" sz="2000" dirty="0"/>
              <a:t>读取</a:t>
            </a:r>
            <a:r>
              <a:rPr lang="en-US" altLang="zh-CN" sz="2000" dirty="0"/>
              <a:t>FAT</a:t>
            </a:r>
            <a:r>
              <a:rPr lang="zh-CN" altLang="en-US" sz="2000" dirty="0"/>
              <a:t>表项指向的扇区至内存，直到</a:t>
            </a:r>
            <a:r>
              <a:rPr lang="en-US" altLang="zh-CN" sz="2000" dirty="0"/>
              <a:t>FAT</a:t>
            </a:r>
            <a:r>
              <a:rPr lang="zh-CN" altLang="en-US" sz="2000" dirty="0"/>
              <a:t>项的值大于等于</a:t>
            </a:r>
            <a:r>
              <a:rPr lang="en-US" altLang="zh-CN" sz="2000" dirty="0"/>
              <a:t>0xFF8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endParaRPr lang="en-US" altLang="zh-CN" sz="1600" dirty="0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108050FD-AACC-E843-BE80-1683BC5EAD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39A7B3-0820-2445-8100-222A94773EA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727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13264</TotalTime>
  <Words>1171</Words>
  <Application>Microsoft Office PowerPoint</Application>
  <PresentationFormat>全屏显示(4:3)</PresentationFormat>
  <Paragraphs>116</Paragraphs>
  <Slides>11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操作系统设计及实践</vt:lpstr>
      <vt:lpstr>由盘上结构实现程序加载</vt:lpstr>
      <vt:lpstr>一、实验目标</vt:lpstr>
      <vt:lpstr>二、本次实验内容</vt:lpstr>
      <vt:lpstr>三、完成本次实验要回答的问题</vt:lpstr>
      <vt:lpstr>四、需了解的知识</vt:lpstr>
      <vt:lpstr>四、需了解的知识</vt:lpstr>
      <vt:lpstr>四、需了解的知识</vt:lpstr>
      <vt:lpstr>四、需了解的知识</vt:lpstr>
      <vt:lpstr>四、需了解的知识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1324</cp:revision>
  <dcterms:created xsi:type="dcterms:W3CDTF">2005-09-23T15:03:29Z</dcterms:created>
  <dcterms:modified xsi:type="dcterms:W3CDTF">2023-11-06T05:30:35Z</dcterms:modified>
</cp:coreProperties>
</file>