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4"/>
  </p:notesMasterIdLst>
  <p:handoutMasterIdLst>
    <p:handoutMasterId r:id="rId19"/>
  </p:handoutMasterIdLst>
  <p:sldIdLst>
    <p:sldId id="499" r:id="rId3"/>
    <p:sldId id="667" r:id="rId5"/>
    <p:sldId id="500" r:id="rId6"/>
    <p:sldId id="659" r:id="rId7"/>
    <p:sldId id="668" r:id="rId8"/>
    <p:sldId id="669" r:id="rId9"/>
    <p:sldId id="672" r:id="rId10"/>
    <p:sldId id="673" r:id="rId11"/>
    <p:sldId id="674" r:id="rId12"/>
    <p:sldId id="670" r:id="rId13"/>
    <p:sldId id="675" r:id="rId14"/>
    <p:sldId id="678" r:id="rId15"/>
    <p:sldId id="677" r:id="rId16"/>
    <p:sldId id="676" r:id="rId17"/>
    <p:sldId id="576" r:id="rId18"/>
  </p:sldIdLst>
  <p:sldSz cx="9144000" cy="6858000" type="screen4x3"/>
  <p:notesSz cx="6858000" cy="9144000"/>
  <p:custDataLst>
    <p:tags r:id="rId23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22" autoAdjust="0"/>
    <p:restoredTop sz="87018" autoAdjust="0"/>
  </p:normalViewPr>
  <p:slideViewPr>
    <p:cSldViewPr showGuides="1">
      <p:cViewPr varScale="1">
        <p:scale>
          <a:sx n="98" d="100"/>
          <a:sy n="98" d="100"/>
        </p:scale>
        <p:origin x="234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281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gs" Target="tags/tag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kumimoji="1" sz="1200" b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1" sz="1200" b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1" sz="1200" b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1" sz="1200" b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D37AC98-CA03-1647-8B9C-C673B46F0401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50000"/>
              </a:spcBef>
              <a:defRPr kumimoji="1" sz="12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6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50000"/>
              </a:spcBef>
              <a:defRPr kumimoji="1" sz="12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6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en-US" altLang="zh-CN" noProof="0"/>
          </a:p>
          <a:p>
            <a:pPr lvl="1"/>
            <a:r>
              <a:rPr lang="zh-CN" altLang="en-US" noProof="0"/>
              <a:t>第二级</a:t>
            </a:r>
            <a:endParaRPr lang="en-US" altLang="zh-CN" noProof="0"/>
          </a:p>
          <a:p>
            <a:pPr lvl="2"/>
            <a:r>
              <a:rPr lang="zh-CN" altLang="en-US" noProof="0"/>
              <a:t>第三级</a:t>
            </a:r>
            <a:endParaRPr lang="en-US" altLang="zh-CN" noProof="0"/>
          </a:p>
          <a:p>
            <a:pPr lvl="3"/>
            <a:r>
              <a:rPr lang="zh-CN" altLang="en-US" noProof="0"/>
              <a:t>第四级</a:t>
            </a:r>
            <a:endParaRPr lang="en-US" altLang="zh-CN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386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spcBef>
                <a:spcPct val="50000"/>
              </a:spcBef>
              <a:defRPr kumimoji="1" sz="12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6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spcBef>
                <a:spcPct val="50000"/>
              </a:spcBef>
              <a:defRPr kumimoji="1" sz="1200" smtClean="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charset="-122"/>
              </a:defRPr>
            </a:lvl1pPr>
          </a:lstStyle>
          <a:p>
            <a:pPr>
              <a:defRPr/>
            </a:pPr>
            <a:fld id="{88489436-70B5-9747-B47C-7C83ED74B324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31B6830-2FB9-B84F-A6FF-C423708CB0BC}" type="slidenum">
              <a:rPr lang="en-US" altLang="zh-CN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charset="-122"/>
              </a:rPr>
            </a:fld>
            <a:endParaRPr lang="en-US" altLang="zh-CN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charset="-122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去除符号表，可以精简生成的可执行代码量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489436-70B5-9747-B47C-7C83ED74B32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﻿由于在</a:t>
            </a:r>
            <a:r>
              <a:rPr kumimoji="1" lang="en-US" altLang="zh-CN" dirty="0" err="1"/>
              <a:t>bar.c</a:t>
            </a:r>
            <a:r>
              <a:rPr kumimoji="1" lang="zh-CN" altLang="en-US" dirty="0"/>
              <a:t>中用到函数</a:t>
            </a:r>
            <a:r>
              <a:rPr kumimoji="1" lang="en-US" altLang="zh-CN" dirty="0" err="1"/>
              <a:t>myprint</a:t>
            </a:r>
            <a:r>
              <a:rPr kumimoji="1" lang="en-US" altLang="zh-CN" dirty="0"/>
              <a:t>()</a:t>
            </a:r>
            <a:r>
              <a:rPr kumimoji="1" lang="zh-CN" altLang="en-US" dirty="0"/>
              <a:t>，所以要用关键字</a:t>
            </a:r>
            <a:r>
              <a:rPr kumimoji="1" lang="en-US" altLang="zh-CN" dirty="0"/>
              <a:t>global</a:t>
            </a:r>
            <a:r>
              <a:rPr kumimoji="1" lang="zh-CN" altLang="en-US" dirty="0"/>
              <a:t>将其导出。</a:t>
            </a:r>
            <a:endParaRPr kumimoji="1" lang="en-US" altLang="zh-CN" dirty="0"/>
          </a:p>
          <a:p>
            <a:r>
              <a:rPr kumimoji="1" lang="zh-CN" altLang="en-US" dirty="0"/>
              <a:t>由于用到本文件外定义的函数</a:t>
            </a:r>
            <a:r>
              <a:rPr kumimoji="1" lang="en-US" altLang="zh-CN" dirty="0"/>
              <a:t>choose()</a:t>
            </a:r>
            <a:r>
              <a:rPr kumimoji="1" lang="zh-CN" altLang="en-US" dirty="0"/>
              <a:t>，所以要用关键字</a:t>
            </a:r>
            <a:r>
              <a:rPr kumimoji="1" lang="en-US" altLang="zh-CN" dirty="0"/>
              <a:t>extern</a:t>
            </a:r>
            <a:r>
              <a:rPr kumimoji="1" lang="zh-CN" altLang="en-US" dirty="0"/>
              <a:t>声明。</a:t>
            </a:r>
            <a:endParaRPr kumimoji="1" lang="en-US" altLang="zh-CN" dirty="0"/>
          </a:p>
          <a:p>
            <a:r>
              <a:rPr kumimoji="1" lang="zh-CN" altLang="en-US" dirty="0"/>
              <a:t>不管是</a:t>
            </a:r>
            <a:r>
              <a:rPr kumimoji="1" lang="en-US" altLang="zh-CN" dirty="0" err="1"/>
              <a:t>myprint</a:t>
            </a:r>
            <a:r>
              <a:rPr kumimoji="1" lang="en-US" altLang="zh-CN" dirty="0"/>
              <a:t>()</a:t>
            </a:r>
            <a:r>
              <a:rPr kumimoji="1" lang="zh-CN" altLang="en-US" dirty="0"/>
              <a:t>还是</a:t>
            </a:r>
            <a:r>
              <a:rPr kumimoji="1" lang="en-US" altLang="zh-CN" dirty="0"/>
              <a:t>choose()</a:t>
            </a:r>
            <a:r>
              <a:rPr kumimoji="1" lang="zh-CN" altLang="en-US" dirty="0"/>
              <a:t>，遵循的都是</a:t>
            </a:r>
            <a:r>
              <a:rPr kumimoji="1" lang="en-US" altLang="zh-CN" dirty="0"/>
              <a:t>C</a:t>
            </a:r>
            <a:r>
              <a:rPr kumimoji="1" lang="zh-CN" altLang="en-US" dirty="0"/>
              <a:t>调用约定（</a:t>
            </a:r>
            <a:r>
              <a:rPr kumimoji="1" lang="en-US" altLang="zh-CN" dirty="0" err="1"/>
              <a:t>CCallingConvention</a:t>
            </a:r>
            <a:r>
              <a:rPr kumimoji="1" lang="zh-CN" altLang="en-US" dirty="0"/>
              <a:t>），后面的参数先入栈，并由调用者（</a:t>
            </a:r>
            <a:r>
              <a:rPr kumimoji="1" lang="en-US" altLang="zh-CN" dirty="0"/>
              <a:t>Caller</a:t>
            </a:r>
            <a:r>
              <a:rPr kumimoji="1" lang="zh-CN" altLang="en-US" dirty="0"/>
              <a:t>）清理堆栈。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489436-70B5-9747-B47C-7C83ED74B32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200" b="0" i="0" u="none" strike="noStrik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`</a:t>
            </a:r>
            <a:r>
              <a:rPr kumimoji="1"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gcc</a:t>
            </a:r>
            <a:r>
              <a:rPr kumimoji="1" lang="en-US" altLang="zh-CN" sz="1200" b="0" i="0" u="none" strike="noStrik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-c </a:t>
            </a:r>
            <a:r>
              <a:rPr kumimoji="1"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main.c</a:t>
            </a:r>
            <a:r>
              <a:rPr kumimoji="1" lang="en-US" altLang="zh-CN" sz="1200" b="0" i="0" u="none" strike="noStrik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`: </a:t>
            </a:r>
            <a:r>
              <a:rPr kumimoji="1"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gcc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编译器会对源文件</a:t>
            </a:r>
            <a:r>
              <a:rPr kumimoji="1"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main.c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进行预处理</a:t>
            </a:r>
            <a:r>
              <a:rPr kumimoji="1" lang="en-US" altLang="zh-CN" sz="1200" b="0" i="0" u="none" strike="noStrik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编译</a:t>
            </a:r>
            <a:r>
              <a:rPr kumimoji="1" lang="en-US" altLang="zh-CN" sz="1200" b="0" i="0" u="none" strike="noStrik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不进行链接</a:t>
            </a:r>
            <a:r>
              <a:rPr kumimoji="1" lang="en-US" altLang="zh-CN" sz="1200" b="0" i="0" u="none" strike="noStrik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最后生成的是</a:t>
            </a:r>
            <a:r>
              <a:rPr kumimoji="1" lang="en-US" altLang="zh-CN" sz="1200" b="0" i="0" u="none" strike="noStrik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object file (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目标文件</a:t>
            </a:r>
            <a:r>
              <a:rPr kumimoji="1" lang="en-US" altLang="zh-CN" sz="1200" b="0" i="0" u="none" strike="noStrik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), 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此处为</a:t>
            </a:r>
            <a:r>
              <a:rPr kumimoji="1"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main.o</a:t>
            </a:r>
            <a:r>
              <a:rPr kumimoji="1" lang="en-US" altLang="zh-CN" sz="1200" b="0" i="0" u="none" strike="noStrik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这属于编译过程的中间阶段</a:t>
            </a:r>
            <a:r>
              <a:rPr kumimoji="1" lang="en-US" altLang="zh-CN" sz="1200" b="0" i="0" u="none" strike="noStrik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再经过链接</a:t>
            </a:r>
            <a:r>
              <a:rPr kumimoji="1" lang="en-US" altLang="zh-CN" sz="1200" b="0" i="0" u="none" strike="noStrik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才能最终生成可执行文件</a:t>
            </a:r>
            <a:r>
              <a:rPr kumimoji="1" lang="en-US" altLang="zh-CN" sz="1200" b="0" i="0" u="none" strike="noStrik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489436-70B5-9747-B47C-7C83ED74B32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﻿ELF</a:t>
            </a:r>
            <a:r>
              <a:rPr kumimoji="1" lang="zh-CN" altLang="en-US" dirty="0"/>
              <a:t>文件由</a:t>
            </a:r>
            <a:r>
              <a:rPr kumimoji="1" lang="en-US" altLang="zh-CN" dirty="0"/>
              <a:t>4</a:t>
            </a:r>
            <a:r>
              <a:rPr kumimoji="1" lang="zh-CN" altLang="en-US" dirty="0"/>
              <a:t>部分组成，分别是</a:t>
            </a:r>
            <a:r>
              <a:rPr kumimoji="1" lang="en-US" altLang="zh-CN" dirty="0"/>
              <a:t>ELF</a:t>
            </a:r>
            <a:r>
              <a:rPr kumimoji="1" lang="zh-CN" altLang="en-US" dirty="0"/>
              <a:t>头（</a:t>
            </a:r>
            <a:r>
              <a:rPr kumimoji="1" lang="en-US" altLang="zh-CN" dirty="0" err="1"/>
              <a:t>ELFheader</a:t>
            </a:r>
            <a:r>
              <a:rPr kumimoji="1" lang="zh-CN" altLang="en-US" dirty="0"/>
              <a:t>）、程序头表（</a:t>
            </a:r>
            <a:r>
              <a:rPr kumimoji="1" lang="en-US" altLang="zh-CN" dirty="0" err="1"/>
              <a:t>Programheadertable</a:t>
            </a:r>
            <a:r>
              <a:rPr kumimoji="1" lang="zh-CN" altLang="en-US" dirty="0"/>
              <a:t>）、节（</a:t>
            </a:r>
            <a:r>
              <a:rPr kumimoji="1" lang="en-US" altLang="zh-CN" dirty="0"/>
              <a:t>Sections</a:t>
            </a:r>
            <a:r>
              <a:rPr kumimoji="1" lang="zh-CN" altLang="en-US" dirty="0"/>
              <a:t>）和节头表（</a:t>
            </a:r>
            <a:r>
              <a:rPr kumimoji="1" lang="en-US" altLang="zh-CN" dirty="0" err="1"/>
              <a:t>Sectionheadertable</a:t>
            </a:r>
            <a:r>
              <a:rPr kumimoji="1" lang="zh-CN" altLang="en-US" dirty="0"/>
              <a:t>）</a:t>
            </a:r>
            <a:r>
              <a:rPr kumimoji="1" lang="en-US" altLang="zh-CN" dirty="0"/>
              <a:t>,</a:t>
            </a:r>
            <a:r>
              <a:rPr kumimoji="1" lang="zh-CN" altLang="en-US" dirty="0"/>
              <a:t>注意，除了</a:t>
            </a:r>
            <a:r>
              <a:rPr kumimoji="1" lang="en-US" altLang="zh-CN" dirty="0"/>
              <a:t>ELF</a:t>
            </a:r>
            <a:r>
              <a:rPr kumimoji="1" lang="zh-CN" altLang="en-US" dirty="0"/>
              <a:t> </a:t>
            </a:r>
            <a:r>
              <a:rPr kumimoji="1" lang="en-US" altLang="zh-CN" dirty="0"/>
              <a:t>header</a:t>
            </a:r>
            <a:r>
              <a:rPr kumimoji="1" lang="zh-CN" altLang="en-US" dirty="0"/>
              <a:t>位置是固定的，其他的位置和数量都是不固定的，由</a:t>
            </a:r>
            <a:r>
              <a:rPr kumimoji="1" lang="en-US" altLang="zh-CN" dirty="0"/>
              <a:t>ELF</a:t>
            </a:r>
            <a:r>
              <a:rPr kumimoji="1" lang="zh-CN" altLang="en-US" dirty="0"/>
              <a:t> </a:t>
            </a:r>
            <a:r>
              <a:rPr kumimoji="1" lang="en-US" altLang="zh-CN" dirty="0"/>
              <a:t>Header</a:t>
            </a:r>
            <a:r>
              <a:rPr kumimoji="1" lang="zh-CN" altLang="en-US" dirty="0"/>
              <a:t>指明</a:t>
            </a:r>
            <a:endParaRPr kumimoji="1" lang="en-US" altLang="zh-CN" dirty="0"/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489436-70B5-9747-B47C-7C83ED74B32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﻿ELF</a:t>
            </a:r>
            <a:r>
              <a:rPr kumimoji="1" lang="zh-CN" altLang="en-US" dirty="0"/>
              <a:t>文件由</a:t>
            </a:r>
            <a:r>
              <a:rPr kumimoji="1" lang="en-US" altLang="zh-CN" dirty="0"/>
              <a:t>4</a:t>
            </a:r>
            <a:r>
              <a:rPr kumimoji="1" lang="zh-CN" altLang="en-US" dirty="0"/>
              <a:t>部分组成，分别是</a:t>
            </a:r>
            <a:r>
              <a:rPr kumimoji="1" lang="en-US" altLang="zh-CN" dirty="0"/>
              <a:t>ELF</a:t>
            </a:r>
            <a:r>
              <a:rPr kumimoji="1" lang="zh-CN" altLang="en-US" dirty="0"/>
              <a:t>头（</a:t>
            </a:r>
            <a:r>
              <a:rPr kumimoji="1" lang="en-US" altLang="zh-CN" dirty="0" err="1"/>
              <a:t>ELFheader</a:t>
            </a:r>
            <a:r>
              <a:rPr kumimoji="1" lang="zh-CN" altLang="en-US" dirty="0"/>
              <a:t>）、程序头表（</a:t>
            </a:r>
            <a:r>
              <a:rPr kumimoji="1" lang="en-US" altLang="zh-CN" dirty="0" err="1"/>
              <a:t>Programheadertable</a:t>
            </a:r>
            <a:r>
              <a:rPr kumimoji="1" lang="zh-CN" altLang="en-US" dirty="0"/>
              <a:t>）、节（</a:t>
            </a:r>
            <a:r>
              <a:rPr kumimoji="1" lang="en-US" altLang="zh-CN" dirty="0"/>
              <a:t>Sections</a:t>
            </a:r>
            <a:r>
              <a:rPr kumimoji="1" lang="zh-CN" altLang="en-US" dirty="0"/>
              <a:t>）和节头表（</a:t>
            </a:r>
            <a:r>
              <a:rPr kumimoji="1" lang="en-US" altLang="zh-CN" dirty="0" err="1"/>
              <a:t>Sectionheadertable</a:t>
            </a:r>
            <a:r>
              <a:rPr kumimoji="1" lang="zh-CN" altLang="en-US" dirty="0"/>
              <a:t>）</a:t>
            </a:r>
            <a:r>
              <a:rPr kumimoji="1" lang="en-US" altLang="zh-CN" dirty="0"/>
              <a:t>,</a:t>
            </a:r>
            <a:r>
              <a:rPr kumimoji="1" lang="zh-CN" altLang="en-US" dirty="0"/>
              <a:t>注意，除了</a:t>
            </a:r>
            <a:r>
              <a:rPr kumimoji="1" lang="en-US" altLang="zh-CN" dirty="0"/>
              <a:t>ELF</a:t>
            </a:r>
            <a:r>
              <a:rPr kumimoji="1" lang="zh-CN" altLang="en-US" dirty="0"/>
              <a:t> </a:t>
            </a:r>
            <a:r>
              <a:rPr kumimoji="1" lang="en-US" altLang="zh-CN" dirty="0"/>
              <a:t>header</a:t>
            </a:r>
            <a:r>
              <a:rPr kumimoji="1" lang="zh-CN" altLang="en-US" dirty="0"/>
              <a:t>位置是固定的，其他的位置和数量都是不固定的，由</a:t>
            </a:r>
            <a:r>
              <a:rPr kumimoji="1" lang="en-US" altLang="zh-CN" dirty="0"/>
              <a:t>ELF</a:t>
            </a:r>
            <a:r>
              <a:rPr kumimoji="1" lang="zh-CN" altLang="en-US" dirty="0"/>
              <a:t> </a:t>
            </a:r>
            <a:r>
              <a:rPr kumimoji="1" lang="en-US" altLang="zh-CN" dirty="0"/>
              <a:t>Header</a:t>
            </a:r>
            <a:r>
              <a:rPr kumimoji="1" lang="zh-CN" altLang="en-US" dirty="0"/>
              <a:t>指明</a:t>
            </a:r>
            <a:endParaRPr kumimoji="1" lang="en-US" altLang="zh-CN" dirty="0"/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489436-70B5-9747-B47C-7C83ED74B32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Ctags</a:t>
            </a:r>
            <a:r>
              <a:rPr lang="zh-CN" altLang="en-US" dirty="0"/>
              <a:t>，非常好用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489436-70B5-9747-B47C-7C83ED74B32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A799D0-A8DB-6E42-B6F4-47336C6A40D1}" type="slidenum">
              <a:rPr lang="en-US" altLang="zh-CN"/>
            </a:fld>
            <a:endParaRPr lang="en-US" altLang="zh-CN"/>
          </a:p>
        </p:txBody>
      </p:sp>
      <p:sp>
        <p:nvSpPr>
          <p:cNvPr id="5" name="Rectangle 102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操作系统及安全设计</a:t>
            </a:r>
            <a:endParaRPr lang="en-US" altLang="zh-CN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CEC0FD-8DE6-A24E-811F-FBCF2BBA7BB7}" type="slidenum">
              <a:rPr lang="en-US" altLang="zh-CN"/>
            </a:fld>
            <a:endParaRPr lang="en-US" altLang="zh-CN"/>
          </a:p>
        </p:txBody>
      </p:sp>
      <p:sp>
        <p:nvSpPr>
          <p:cNvPr id="5" name="Rectangle 102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操作系统及安全设计</a:t>
            </a:r>
            <a:endParaRPr lang="en-US" altLang="zh-C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765175"/>
            <a:ext cx="1943100" cy="53308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85800" y="765175"/>
            <a:ext cx="5676900" cy="53308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814171-5BAB-744C-A6C6-5A83D9D0A363}" type="slidenum">
              <a:rPr lang="en-US" altLang="zh-CN"/>
            </a:fld>
            <a:endParaRPr lang="en-US" altLang="zh-CN"/>
          </a:p>
        </p:txBody>
      </p:sp>
      <p:sp>
        <p:nvSpPr>
          <p:cNvPr id="5" name="Rectangle 102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操作系统及安全设计</a:t>
            </a:r>
            <a:endParaRPr lang="en-US" altLang="zh-CN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3611B6-94CC-B547-8C07-E5F4EA0B089A}" type="slidenum">
              <a:rPr lang="en-US" altLang="zh-CN"/>
            </a:fld>
            <a:endParaRPr lang="en-US" altLang="zh-CN"/>
          </a:p>
        </p:txBody>
      </p:sp>
      <p:sp>
        <p:nvSpPr>
          <p:cNvPr id="5" name="Rectangle 102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操作系统及安全设计</a:t>
            </a:r>
            <a:endParaRPr lang="en-US" altLang="zh-CN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3200" baseline="0">
                <a:solidFill>
                  <a:srgbClr val="FF0000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E88199-8509-F945-9D9C-ACF8FA19E938}" type="slidenum">
              <a:rPr lang="en-US" altLang="zh-CN"/>
            </a:fld>
            <a:endParaRPr lang="en-US" altLang="zh-CN"/>
          </a:p>
        </p:txBody>
      </p:sp>
      <p:sp>
        <p:nvSpPr>
          <p:cNvPr id="5" name="Rectangle 102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操作系统及安全设计</a:t>
            </a:r>
            <a:endParaRPr lang="en-US" altLang="zh-CN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905BCD-6985-CD40-9A2B-9F83928A948B}" type="slidenum">
              <a:rPr lang="en-US" altLang="zh-CN"/>
            </a:fld>
            <a:endParaRPr lang="en-US" altLang="zh-CN"/>
          </a:p>
        </p:txBody>
      </p:sp>
      <p:sp>
        <p:nvSpPr>
          <p:cNvPr id="6" name="Rectangle 102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操作系统及安全设计</a:t>
            </a:r>
            <a:endParaRPr lang="en-US" altLang="zh-C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C20A8D-CA9B-CD4E-8D41-C77F0D7B171E}" type="slidenum">
              <a:rPr lang="en-US" altLang="zh-CN"/>
            </a:fld>
            <a:endParaRPr lang="en-US" altLang="zh-CN"/>
          </a:p>
        </p:txBody>
      </p:sp>
      <p:sp>
        <p:nvSpPr>
          <p:cNvPr id="8" name="Rectangle 102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操作系统及安全设计</a:t>
            </a:r>
            <a:endParaRPr lang="en-US" altLang="zh-C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AE50A1-17DE-8849-AE06-C111F0729683}" type="slidenum">
              <a:rPr lang="en-US" altLang="zh-CN"/>
            </a:fld>
            <a:endParaRPr lang="en-US" altLang="zh-CN"/>
          </a:p>
        </p:txBody>
      </p:sp>
      <p:sp>
        <p:nvSpPr>
          <p:cNvPr id="4" name="Rectangle 102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操作系统及安全设计</a:t>
            </a:r>
            <a:endParaRPr lang="en-US" altLang="zh-CN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712466-7F62-9F46-90A0-14A24D23D233}" type="slidenum">
              <a:rPr lang="en-US" altLang="zh-CN"/>
            </a:fld>
            <a:endParaRPr lang="en-US" altLang="zh-CN"/>
          </a:p>
        </p:txBody>
      </p:sp>
      <p:sp>
        <p:nvSpPr>
          <p:cNvPr id="3" name="Rectangle 102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操作系统及安全设计</a:t>
            </a:r>
            <a:endParaRPr lang="en-US" altLang="zh-CN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2C6BEB-8B16-3D48-8F43-18FB95F5A5E7}" type="slidenum">
              <a:rPr lang="en-US" altLang="zh-CN"/>
            </a:fld>
            <a:endParaRPr lang="en-US" altLang="zh-CN"/>
          </a:p>
        </p:txBody>
      </p:sp>
      <p:sp>
        <p:nvSpPr>
          <p:cNvPr id="6" name="Rectangle 102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操作系统及安全设计</a:t>
            </a:r>
            <a:endParaRPr lang="en-US" altLang="zh-CN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3F07A-97DA-A747-A8A4-BC94A43B4032}" type="slidenum">
              <a:rPr lang="en-US" altLang="zh-CN"/>
            </a:fld>
            <a:endParaRPr lang="en-US" altLang="zh-CN"/>
          </a:p>
        </p:txBody>
      </p:sp>
      <p:sp>
        <p:nvSpPr>
          <p:cNvPr id="6" name="Rectangle 102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操作系统及安全设计</a:t>
            </a:r>
            <a:endParaRPr lang="en-US" altLang="zh-C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vmlDrawing" Target="../drawings/vmlDrawing1.vml"/><Relationship Id="rId15" Type="http://schemas.openxmlformats.org/officeDocument/2006/relationships/image" Target="../media/image3.png"/><Relationship Id="rId14" Type="http://schemas.openxmlformats.org/officeDocument/2006/relationships/image" Target="../media/image2.wmf"/><Relationship Id="rId13" Type="http://schemas.openxmlformats.org/officeDocument/2006/relationships/image" Target="../media/image1.png"/><Relationship Id="rId12" Type="http://schemas.openxmlformats.org/officeDocument/2006/relationships/oleObject" Target="../embeddings/oleObject1.bin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5175"/>
            <a:ext cx="7772400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505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1" sz="1400" b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77E83035-1BFE-D749-9FD6-96C05393CE62}" type="slidenum">
              <a:rPr lang="en-US" altLang="zh-CN"/>
            </a:fld>
            <a:endParaRPr lang="en-US" altLang="zh-CN"/>
          </a:p>
        </p:txBody>
      </p:sp>
      <p:graphicFrame>
        <p:nvGraphicFramePr>
          <p:cNvPr id="1029" name="Object 1024"/>
          <p:cNvGraphicFramePr>
            <a:graphicFrameLocks noChangeAspect="1"/>
          </p:cNvGraphicFramePr>
          <p:nvPr userDrawn="1"/>
        </p:nvGraphicFramePr>
        <p:xfrm>
          <a:off x="0" y="0"/>
          <a:ext cx="9144000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name="Image" r:id="rId12" imgW="9144000" imgH="1048385" progId="Photoshop.Image.8">
                  <p:embed/>
                </p:oleObj>
              </mc:Choice>
              <mc:Fallback>
                <p:oleObj name="Image" r:id="rId12" imgW="9144000" imgH="1048385" progId="Photoshop.Image.8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89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0" name="Picture 1025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246813"/>
            <a:ext cx="647700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026" descr="tb00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75" y="6303963"/>
            <a:ext cx="158432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97443" name="Rectangle 102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4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操作系统及安全设计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Franklin Gothic Medium" panose="020B0603020102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Franklin Gothic Medium" panose="020B0603020102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Franklin Gothic Medium" panose="020B0603020102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Franklin Gothic Medium" panose="020B0603020102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  <a:cs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  <a:cs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  <a:cs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  <a:cs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2" descr="12122副本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91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Rectangle 5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操作系统设计及实践</a:t>
            </a:r>
            <a:endParaRPr lang="zh-CN" altLang="en-US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363" name="副标题 1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操作系统课程组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908175" y="3213100"/>
            <a:ext cx="52562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操作系统原理</a:t>
            </a:r>
            <a:r>
              <a:rPr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配套实验</a:t>
            </a:r>
            <a:endParaRPr lang="en-US" altLang="zh-CN" sz="28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5" name="Rectangle 6"/>
          <p:cNvSpPr>
            <a:spLocks noChangeArrowheads="1"/>
          </p:cNvSpPr>
          <p:nvPr/>
        </p:nvSpPr>
        <p:spPr bwMode="auto">
          <a:xfrm>
            <a:off x="900113" y="519113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4000" b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四、需要了解的知识</a:t>
            </a:r>
            <a:endParaRPr lang="zh-CN" altLang="en-US"/>
          </a:p>
        </p:txBody>
      </p:sp>
      <p:sp>
        <p:nvSpPr>
          <p:cNvPr id="22530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CN" sz="2400" dirty="0"/>
              <a:t>3.ELF</a:t>
            </a:r>
            <a:r>
              <a:rPr lang="zh-CN" altLang="en-US" sz="2400" dirty="0"/>
              <a:t>文件格式：</a:t>
            </a:r>
            <a:r>
              <a:rPr lang="en-US" altLang="zh-CN" sz="2400" dirty="0"/>
              <a:t>Program</a:t>
            </a:r>
            <a:r>
              <a:rPr lang="zh-CN" altLang="en-US" sz="2400" dirty="0"/>
              <a:t> </a:t>
            </a:r>
            <a:r>
              <a:rPr lang="en-US" altLang="zh-CN" sz="2400" dirty="0"/>
              <a:t>Header</a:t>
            </a:r>
            <a:endParaRPr lang="en-US" altLang="zh-CN" sz="2400" dirty="0"/>
          </a:p>
          <a:p>
            <a:pPr lvl="1" eaLnBrk="1" hangingPunct="1"/>
            <a:endParaRPr lang="en-US" altLang="zh-CN" sz="2000" dirty="0"/>
          </a:p>
        </p:txBody>
      </p:sp>
      <p:sp>
        <p:nvSpPr>
          <p:cNvPr id="22531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7B25BBC-B5CB-9240-BDA6-E498F5CF81D2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2534" name="图片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956" y="2375239"/>
            <a:ext cx="4279900" cy="197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251520" y="2398016"/>
            <a:ext cx="4427984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400" b="0" dirty="0"/>
              <a:t>﻿p_type，当前Program header所描述的段的类型。</a:t>
            </a:r>
            <a:endParaRPr lang="en-US" altLang="zh-CN" sz="1400" b="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400" b="0" dirty="0"/>
              <a:t>p_offset，段的第一个字节在文件中的偏移。</a:t>
            </a:r>
            <a:endParaRPr lang="en-US" altLang="zh-CN" sz="1400" b="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400" b="0" dirty="0"/>
              <a:t>p_vaddr，段的第一个字节在内存中的虚拟地址。</a:t>
            </a:r>
            <a:endParaRPr lang="en-US" altLang="zh-CN" sz="1400" b="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400" b="0" dirty="0"/>
              <a:t>p_paddr，在物理地址定位相关的系统中，此项是为物理地址保留。</a:t>
            </a:r>
            <a:endParaRPr lang="en-US" altLang="zh-CN" sz="1400" b="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400" b="0" dirty="0"/>
              <a:t>p_filesz，段在文件中的长度。</a:t>
            </a:r>
            <a:endParaRPr lang="en-US" altLang="zh-CN" sz="1400" b="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400" b="0" dirty="0"/>
              <a:t>p_memsz，段在内存中的长度。</a:t>
            </a:r>
            <a:endParaRPr lang="en-US" altLang="zh-CN" sz="1400" b="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400" b="0" dirty="0"/>
              <a:t>p_flags，与段相关的标志。</a:t>
            </a:r>
            <a:endParaRPr lang="en-US" altLang="zh-CN" sz="1400" b="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400" b="0" dirty="0"/>
              <a:t>p_align，根据此项值来确定段在文件以及内存中如何对齐。</a:t>
            </a:r>
            <a:endParaRPr lang="zh-CN" altLang="en-US" sz="1400" b="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zh-CN" altLang="en-US" sz="1400" b="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4348501"/>
            <a:ext cx="4279901" cy="228425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四、需要了解的知识</a:t>
            </a:r>
            <a:endParaRPr lang="zh-CN" altLang="en-US"/>
          </a:p>
        </p:txBody>
      </p:sp>
      <p:sp>
        <p:nvSpPr>
          <p:cNvPr id="23554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CN" sz="2400" dirty="0"/>
              <a:t>4.</a:t>
            </a:r>
            <a:r>
              <a:rPr lang="zh-CN" altLang="en-US" sz="2400" dirty="0"/>
              <a:t>重新放置内核</a:t>
            </a:r>
            <a:endParaRPr lang="en-US" altLang="zh-CN" sz="2400" dirty="0"/>
          </a:p>
          <a:p>
            <a:pPr marL="0" indent="0" eaLnBrk="1" hangingPunct="1">
              <a:buFontTx/>
              <a:buNone/>
            </a:pPr>
            <a:r>
              <a:rPr lang="en-US" altLang="zh-CN" sz="2400" dirty="0"/>
              <a:t>    - </a:t>
            </a:r>
            <a:r>
              <a:rPr lang="zh-CN" altLang="en-US" sz="2400" dirty="0"/>
              <a:t> </a:t>
            </a:r>
            <a:r>
              <a:rPr lang="zh-CN" altLang="en-US" sz="2000" dirty="0"/>
              <a:t>由</a:t>
            </a:r>
            <a:r>
              <a:rPr lang="en-US" altLang="zh-CN" sz="2000" dirty="0" err="1"/>
              <a:t>ld</a:t>
            </a:r>
            <a:r>
              <a:rPr lang="zh-CN" altLang="en-US" sz="2000" dirty="0"/>
              <a:t>生成的可执行文件中</a:t>
            </a:r>
            <a:r>
              <a:rPr lang="en-US" altLang="zh-CN" sz="2000" dirty="0" err="1"/>
              <a:t>p_vaddr</a:t>
            </a:r>
            <a:r>
              <a:rPr lang="zh-CN" altLang="en-US" sz="2000" dirty="0"/>
              <a:t>的值总是一个类似于</a:t>
            </a:r>
            <a:r>
              <a:rPr lang="en-US" altLang="zh-CN" sz="2000" dirty="0"/>
              <a:t>0x8048XXX</a:t>
            </a:r>
            <a:r>
              <a:rPr lang="zh-CN" altLang="en-US" sz="2000" dirty="0"/>
              <a:t>的值，为合理使用内存，需控制内核加载位置。</a:t>
            </a:r>
            <a:endParaRPr lang="en-US" altLang="zh-CN" sz="2000" dirty="0"/>
          </a:p>
          <a:p>
            <a:pPr marL="0" indent="0" eaLnBrk="1" hangingPunct="1">
              <a:buFontTx/>
              <a:buNone/>
            </a:pPr>
            <a:r>
              <a:rPr lang="en-US" altLang="zh-CN" sz="2000" dirty="0"/>
              <a:t>    </a:t>
            </a:r>
            <a:r>
              <a:rPr lang="zh-CN" altLang="en-US" sz="2000" dirty="0"/>
              <a:t>重新放置内核的方法：</a:t>
            </a:r>
            <a:endParaRPr lang="en-US" altLang="zh-CN" sz="2000" dirty="0"/>
          </a:p>
          <a:p>
            <a:pPr marL="0" indent="0" eaLnBrk="1" hangingPunct="1">
              <a:buFontTx/>
              <a:buNone/>
            </a:pPr>
            <a:r>
              <a:rPr lang="en-US" altLang="zh-CN" sz="1600" dirty="0"/>
              <a:t>     1</a:t>
            </a:r>
            <a:r>
              <a:rPr lang="zh-CN" altLang="en-US" sz="1600" dirty="0"/>
              <a:t>）是通过修改页表让</a:t>
            </a:r>
            <a:r>
              <a:rPr lang="en-US" altLang="zh-CN" sz="1600" dirty="0"/>
              <a:t>0x8048XXX</a:t>
            </a:r>
            <a:r>
              <a:rPr lang="zh-CN" altLang="en-US" sz="1600" dirty="0"/>
              <a:t>映射到较低的地址</a:t>
            </a:r>
            <a:endParaRPr lang="en-US" altLang="zh-CN" sz="1600" dirty="0"/>
          </a:p>
          <a:p>
            <a:pPr marL="0" indent="0" eaLnBrk="1" hangingPunct="1">
              <a:buFontTx/>
              <a:buNone/>
            </a:pPr>
            <a:r>
              <a:rPr lang="en-US" altLang="zh-CN" sz="1400" dirty="0"/>
              <a:t>     </a:t>
            </a:r>
            <a:r>
              <a:rPr lang="en-US" altLang="zh-CN" sz="1600" dirty="0"/>
              <a:t> 2</a:t>
            </a:r>
            <a:r>
              <a:rPr lang="zh-CN" altLang="en-US" sz="1600" dirty="0"/>
              <a:t>）修改</a:t>
            </a:r>
            <a:r>
              <a:rPr lang="en-US" altLang="zh-CN" sz="1600" dirty="0" err="1"/>
              <a:t>ld</a:t>
            </a:r>
            <a:r>
              <a:rPr lang="zh-CN" altLang="en-US" sz="1600" dirty="0"/>
              <a:t>选项让生成的可执行代码中</a:t>
            </a:r>
            <a:r>
              <a:rPr lang="en-US" altLang="zh-CN" sz="1600" dirty="0" err="1"/>
              <a:t>p_vaddr</a:t>
            </a:r>
            <a:r>
              <a:rPr lang="zh-CN" altLang="en-US" sz="1600" dirty="0"/>
              <a:t>的值变小</a:t>
            </a:r>
            <a:endParaRPr lang="en-US" altLang="zh-CN" sz="1600" dirty="0"/>
          </a:p>
          <a:p>
            <a:pPr marL="0" indent="0" eaLnBrk="1" hangingPunct="1">
              <a:buFontTx/>
              <a:buNone/>
            </a:pPr>
            <a:endParaRPr lang="en-US" altLang="zh-CN" sz="2400" dirty="0"/>
          </a:p>
          <a:p>
            <a:pPr marL="0" indent="0" eaLnBrk="1" hangingPunct="1">
              <a:buFontTx/>
              <a:buNone/>
            </a:pPr>
            <a:endParaRPr lang="en-US" altLang="zh-CN" sz="2400" dirty="0"/>
          </a:p>
          <a:p>
            <a:pPr lvl="1" eaLnBrk="1" hangingPunct="1"/>
            <a:endParaRPr lang="en-US" altLang="zh-CN" sz="2000" dirty="0"/>
          </a:p>
        </p:txBody>
      </p:sp>
      <p:sp>
        <p:nvSpPr>
          <p:cNvPr id="23555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8EA640E-5F5C-F34D-82F2-FE132E109E94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800" y="4770094"/>
            <a:ext cx="6677957" cy="78115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41" y="4350957"/>
            <a:ext cx="5706271" cy="657317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四、需要了解的知识</a:t>
            </a:r>
            <a:endParaRPr lang="zh-CN" altLang="en-US"/>
          </a:p>
        </p:txBody>
      </p:sp>
      <p:sp>
        <p:nvSpPr>
          <p:cNvPr id="23554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CN" sz="2400" dirty="0"/>
              <a:t>4.</a:t>
            </a:r>
            <a:r>
              <a:rPr lang="zh-CN" altLang="en-US" sz="2400" dirty="0"/>
              <a:t>重新放置内核</a:t>
            </a:r>
            <a:endParaRPr lang="en-US" altLang="zh-CN" sz="2400" dirty="0"/>
          </a:p>
          <a:p>
            <a:pPr marL="0" indent="0" eaLnBrk="1" hangingPunct="1">
              <a:buFontTx/>
              <a:buNone/>
            </a:pPr>
            <a:r>
              <a:rPr lang="en-US" altLang="zh-CN" sz="2400" dirty="0"/>
              <a:t>    </a:t>
            </a:r>
            <a:endParaRPr lang="en-US" altLang="zh-CN" sz="2000" dirty="0"/>
          </a:p>
        </p:txBody>
      </p:sp>
      <p:sp>
        <p:nvSpPr>
          <p:cNvPr id="23555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8EA640E-5F5C-F34D-82F2-FE132E109E94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76901" y="1728281"/>
            <a:ext cx="3552597" cy="48768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41545" y="2961382"/>
            <a:ext cx="4572000" cy="1339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520"/>
              </a:lnSpc>
            </a:pPr>
            <a:r>
              <a:rPr lang="en-US" altLang="zh-CN" sz="1600" b="0" dirty="0"/>
              <a:t>0x90000</a:t>
            </a:r>
            <a:r>
              <a:rPr lang="zh-CN" altLang="en-US" sz="1600" b="0" dirty="0"/>
              <a:t>开始的</a:t>
            </a:r>
            <a:r>
              <a:rPr lang="en-US" altLang="zh-CN" sz="1600" b="0" dirty="0"/>
              <a:t>63KB</a:t>
            </a:r>
            <a:r>
              <a:rPr lang="zh-CN" altLang="en-US" sz="1600" b="0" dirty="0"/>
              <a:t>留给了</a:t>
            </a:r>
            <a:r>
              <a:rPr lang="en-US" altLang="zh-CN" sz="1600" b="0" dirty="0" err="1"/>
              <a:t>Loader.bin</a:t>
            </a:r>
            <a:r>
              <a:rPr lang="zh-CN" altLang="en-US" sz="1600" b="0" dirty="0"/>
              <a:t>，</a:t>
            </a:r>
            <a:r>
              <a:rPr lang="en-US" altLang="zh-CN" sz="1600" b="0" dirty="0"/>
              <a:t>0x80000</a:t>
            </a:r>
            <a:r>
              <a:rPr lang="zh-CN" altLang="en-US" sz="1600" b="0" dirty="0"/>
              <a:t>开始的</a:t>
            </a:r>
            <a:r>
              <a:rPr lang="en-US" altLang="zh-CN" sz="1600" b="0" dirty="0"/>
              <a:t>64KB</a:t>
            </a:r>
            <a:r>
              <a:rPr lang="zh-CN" altLang="en-US" sz="1600" b="0" dirty="0"/>
              <a:t>留给了</a:t>
            </a:r>
            <a:r>
              <a:rPr lang="en-US" altLang="zh-CN" sz="1600" b="0" dirty="0" err="1"/>
              <a:t>Kernel.bin</a:t>
            </a:r>
            <a:r>
              <a:rPr lang="zh-CN" altLang="en-US" sz="1600" b="0" dirty="0"/>
              <a:t>，</a:t>
            </a:r>
            <a:endParaRPr lang="en-US" altLang="zh-CN" sz="1600" b="0" dirty="0"/>
          </a:p>
          <a:p>
            <a:pPr>
              <a:lnSpc>
                <a:spcPts val="2520"/>
              </a:lnSpc>
            </a:pPr>
            <a:r>
              <a:rPr lang="en-US" altLang="zh-CN" sz="1600" b="0" dirty="0"/>
              <a:t>0x30000</a:t>
            </a:r>
            <a:r>
              <a:rPr lang="zh-CN" altLang="en-US" sz="1600" b="0" dirty="0"/>
              <a:t>开始的</a:t>
            </a:r>
            <a:r>
              <a:rPr lang="en-US" altLang="zh-CN" sz="1600" b="0" dirty="0"/>
              <a:t>320KB</a:t>
            </a:r>
            <a:r>
              <a:rPr lang="zh-CN" altLang="en-US" sz="1600" b="0" dirty="0"/>
              <a:t>留给整理后的内核，</a:t>
            </a:r>
            <a:endParaRPr lang="en-US" altLang="zh-CN" sz="1600" b="0" dirty="0"/>
          </a:p>
          <a:p>
            <a:pPr>
              <a:lnSpc>
                <a:spcPts val="2520"/>
              </a:lnSpc>
            </a:pPr>
            <a:r>
              <a:rPr lang="zh-CN" altLang="en-US" sz="1600" b="0" dirty="0"/>
              <a:t>页目录和页表被放置在了</a:t>
            </a:r>
            <a:r>
              <a:rPr lang="en-US" altLang="zh-CN" sz="1600" b="0" dirty="0"/>
              <a:t>1MB</a:t>
            </a:r>
            <a:r>
              <a:rPr lang="zh-CN" altLang="en-US" sz="1600" b="0" dirty="0"/>
              <a:t>以上的内存空间。 </a:t>
            </a:r>
            <a:endParaRPr lang="zh-CN" altLang="en-US" sz="1600" b="0" dirty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四、需要了解的知识</a:t>
            </a:r>
            <a:endParaRPr lang="zh-CN" altLang="en-US"/>
          </a:p>
        </p:txBody>
      </p:sp>
      <p:sp>
        <p:nvSpPr>
          <p:cNvPr id="23554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CN" sz="2400" dirty="0"/>
              <a:t>5.</a:t>
            </a:r>
            <a:r>
              <a:rPr lang="zh-CN" altLang="en-US" sz="2400" dirty="0"/>
              <a:t>树形目录管理：</a:t>
            </a:r>
            <a:r>
              <a:rPr lang="en-US" altLang="zh-CN" sz="2400" dirty="0"/>
              <a:t>tree</a:t>
            </a:r>
            <a:endParaRPr lang="en-US" altLang="zh-CN" sz="2400" dirty="0"/>
          </a:p>
          <a:p>
            <a:pPr marL="0" indent="0" eaLnBrk="1" hangingPunct="1">
              <a:buFontTx/>
              <a:buNone/>
            </a:pPr>
            <a:endParaRPr lang="en-US" altLang="zh-CN" sz="2400" dirty="0"/>
          </a:p>
          <a:p>
            <a:pPr marL="0" indent="0" eaLnBrk="1" hangingPunct="1">
              <a:buFontTx/>
              <a:buNone/>
            </a:pPr>
            <a:endParaRPr lang="en-US" altLang="zh-CN" sz="2400" dirty="0"/>
          </a:p>
          <a:p>
            <a:pPr marL="0" indent="0" eaLnBrk="1" hangingPunct="1">
              <a:buFontTx/>
              <a:buNone/>
            </a:pPr>
            <a:r>
              <a:rPr lang="en-US" altLang="zh-CN" sz="2400" dirty="0"/>
              <a:t>6.Makefile</a:t>
            </a:r>
            <a:r>
              <a:rPr lang="zh-CN" altLang="en-US" sz="2400" dirty="0"/>
              <a:t>介绍</a:t>
            </a:r>
            <a:endParaRPr lang="en-US" altLang="zh-CN" sz="2400" dirty="0"/>
          </a:p>
          <a:p>
            <a:pPr lvl="1" eaLnBrk="1" hangingPunct="1"/>
            <a:endParaRPr lang="en-US" altLang="zh-CN" sz="2000" dirty="0"/>
          </a:p>
        </p:txBody>
      </p:sp>
      <p:sp>
        <p:nvSpPr>
          <p:cNvPr id="23555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8EA640E-5F5C-F34D-82F2-FE132E109E94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3556" name="图片 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563" y="2060575"/>
            <a:ext cx="2301875" cy="313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图片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50" y="2489200"/>
            <a:ext cx="2781300" cy="421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836712"/>
            <a:ext cx="7772400" cy="5259288"/>
          </a:xfrm>
        </p:spPr>
        <p:txBody>
          <a:bodyPr/>
          <a:lstStyle/>
          <a:p>
            <a:r>
              <a:rPr kumimoji="0" lang="zh-CN" altLang="zh-CN" sz="1800" dirty="0">
                <a:latin typeface="Arial" panose="020B0604020202020204" pitchFamily="34" charset="0"/>
              </a:rPr>
              <a:t>注意事项：</a:t>
            </a:r>
            <a:br>
              <a:rPr kumimoji="0" lang="zh-CN" altLang="zh-CN" sz="1800" dirty="0">
                <a:latin typeface="Arial" panose="020B0604020202020204" pitchFamily="34" charset="0"/>
              </a:rPr>
            </a:br>
            <a:br>
              <a:rPr kumimoji="0" lang="zh-CN" altLang="zh-CN" sz="1800" dirty="0">
                <a:latin typeface="Arial" panose="020B0604020202020204" pitchFamily="34" charset="0"/>
              </a:rPr>
            </a:br>
            <a:r>
              <a:rPr kumimoji="0" lang="zh-CN" altLang="zh-CN" sz="1800" dirty="0">
                <a:latin typeface="Arial" panose="020B0604020202020204" pitchFamily="34" charset="0"/>
              </a:rPr>
              <a:t>1. 出现undefined reference to `__stack_chk_fail`错误，需要在 `Makefile` 中的 `$(CFLAGS)` 后面加上 `-fno-stack-protector`，即不需要栈保护</a:t>
            </a:r>
            <a:br>
              <a:rPr kumimoji="0" lang="zh-CN" altLang="zh-CN" sz="1800" dirty="0">
                <a:latin typeface="Arial" panose="020B0604020202020204" pitchFamily="34" charset="0"/>
              </a:rPr>
            </a:br>
            <a:r>
              <a:rPr kumimoji="0" lang="zh-CN" altLang="zh-CN" sz="1800" dirty="0">
                <a:latin typeface="Arial" panose="020B0604020202020204" pitchFamily="34" charset="0"/>
              </a:rPr>
              <a:t>2. 如果有些同学的Ubuntu系统是64位，而不是32位，那么gcc默认编译的目标文件是64位，无法和32位汇编文件汇编出的目标文件进行链接，解决方法参考博客（  https://blog.csdn.net/CurryXu/article/details/77481102）</a:t>
            </a:r>
            <a:br>
              <a:rPr kumimoji="0" lang="zh-CN" altLang="zh-CN" sz="1800" dirty="0">
                <a:latin typeface="Arial" panose="020B0604020202020204" pitchFamily="34" charset="0"/>
              </a:rPr>
            </a:br>
            <a:r>
              <a:rPr kumimoji="0" lang="zh-CN" altLang="zh-CN" sz="1800" dirty="0">
                <a:latin typeface="Arial" panose="020B0604020202020204" pitchFamily="34" charset="0"/>
              </a:rPr>
              <a:t>3. 由于建立了文件目录，浏览代码时不容易查找标号对应的定义，对于使用vim的同学，推荐使用ctags工具，方便标号声明和定义的跳转，对于仍在使用自带编辑器的同学，可以尝试vscode。</a:t>
            </a:r>
            <a:br>
              <a:rPr kumimoji="0" lang="zh-CN" altLang="zh-CN" sz="1800" dirty="0">
                <a:latin typeface="Arial" panose="020B0604020202020204" pitchFamily="34" charset="0"/>
              </a:rPr>
            </a:br>
            <a:r>
              <a:rPr kumimoji="0" lang="zh-CN" altLang="zh-CN" sz="1800" dirty="0">
                <a:latin typeface="Arial" panose="020B0604020202020204" pitchFamily="34" charset="0"/>
              </a:rPr>
              <a:t>4. 当你阅读到chapter5/f/start.c时，请留意</a:t>
            </a:r>
            <a:r>
              <a:rPr kumimoji="0" lang="zh-CN" altLang="en-US" sz="1800" dirty="0">
                <a:latin typeface="Arial" panose="020B0604020202020204" pitchFamily="34" charset="0"/>
              </a:rPr>
              <a:t>是如何对</a:t>
            </a:r>
            <a:r>
              <a:rPr kumimoji="0" lang="en-US" altLang="zh-CN" sz="1800" dirty="0" err="1">
                <a:latin typeface="Arial" panose="020B0604020202020204" pitchFamily="34" charset="0"/>
              </a:rPr>
              <a:t>gdt</a:t>
            </a:r>
            <a:r>
              <a:rPr kumimoji="0" lang="zh-CN" altLang="en-US" sz="1800" dirty="0">
                <a:latin typeface="Arial" panose="020B0604020202020204" pitchFamily="34" charset="0"/>
              </a:rPr>
              <a:t>进行修改的？</a:t>
            </a:r>
            <a:r>
              <a:rPr kumimoji="0" lang="zh-CN" altLang="zh-CN" sz="1800" dirty="0">
                <a:latin typeface="Arial" panose="020B0604020202020204" pitchFamily="34" charset="0"/>
              </a:rPr>
              <a:t> </a:t>
            </a:r>
            <a:endParaRPr kumimoji="0" lang="zh-CN" altLang="zh-CN" sz="1800" dirty="0">
              <a:latin typeface="Arial" panose="020B0604020202020204" pitchFamily="34" charset="0"/>
            </a:endParaRPr>
          </a:p>
          <a:p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3611B6-94CC-B547-8C07-E5F4EA0B089A}" type="slidenum">
              <a:rPr lang="en-US" altLang="zh-CN" smtClean="0"/>
            </a:fld>
            <a:endParaRPr lang="en-US" altLang="zh-CN"/>
          </a:p>
        </p:txBody>
      </p:sp>
      <p:pic>
        <p:nvPicPr>
          <p:cNvPr id="2050" name="Picture 2" descr="C:\Users\Dash.Yan\AppData\Roaming\Tencent\QQTempSys\%W@GJ$ACOF(TYDYECOKVDYB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2375" y="-411163"/>
            <a:ext cx="19050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幻灯片编号占位符 1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9C428AD-3389-7944-A18A-F3C86784742B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eaLnBrk="1" hangingPunct="1">
              <a:defRPr/>
            </a:pPr>
            <a:endParaRPr lang="zh-CN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ctr" eaLnBrk="1" hangingPunct="1">
              <a:buFontTx/>
              <a:buNone/>
              <a:defRPr/>
            </a:pPr>
            <a:endParaRPr lang="zh-CN" altLang="zh-CN" sz="6000" b="1">
              <a:effectLst>
                <a:outerShdw blurRad="38100" dist="38100" dir="2700000" algn="tl">
                  <a:srgbClr val="C0C0C0"/>
                </a:outerShdw>
              </a:effectLst>
              <a:ea typeface="隶书" panose="02010509060101010101" charset="-122"/>
            </a:endParaRPr>
          </a:p>
          <a:p>
            <a:pPr algn="ctr" eaLnBrk="1" hangingPunct="1">
              <a:buFontTx/>
              <a:buNone/>
              <a:defRPr/>
            </a:pPr>
            <a:r>
              <a:rPr lang="zh-CN" altLang="en-US" sz="8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charset="-122"/>
                <a:ea typeface="华文行楷" panose="02010800040101010101" charset="-122"/>
              </a:rPr>
              <a:t>谢</a:t>
            </a:r>
            <a:r>
              <a:rPr lang="en-US" altLang="zh-CN" sz="8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charset="-122"/>
                <a:ea typeface="华文行楷" panose="02010800040101010101" charset="-122"/>
              </a:rPr>
              <a:t>    </a:t>
            </a:r>
            <a:r>
              <a:rPr lang="zh-CN" altLang="en-US" sz="8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charset="-122"/>
                <a:ea typeface="华文行楷" panose="02010800040101010101" charset="-122"/>
              </a:rPr>
              <a:t>谢！</a:t>
            </a:r>
            <a:endParaRPr lang="zh-CN" altLang="en-US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行楷" panose="02010800040101010101" charset="-122"/>
              <a:ea typeface="华文行楷" panose="02010800040101010101" charset="-122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cap="none"/>
              <a:t>内核雏形</a:t>
            </a:r>
            <a:endParaRPr lang="zh-CN" altLang="en-US" cap="none"/>
          </a:p>
        </p:txBody>
      </p:sp>
      <p:sp>
        <p:nvSpPr>
          <p:cNvPr id="17410" name="文本占位符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操作系统设计实验</a:t>
            </a:r>
            <a:r>
              <a:rPr lang="zh-CN" altLang="en-US"/>
              <a:t>系列（六）</a:t>
            </a:r>
            <a:endParaRPr lang="zh-CN" altLang="en-US" dirty="0"/>
          </a:p>
        </p:txBody>
      </p:sp>
      <p:sp>
        <p:nvSpPr>
          <p:cNvPr id="17411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B679CA-210C-BD4C-89D9-B0058145A913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一、实验目标</a:t>
            </a:r>
            <a:endParaRPr lang="zh-CN" altLang="en-US"/>
          </a:p>
        </p:txBody>
      </p:sp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/>
              <a:t>如何加载一个内核（文件格式为</a:t>
            </a:r>
            <a:r>
              <a:rPr lang="en-US" altLang="zh-CN" sz="2800" dirty="0"/>
              <a:t>ELF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eaLnBrk="1" hangingPunct="1"/>
            <a:r>
              <a:rPr lang="zh-CN" altLang="en-US" sz="2800" dirty="0"/>
              <a:t>如何扩充该内核</a:t>
            </a:r>
            <a:endParaRPr lang="en-US" altLang="zh-CN" sz="2800" dirty="0"/>
          </a:p>
          <a:p>
            <a:pPr eaLnBrk="1" hangingPunct="1"/>
            <a:endParaRPr lang="en-US" altLang="zh-CN" sz="2800" dirty="0"/>
          </a:p>
          <a:p>
            <a:pPr eaLnBrk="1" hangingPunct="1"/>
            <a:r>
              <a:rPr lang="zh-CN" altLang="en-US" sz="2800" dirty="0"/>
              <a:t>对应章节：</a:t>
            </a:r>
            <a:r>
              <a:rPr lang="en-US" altLang="zh-CN" sz="2800" dirty="0"/>
              <a:t>5.1——5.5</a:t>
            </a:r>
            <a:endParaRPr lang="en-US" altLang="zh-CN" sz="2800" dirty="0"/>
          </a:p>
          <a:p>
            <a:pPr eaLnBrk="1" hangingPunct="1"/>
            <a:endParaRPr lang="en-US" altLang="zh-CN" sz="2800" dirty="0"/>
          </a:p>
          <a:p>
            <a:pPr lvl="1" eaLnBrk="1" hangingPunct="1"/>
            <a:endParaRPr lang="en-US" altLang="zh-CN" sz="2400" dirty="0"/>
          </a:p>
        </p:txBody>
      </p:sp>
      <p:sp>
        <p:nvSpPr>
          <p:cNvPr id="18435" name="幻灯片编号占位符 3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478AA65-270F-F049-B25F-A31571F58984}" type="slidenum"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二、本次实验内容</a:t>
            </a:r>
            <a:endParaRPr lang="zh-CN" altLang="en-US"/>
          </a:p>
        </p:txBody>
      </p:sp>
      <p:sp>
        <p:nvSpPr>
          <p:cNvPr id="19458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Franklin Gothic Medium" panose="020B0603020102020204" pitchFamily="34" charset="0"/>
              <a:buAutoNum type="arabicPeriod"/>
            </a:pPr>
            <a:r>
              <a:rPr lang="zh-CN" altLang="en-US" sz="2000" dirty="0"/>
              <a:t>汇编和</a:t>
            </a:r>
            <a:r>
              <a:rPr lang="en-US" altLang="zh-CN" sz="2000" dirty="0"/>
              <a:t>C</a:t>
            </a:r>
            <a:r>
              <a:rPr lang="zh-CN" altLang="en-US" sz="2000" dirty="0"/>
              <a:t>的互相调用方法</a:t>
            </a:r>
            <a:endParaRPr lang="en-US" altLang="zh-CN" sz="2000" dirty="0"/>
          </a:p>
          <a:p>
            <a:pPr marL="914400" lvl="1" indent="-514350" eaLnBrk="1" hangingPunct="1"/>
            <a:r>
              <a:rPr lang="zh-CN" altLang="en-US" sz="1800" dirty="0"/>
              <a:t>在例程基础上，在汇编与</a:t>
            </a:r>
            <a:r>
              <a:rPr lang="en-US" altLang="zh-CN" sz="1800" dirty="0"/>
              <a:t>C</a:t>
            </a:r>
            <a:r>
              <a:rPr lang="zh-CN" altLang="en-US" sz="1800" dirty="0"/>
              <a:t>程序中各添加一个简单带参数的函数调用，让两种语言撰写的程序实现混合调用，功能可自定义。</a:t>
            </a:r>
            <a:endParaRPr lang="en-US" altLang="zh-CN" sz="1800" dirty="0"/>
          </a:p>
          <a:p>
            <a:pPr marL="514350" indent="-514350" eaLnBrk="1" hangingPunct="1">
              <a:buFont typeface="Franklin Gothic Medium" panose="020B0603020102020204" pitchFamily="34" charset="0"/>
              <a:buAutoNum type="arabicPeriod"/>
            </a:pPr>
            <a:r>
              <a:rPr lang="en-US" altLang="zh-CN" sz="2000" dirty="0"/>
              <a:t>ELF</a:t>
            </a:r>
            <a:r>
              <a:rPr lang="zh-CN" altLang="en-US" sz="2000" dirty="0"/>
              <a:t>文件格式</a:t>
            </a:r>
            <a:endParaRPr lang="en-US" altLang="zh-CN" sz="2000" dirty="0"/>
          </a:p>
          <a:p>
            <a:pPr marL="914400" lvl="1" indent="-514350" eaLnBrk="1" hangingPunct="1"/>
            <a:r>
              <a:rPr lang="zh-CN" altLang="en-US" sz="1800" dirty="0"/>
              <a:t>使用</a:t>
            </a:r>
            <a:r>
              <a:rPr lang="en-US" altLang="zh-CN" sz="1800" dirty="0" err="1"/>
              <a:t>xxd</a:t>
            </a:r>
            <a:r>
              <a:rPr lang="zh-CN" altLang="en-US" sz="1800" dirty="0"/>
              <a:t>命令分析</a:t>
            </a:r>
            <a:r>
              <a:rPr lang="en-US" altLang="zh-CN" sz="1800" dirty="0"/>
              <a:t>ELF</a:t>
            </a:r>
            <a:r>
              <a:rPr lang="zh-CN" altLang="en-US" sz="1800" dirty="0"/>
              <a:t>文件中的</a:t>
            </a:r>
            <a:r>
              <a:rPr lang="pt-BR" altLang="zh-CN" sz="1800" dirty="0"/>
              <a:t>ELF header</a:t>
            </a:r>
            <a:r>
              <a:rPr lang="zh-CN" altLang="en-US" sz="1800" dirty="0"/>
              <a:t>、</a:t>
            </a:r>
            <a:r>
              <a:rPr lang="pt-BR" altLang="zh-CN" sz="1800" dirty="0"/>
              <a:t>Program h</a:t>
            </a:r>
            <a:r>
              <a:rPr lang="en-US" altLang="zh-CN" sz="1800" dirty="0"/>
              <a:t>e</a:t>
            </a:r>
            <a:r>
              <a:rPr lang="pt-BR" altLang="zh-CN" sz="1800" dirty="0"/>
              <a:t>ader</a:t>
            </a:r>
            <a:r>
              <a:rPr lang="zh-CN" altLang="en-US" sz="1800" dirty="0"/>
              <a:t>，了解各项的作用</a:t>
            </a:r>
            <a:endParaRPr lang="en-US" altLang="zh-CN" sz="1800" dirty="0"/>
          </a:p>
          <a:p>
            <a:pPr marL="514350" indent="-514350" eaLnBrk="1" hangingPunct="1">
              <a:buFont typeface="Franklin Gothic Medium" panose="020B0603020102020204" pitchFamily="34" charset="0"/>
              <a:buAutoNum type="arabicPeriod"/>
            </a:pPr>
            <a:r>
              <a:rPr lang="zh-CN" altLang="en-US" sz="2000" dirty="0"/>
              <a:t>使用</a:t>
            </a:r>
            <a:r>
              <a:rPr lang="en-US" altLang="zh-CN" sz="2000" dirty="0"/>
              <a:t>Loader</a:t>
            </a:r>
            <a:r>
              <a:rPr lang="zh-CN" altLang="en-US" sz="2000" dirty="0"/>
              <a:t>加载</a:t>
            </a:r>
            <a:r>
              <a:rPr lang="en-US" altLang="zh-CN" sz="2000" dirty="0"/>
              <a:t>ELF</a:t>
            </a:r>
            <a:r>
              <a:rPr lang="zh-CN" altLang="en-US" sz="2000" dirty="0"/>
              <a:t>文件，重新放置内核</a:t>
            </a:r>
            <a:endParaRPr lang="en-US" altLang="zh-CN" sz="2000" dirty="0"/>
          </a:p>
          <a:p>
            <a:pPr marL="514350" indent="-514350" eaLnBrk="1" hangingPunct="1">
              <a:buFont typeface="Franklin Gothic Medium" panose="020B0603020102020204" pitchFamily="34" charset="0"/>
              <a:buAutoNum type="arabicPeriod"/>
            </a:pPr>
            <a:r>
              <a:rPr lang="zh-CN" altLang="en-US" sz="2000" dirty="0"/>
              <a:t>扩展内核，切换堆栈和</a:t>
            </a:r>
            <a:r>
              <a:rPr lang="en-US" altLang="zh-CN" sz="2000" dirty="0"/>
              <a:t>GDT</a:t>
            </a:r>
            <a:r>
              <a:rPr lang="zh-CN" altLang="en-US" sz="2000" dirty="0"/>
              <a:t>、整理文件结构、使用</a:t>
            </a:r>
            <a:r>
              <a:rPr lang="en-US" altLang="zh-CN" sz="2000" dirty="0" err="1"/>
              <a:t>makefile</a:t>
            </a:r>
            <a:r>
              <a:rPr lang="zh-CN" altLang="en-US" sz="2000" dirty="0"/>
              <a:t>编译程序、添加中断处理</a:t>
            </a:r>
            <a:endParaRPr lang="en-US" altLang="zh-CN" sz="2000" dirty="0"/>
          </a:p>
          <a:p>
            <a:pPr marL="514350" indent="-514350" eaLnBrk="1" hangingPunct="1">
              <a:buFont typeface="Franklin Gothic Medium" panose="020B0603020102020204" pitchFamily="34" charset="0"/>
              <a:buAutoNum type="arabicPeriod"/>
            </a:pPr>
            <a:r>
              <a:rPr lang="zh-CN" altLang="en-US" sz="2000" dirty="0"/>
              <a:t>设计题：修改启动代码，在引导过程中在屏幕上画出一个你喜欢的</a:t>
            </a:r>
            <a:r>
              <a:rPr lang="en-US" altLang="zh-CN" sz="2000" dirty="0"/>
              <a:t>ASCII</a:t>
            </a:r>
            <a:r>
              <a:rPr lang="zh-CN" altLang="en-US" sz="2000" dirty="0"/>
              <a:t>图案，并将第三章的内存管理功能代码、你自己设计的中断代码集成到你的</a:t>
            </a:r>
            <a:r>
              <a:rPr lang="en-US" altLang="zh-CN" sz="2000" dirty="0"/>
              <a:t>kernel</a:t>
            </a:r>
            <a:r>
              <a:rPr lang="zh-CN" altLang="en-US" sz="2000" dirty="0"/>
              <a:t>文件目录管理中，并建立</a:t>
            </a:r>
            <a:r>
              <a:rPr lang="en-US" altLang="zh-CN" sz="2000" dirty="0" err="1"/>
              <a:t>makefile</a:t>
            </a:r>
            <a:r>
              <a:rPr lang="zh-CN" altLang="en-US" sz="2000" dirty="0"/>
              <a:t>文件，编译成内核并引导</a:t>
            </a:r>
            <a:endParaRPr lang="en-US" altLang="zh-CN" sz="2000" dirty="0"/>
          </a:p>
          <a:p>
            <a:pPr marL="514350" indent="-514350" eaLnBrk="1" hangingPunct="1">
              <a:buFont typeface="Franklin Gothic Medium" panose="020B0603020102020204" pitchFamily="34" charset="0"/>
              <a:buAutoNum type="arabicPeriod"/>
            </a:pPr>
            <a:endParaRPr lang="en-US" altLang="zh-CN" sz="2400" dirty="0"/>
          </a:p>
          <a:p>
            <a:pPr marL="514350" indent="-514350" eaLnBrk="1" hangingPunct="1">
              <a:buFont typeface="Franklin Gothic Medium" panose="020B0603020102020204" pitchFamily="34" charset="0"/>
              <a:buAutoNum type="arabicPeriod"/>
            </a:pPr>
            <a:endParaRPr lang="en-US" altLang="zh-CN" sz="2800" dirty="0"/>
          </a:p>
        </p:txBody>
      </p:sp>
      <p:sp>
        <p:nvSpPr>
          <p:cNvPr id="19459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C50BCF-9D23-BF48-8238-CFEF966171A5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三、完成本次实验要回答的问题</a:t>
            </a:r>
            <a:endParaRPr lang="zh-CN" altLang="en-US"/>
          </a:p>
        </p:txBody>
      </p:sp>
      <p:sp>
        <p:nvSpPr>
          <p:cNvPr id="20482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CN" sz="2000" dirty="0"/>
              <a:t>1.</a:t>
            </a:r>
            <a:r>
              <a:rPr lang="zh-CN" altLang="en-US" sz="2000" dirty="0"/>
              <a:t>汇编和</a:t>
            </a:r>
            <a:r>
              <a:rPr lang="en-US" altLang="zh-CN" sz="2000" dirty="0"/>
              <a:t>C</a:t>
            </a:r>
            <a:r>
              <a:rPr lang="zh-CN" altLang="en-US" sz="2000" dirty="0"/>
              <a:t>内定义的函数，相互间调用的方法是怎样的？</a:t>
            </a:r>
            <a:endParaRPr lang="en-US" altLang="zh-CN" sz="2000" dirty="0"/>
          </a:p>
          <a:p>
            <a:pPr marL="0" indent="0" eaLnBrk="1" hangingPunct="1">
              <a:buFontTx/>
              <a:buNone/>
            </a:pPr>
            <a:r>
              <a:rPr lang="en-US" altLang="zh-CN" sz="2000" dirty="0"/>
              <a:t>2.</a:t>
            </a:r>
            <a:r>
              <a:rPr lang="zh-CN" altLang="en-US" sz="2000" dirty="0"/>
              <a:t>描述</a:t>
            </a:r>
            <a:r>
              <a:rPr lang="en-US" altLang="zh-CN" sz="2000" dirty="0"/>
              <a:t>ELF</a:t>
            </a:r>
            <a:r>
              <a:rPr lang="zh-CN" altLang="en-US" sz="2000" dirty="0"/>
              <a:t>文件格式以及作用，和大家学习的</a:t>
            </a:r>
            <a:r>
              <a:rPr lang="en-US" altLang="zh-CN" sz="2000" dirty="0"/>
              <a:t>PE</a:t>
            </a:r>
            <a:r>
              <a:rPr lang="zh-CN" altLang="en-US" sz="2000" dirty="0"/>
              <a:t>相比，结构上有什么相同和差异？</a:t>
            </a:r>
            <a:endParaRPr lang="en-US" altLang="zh-CN" sz="2000" dirty="0"/>
          </a:p>
          <a:p>
            <a:pPr marL="0" indent="0" eaLnBrk="1" hangingPunct="1">
              <a:buFontTx/>
              <a:buNone/>
            </a:pPr>
            <a:r>
              <a:rPr lang="en-US" altLang="zh-CN" sz="2000" dirty="0"/>
              <a:t>3.</a:t>
            </a:r>
            <a:r>
              <a:rPr lang="zh-CN" altLang="en-US" sz="2000" dirty="0"/>
              <a:t>如何从</a:t>
            </a:r>
            <a:r>
              <a:rPr lang="en-US" altLang="zh-CN" sz="2000" dirty="0"/>
              <a:t>Loader</a:t>
            </a:r>
            <a:r>
              <a:rPr lang="zh-CN" altLang="en-US" sz="2000" dirty="0"/>
              <a:t>加载</a:t>
            </a:r>
            <a:r>
              <a:rPr lang="en-US" altLang="zh-CN" sz="2000" dirty="0"/>
              <a:t>ELF</a:t>
            </a:r>
            <a:r>
              <a:rPr lang="zh-CN" altLang="en-US" sz="2000"/>
              <a:t>，如何确定</a:t>
            </a:r>
            <a:r>
              <a:rPr lang="en-US" altLang="zh-CN" sz="2000"/>
              <a:t>ELF</a:t>
            </a:r>
            <a:r>
              <a:rPr lang="zh-CN" altLang="en-US" sz="2000" dirty="0"/>
              <a:t>文件加载到内存的位置？</a:t>
            </a:r>
            <a:endParaRPr lang="en-US" altLang="zh-CN" sz="2000" dirty="0"/>
          </a:p>
          <a:p>
            <a:pPr marL="0" indent="0" eaLnBrk="1" hangingPunct="1">
              <a:buFontTx/>
              <a:buNone/>
            </a:pPr>
            <a:r>
              <a:rPr lang="en-US" altLang="zh-CN" sz="2000" dirty="0"/>
              <a:t>4.</a:t>
            </a:r>
            <a:r>
              <a:rPr lang="zh-CN" altLang="en-US" sz="2000" dirty="0"/>
              <a:t>对照书中例程代码，这个内核扩展了哪些功能，这些功能流程是怎样的，他们都是在哪些源文件的代码中进行描述的？这些功能彼此有相互关联吗，给出说明？</a:t>
            </a:r>
            <a:endParaRPr lang="en-US" altLang="zh-CN" sz="2000" dirty="0"/>
          </a:p>
          <a:p>
            <a:pPr marL="0" indent="0" eaLnBrk="1" hangingPunct="1">
              <a:buFontTx/>
              <a:buNone/>
            </a:pPr>
            <a:r>
              <a:rPr lang="en-US" altLang="zh-CN" sz="2000" dirty="0"/>
              <a:t>5.</a:t>
            </a:r>
            <a:r>
              <a:rPr lang="zh-CN" altLang="en-US" sz="2000" dirty="0"/>
              <a:t>书中代码内存的布局是怎样的？在这里有哪些是特权代码，哪些是非特权代码，在处理器控制权切换时，权限变化情况如何？</a:t>
            </a:r>
            <a:endParaRPr lang="en-US" altLang="zh-CN" sz="2000" dirty="0"/>
          </a:p>
          <a:p>
            <a:pPr marL="0" indent="0" eaLnBrk="1" hangingPunct="1">
              <a:buFontTx/>
              <a:buNone/>
            </a:pPr>
            <a:r>
              <a:rPr lang="en-US" altLang="zh-CN" sz="2000" dirty="0"/>
              <a:t>6.</a:t>
            </a:r>
            <a:r>
              <a:rPr lang="zh-CN" altLang="en-US" sz="2000" dirty="0"/>
              <a:t> 下载一个真正的内核源文件，分析一下是怎么在管理组织源码文件的（选做）。</a:t>
            </a:r>
            <a:endParaRPr lang="en-US" altLang="zh-CN" sz="2000" dirty="0"/>
          </a:p>
          <a:p>
            <a:pPr marL="0" indent="0" eaLnBrk="1" hangingPunct="1">
              <a:buFontTx/>
              <a:buNone/>
            </a:pPr>
            <a:r>
              <a:rPr lang="en-US" altLang="zh-CN" sz="2000" dirty="0"/>
              <a:t>7.</a:t>
            </a:r>
            <a:r>
              <a:rPr lang="zh-CN" altLang="en-US" sz="2000" dirty="0"/>
              <a:t>完成设计题并能演示。</a:t>
            </a:r>
            <a:endParaRPr lang="en-US" altLang="zh-CN" sz="2000" dirty="0"/>
          </a:p>
          <a:p>
            <a:pPr marL="0" indent="0" eaLnBrk="1" hangingPunct="1">
              <a:buFontTx/>
              <a:buNone/>
            </a:pPr>
            <a:endParaRPr lang="en-US" altLang="zh-CN" sz="2000" dirty="0"/>
          </a:p>
        </p:txBody>
      </p:sp>
      <p:sp>
        <p:nvSpPr>
          <p:cNvPr id="20483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08994DF-BDDD-A84D-A575-FD009272402D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四、需要了解的知识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altLang="zh-CN" sz="2000" dirty="0"/>
              <a:t>1.</a:t>
            </a:r>
            <a:r>
              <a:rPr lang="zh-CN" altLang="en-US" sz="2000" dirty="0"/>
              <a:t>回顾</a:t>
            </a:r>
            <a:r>
              <a:rPr lang="en-US" altLang="zh-CN" sz="2000" dirty="0"/>
              <a:t>Linux</a:t>
            </a:r>
            <a:r>
              <a:rPr lang="zh-CN" altLang="en-US" sz="2000" dirty="0"/>
              <a:t>下汇编代码生成</a:t>
            </a:r>
            <a:endParaRPr lang="en-US" altLang="zh-CN" sz="2000" dirty="0"/>
          </a:p>
          <a:p>
            <a:pPr lvl="1" eaLnBrk="1" hangingPunct="1">
              <a:defRPr/>
            </a:pPr>
            <a:r>
              <a:rPr lang="en-US" altLang="zh-CN" sz="1800" dirty="0" err="1"/>
              <a:t>nasm</a:t>
            </a:r>
            <a:r>
              <a:rPr lang="en-US" altLang="zh-CN" sz="1800" dirty="0"/>
              <a:t> –f</a:t>
            </a:r>
            <a:endParaRPr lang="en-US" altLang="zh-CN" sz="1800" dirty="0"/>
          </a:p>
          <a:p>
            <a:pPr lvl="1" eaLnBrk="1" hangingPunct="1">
              <a:defRPr/>
            </a:pPr>
            <a:r>
              <a:rPr lang="en-US" altLang="zh-CN" sz="1800" dirty="0" err="1"/>
              <a:t>ld</a:t>
            </a:r>
            <a:r>
              <a:rPr lang="en-US" altLang="zh-CN" sz="1800" dirty="0"/>
              <a:t> –s strip </a:t>
            </a:r>
            <a:r>
              <a:rPr lang="zh-CN" altLang="en-US" sz="1800" dirty="0"/>
              <a:t>去掉符号表</a:t>
            </a:r>
            <a:endParaRPr lang="en-US" altLang="zh-CN" sz="1800" dirty="0"/>
          </a:p>
          <a:p>
            <a:pPr marL="857250" lvl="2" indent="0" eaLnBrk="1" hangingPunct="1">
              <a:buFontTx/>
              <a:buNone/>
              <a:defRPr/>
            </a:pPr>
            <a:r>
              <a:rPr lang="en-US" altLang="zh-CN" sz="1600" dirty="0"/>
              <a:t>[section .data]</a:t>
            </a:r>
            <a:endParaRPr lang="en-US" altLang="zh-CN" sz="1600" dirty="0"/>
          </a:p>
          <a:p>
            <a:pPr marL="857250" lvl="2" indent="0" eaLnBrk="1" hangingPunct="1">
              <a:buFontTx/>
              <a:buNone/>
              <a:defRPr/>
            </a:pPr>
            <a:r>
              <a:rPr lang="en-US" altLang="zh-CN" sz="1600" dirty="0"/>
              <a:t>...</a:t>
            </a:r>
            <a:endParaRPr lang="en-US" altLang="zh-CN" sz="1600" dirty="0"/>
          </a:p>
          <a:p>
            <a:pPr marL="857250" lvl="2" indent="0" eaLnBrk="1" hangingPunct="1">
              <a:buFontTx/>
              <a:buNone/>
              <a:defRPr/>
            </a:pPr>
            <a:r>
              <a:rPr lang="en-US" altLang="zh-CN" sz="1600" dirty="0"/>
              <a:t>[section .text]</a:t>
            </a:r>
            <a:endParaRPr lang="en-US" altLang="zh-CN" sz="1600" dirty="0"/>
          </a:p>
          <a:p>
            <a:pPr marL="857250" lvl="2" indent="0" eaLnBrk="1" hangingPunct="1">
              <a:buFontTx/>
              <a:buNone/>
              <a:defRPr/>
            </a:pPr>
            <a:r>
              <a:rPr lang="en-US" altLang="zh-CN" sz="1600" dirty="0"/>
              <a:t>global _start</a:t>
            </a:r>
            <a:endParaRPr lang="en-US" altLang="zh-CN" sz="1600" dirty="0"/>
          </a:p>
          <a:p>
            <a:pPr marL="857250" lvl="2" indent="0" eaLnBrk="1" hangingPunct="1">
              <a:buFontTx/>
              <a:buNone/>
              <a:defRPr/>
            </a:pPr>
            <a:r>
              <a:rPr lang="en-US" altLang="zh-CN" sz="1600" dirty="0"/>
              <a:t>_start: …</a:t>
            </a:r>
            <a:endParaRPr lang="en-US" altLang="zh-CN" sz="1600" dirty="0"/>
          </a:p>
          <a:p>
            <a:pPr lvl="1" eaLnBrk="1" hangingPunct="1">
              <a:defRPr/>
            </a:pPr>
            <a:endParaRPr lang="en-US" altLang="zh-CN" sz="2000" dirty="0"/>
          </a:p>
        </p:txBody>
      </p:sp>
      <p:sp>
        <p:nvSpPr>
          <p:cNvPr id="21507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CA75C32-736C-1940-B343-F6427B12A225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98994" y="2204863"/>
            <a:ext cx="3470190" cy="3093581"/>
          </a:xfrm>
          <a:prstGeom prst="rect">
            <a:avLst/>
          </a:prstGeom>
        </p:spPr>
      </p:pic>
      <p:cxnSp>
        <p:nvCxnSpPr>
          <p:cNvPr id="7" name="直线连接符 6"/>
          <p:cNvCxnSpPr/>
          <p:nvPr/>
        </p:nvCxnSpPr>
        <p:spPr bwMode="auto">
          <a:xfrm>
            <a:off x="4788024" y="4149080"/>
            <a:ext cx="2991101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四、需要了解的知识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altLang="zh-CN" sz="2000" dirty="0"/>
              <a:t>2.C</a:t>
            </a:r>
            <a:r>
              <a:rPr lang="zh-CN" altLang="en-US" sz="2000" dirty="0"/>
              <a:t>和</a:t>
            </a:r>
            <a:r>
              <a:rPr lang="en-US" altLang="zh-CN" sz="2000" dirty="0"/>
              <a:t>ASM</a:t>
            </a:r>
            <a:r>
              <a:rPr lang="zh-CN" altLang="en-US" sz="2000" dirty="0"/>
              <a:t>的调用</a:t>
            </a:r>
            <a:endParaRPr lang="en-US" altLang="zh-CN" sz="2000" dirty="0"/>
          </a:p>
          <a:p>
            <a:pPr lvl="1" eaLnBrk="1" hangingPunct="1">
              <a:defRPr/>
            </a:pPr>
            <a:r>
              <a:rPr lang="zh-CN" altLang="en-US" sz="1800" dirty="0"/>
              <a:t>关键字：</a:t>
            </a:r>
            <a:endParaRPr lang="en-US" altLang="zh-CN" sz="1800" dirty="0"/>
          </a:p>
          <a:p>
            <a:pPr lvl="2" eaLnBrk="1" hangingPunct="1">
              <a:defRPr/>
            </a:pPr>
            <a:r>
              <a:rPr lang="en-US" altLang="zh-CN" sz="1400" dirty="0"/>
              <a:t>extern</a:t>
            </a:r>
            <a:r>
              <a:rPr lang="zh-CN" altLang="en-US" sz="1400" dirty="0"/>
              <a:t>：引入外部变量、函数的声明</a:t>
            </a:r>
            <a:endParaRPr lang="en-US" altLang="zh-CN" sz="1400" dirty="0"/>
          </a:p>
          <a:p>
            <a:pPr lvl="2" eaLnBrk="1" hangingPunct="1">
              <a:defRPr/>
            </a:pPr>
            <a:r>
              <a:rPr lang="en-US" altLang="zh-CN" sz="1400" dirty="0"/>
              <a:t>global</a:t>
            </a:r>
            <a:r>
              <a:rPr lang="zh-CN" altLang="en-US" sz="1400" dirty="0"/>
              <a:t>：导出到全局作用域</a:t>
            </a:r>
            <a:endParaRPr lang="en-US" altLang="zh-CN" sz="1400" dirty="0"/>
          </a:p>
          <a:p>
            <a:pPr lvl="1" eaLnBrk="1" hangingPunct="1">
              <a:defRPr/>
            </a:pPr>
            <a:endParaRPr lang="en-US" altLang="zh-CN" sz="2000" dirty="0"/>
          </a:p>
        </p:txBody>
      </p:sp>
      <p:sp>
        <p:nvSpPr>
          <p:cNvPr id="21507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CA75C32-736C-1940-B343-F6427B12A225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28468" y="1681385"/>
            <a:ext cx="4415532" cy="23572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104" y="3429000"/>
            <a:ext cx="4145895" cy="328216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169" y="4459884"/>
            <a:ext cx="4248473" cy="2245716"/>
          </a:xfrm>
          <a:prstGeom prst="rect">
            <a:avLst/>
          </a:prstGeom>
        </p:spPr>
      </p:pic>
      <p:cxnSp>
        <p:nvCxnSpPr>
          <p:cNvPr id="11" name="直线连接符 10"/>
          <p:cNvCxnSpPr/>
          <p:nvPr/>
        </p:nvCxnSpPr>
        <p:spPr bwMode="auto">
          <a:xfrm>
            <a:off x="539552" y="4941168"/>
            <a:ext cx="2991101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 bwMode="auto">
          <a:xfrm>
            <a:off x="539552" y="6309320"/>
            <a:ext cx="2991101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/>
        </p:nvCxnSpPr>
        <p:spPr bwMode="auto">
          <a:xfrm>
            <a:off x="539552" y="6705600"/>
            <a:ext cx="2991101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 bwMode="auto">
          <a:xfrm>
            <a:off x="4747053" y="5877272"/>
            <a:ext cx="2991101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直线连接符 14"/>
          <p:cNvCxnSpPr/>
          <p:nvPr/>
        </p:nvCxnSpPr>
        <p:spPr bwMode="auto">
          <a:xfrm>
            <a:off x="4747052" y="4725144"/>
            <a:ext cx="2991101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四、需要了解的知识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altLang="zh-CN" sz="2000" dirty="0"/>
              <a:t>2.C</a:t>
            </a:r>
            <a:r>
              <a:rPr lang="zh-CN" altLang="en-US" sz="2000" dirty="0"/>
              <a:t>和</a:t>
            </a:r>
            <a:r>
              <a:rPr lang="en-US" altLang="zh-CN" sz="2000" dirty="0"/>
              <a:t>ASM</a:t>
            </a:r>
            <a:r>
              <a:rPr lang="zh-CN" altLang="en-US" sz="2000" dirty="0"/>
              <a:t>的调用</a:t>
            </a:r>
            <a:endParaRPr lang="en-US" altLang="zh-CN" sz="2000" dirty="0"/>
          </a:p>
          <a:p>
            <a:pPr lvl="1" eaLnBrk="1" hangingPunct="1">
              <a:defRPr/>
            </a:pPr>
            <a:r>
              <a:rPr lang="zh-CN" altLang="en-US" sz="1800" dirty="0"/>
              <a:t>关键字：</a:t>
            </a:r>
            <a:endParaRPr lang="en-US" altLang="zh-CN" sz="1800" dirty="0"/>
          </a:p>
          <a:p>
            <a:pPr lvl="2" eaLnBrk="1" hangingPunct="1">
              <a:defRPr/>
            </a:pPr>
            <a:r>
              <a:rPr lang="en-US" altLang="zh-CN" sz="1400" dirty="0"/>
              <a:t>extern</a:t>
            </a:r>
            <a:r>
              <a:rPr lang="zh-CN" altLang="en-US" sz="1400" dirty="0"/>
              <a:t>：引入外部变量、函数的声明</a:t>
            </a:r>
            <a:endParaRPr lang="en-US" altLang="zh-CN" sz="1400" dirty="0"/>
          </a:p>
          <a:p>
            <a:pPr lvl="2" eaLnBrk="1" hangingPunct="1">
              <a:defRPr/>
            </a:pPr>
            <a:r>
              <a:rPr lang="en-US" altLang="zh-CN" sz="1400" dirty="0"/>
              <a:t>global</a:t>
            </a:r>
            <a:r>
              <a:rPr lang="zh-CN" altLang="en-US" sz="1400" dirty="0"/>
              <a:t>：导出到全局作用域</a:t>
            </a:r>
            <a:endParaRPr lang="en-US" altLang="zh-CN" sz="1400" dirty="0"/>
          </a:p>
          <a:p>
            <a:pPr lvl="1" eaLnBrk="1" hangingPunct="1">
              <a:defRPr/>
            </a:pPr>
            <a:endParaRPr lang="en-US" altLang="zh-CN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28468" y="1681385"/>
            <a:ext cx="4415532" cy="235721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50" y="3859879"/>
            <a:ext cx="5112568" cy="1730529"/>
          </a:xfrm>
          <a:prstGeom prst="rect">
            <a:avLst/>
          </a:prstGeom>
        </p:spPr>
      </p:pic>
      <p:cxnSp>
        <p:nvCxnSpPr>
          <p:cNvPr id="16" name="直线连接符 15"/>
          <p:cNvCxnSpPr/>
          <p:nvPr/>
        </p:nvCxnSpPr>
        <p:spPr bwMode="auto">
          <a:xfrm>
            <a:off x="150849" y="4437112"/>
            <a:ext cx="2991101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直线连接符 16"/>
          <p:cNvCxnSpPr/>
          <p:nvPr/>
        </p:nvCxnSpPr>
        <p:spPr bwMode="auto">
          <a:xfrm>
            <a:off x="150850" y="4071930"/>
            <a:ext cx="2991101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4961943"/>
            <a:ext cx="5094848" cy="1559807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四、需要了解的知识</a:t>
            </a:r>
            <a:endParaRPr lang="zh-CN" altLang="en-US"/>
          </a:p>
        </p:txBody>
      </p:sp>
      <p:sp>
        <p:nvSpPr>
          <p:cNvPr id="22530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CN" sz="2400" dirty="0"/>
              <a:t>3.ELF</a:t>
            </a:r>
            <a:r>
              <a:rPr lang="zh-CN" altLang="en-US" sz="2400" dirty="0"/>
              <a:t>文件格式</a:t>
            </a:r>
            <a:endParaRPr lang="en-US" altLang="zh-CN" sz="2400" dirty="0"/>
          </a:p>
          <a:p>
            <a:pPr lvl="1" eaLnBrk="1" hangingPunct="1"/>
            <a:endParaRPr lang="en-US" altLang="zh-CN" sz="2000" dirty="0"/>
          </a:p>
        </p:txBody>
      </p:sp>
      <p:sp>
        <p:nvSpPr>
          <p:cNvPr id="22531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7B25BBC-B5CB-9240-BDA6-E498F5CF81D2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2532" name="图片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492375"/>
            <a:ext cx="3270250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800" y="1641116"/>
            <a:ext cx="4659586" cy="265747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067944" y="4381494"/>
            <a:ext cx="5169924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zh-CN" altLang="en-US" sz="1100" b="0" dirty="0"/>
              <a:t>﻿e_type，它标识的是该文件的类型，比如e_type是2，表明是一个可执行文件</a:t>
            </a:r>
            <a:endParaRPr lang="en-US" altLang="zh-CN" sz="1100" b="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zh-CN" altLang="en-US" sz="1100" b="0" dirty="0"/>
              <a:t>e_machine，体系结构</a:t>
            </a:r>
            <a:endParaRPr lang="en-US" altLang="zh-CN" sz="1100" b="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zh-CN" altLang="en-US" sz="1100" b="0" dirty="0"/>
              <a:t>e_version，文件的版本</a:t>
            </a:r>
            <a:endParaRPr lang="en-US" altLang="zh-CN" sz="1100" b="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zh-CN" altLang="en-US" sz="1100" b="0" dirty="0"/>
              <a:t>e_entry，程序的入口地址</a:t>
            </a:r>
            <a:endParaRPr lang="en-US" altLang="zh-CN" sz="1100" b="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zh-CN" altLang="en-US" sz="1100" b="0" dirty="0"/>
              <a:t>e_phoff，Program header table在文件中的偏移量（以字节计数）。</a:t>
            </a:r>
            <a:endParaRPr lang="en-US" altLang="zh-CN" sz="1100" b="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zh-CN" altLang="en-US" sz="1100" b="0" dirty="0"/>
              <a:t>e_shoff，Section header table在文件中的偏移量（以字节计数）</a:t>
            </a:r>
            <a:endParaRPr lang="en-US" altLang="zh-CN" sz="1100" b="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zh-CN" altLang="en-US" sz="1100" b="0" dirty="0"/>
              <a:t>e_flags，对IA32而言，此项为0</a:t>
            </a:r>
            <a:endParaRPr lang="en-US" altLang="zh-CN" sz="1100" b="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zh-CN" altLang="en-US" sz="1100" b="0" dirty="0"/>
              <a:t>e_ehsize，ELF header大小（以字节计数）。</a:t>
            </a:r>
            <a:endParaRPr lang="en-US" altLang="zh-CN" sz="1100" b="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zh-CN" altLang="en-US" sz="1100" b="0" dirty="0"/>
              <a:t>e_phentsize，Program header table中每一个条目的大小。</a:t>
            </a:r>
            <a:endParaRPr lang="en-US" altLang="zh-CN" sz="1100" b="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zh-CN" altLang="en-US" sz="1100" b="0" dirty="0"/>
              <a:t>e_phnum，Program header table中有多少个条目。</a:t>
            </a:r>
            <a:endParaRPr lang="en-US" altLang="zh-CN" sz="1100" b="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zh-CN" altLang="en-US" sz="1100" b="0" dirty="0"/>
              <a:t>e_shentsize，Section header table中每一个条目的大小</a:t>
            </a:r>
            <a:endParaRPr lang="en-US" altLang="zh-CN" sz="1100" b="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zh-CN" altLang="en-US" sz="1100" b="0" dirty="0"/>
              <a:t>e_shnum，Section header table中有多少个条目</a:t>
            </a:r>
            <a:endParaRPr lang="en-US" altLang="zh-CN" sz="1100" b="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zh-CN" altLang="en-US" sz="1100" b="0" dirty="0"/>
              <a:t>e_shstrndx，包含节名称的字符串表是第几个节（从零开始数）。</a:t>
            </a:r>
            <a:endParaRPr lang="zh-CN" altLang="en-US" sz="1100" b="0" dirty="0"/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zh-CN" altLang="en-US" sz="1100" b="0" dirty="0"/>
          </a:p>
        </p:txBody>
      </p: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commondata" val="eyJoZGlkIjoiOTQzYTlhOGRjMjQxZmIzZWJlOGJjYWRjMDZiNjIwNWYifQ=="/>
</p:tagLst>
</file>

<file path=ppt/theme/theme1.xml><?xml version="1.0" encoding="utf-8"?>
<a:theme xmlns:a="http://schemas.openxmlformats.org/drawingml/2006/main" name="模板">
  <a:themeElements>
    <a:clrScheme name="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  <a:cs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  <a:cs typeface="宋体" panose="02010600030101010101" pitchFamily="2" charset="-122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</Template>
  <TotalTime>0</TotalTime>
  <Words>2303</Words>
  <Application>WPS 演示</Application>
  <PresentationFormat>全屏显示(4:3)</PresentationFormat>
  <Paragraphs>165</Paragraphs>
  <Slides>15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9" baseType="lpstr">
      <vt:lpstr>Arial</vt:lpstr>
      <vt:lpstr>宋体</vt:lpstr>
      <vt:lpstr>Wingdings</vt:lpstr>
      <vt:lpstr>Times New Roman</vt:lpstr>
      <vt:lpstr>Franklin Gothic Medium</vt:lpstr>
      <vt:lpstr>微软雅黑</vt:lpstr>
      <vt:lpstr>华文新魏</vt:lpstr>
      <vt:lpstr>黑体</vt:lpstr>
      <vt:lpstr>Franklin Gothic Book</vt:lpstr>
      <vt:lpstr>隶书</vt:lpstr>
      <vt:lpstr>华文行楷</vt:lpstr>
      <vt:lpstr>Arial Unicode MS</vt:lpstr>
      <vt:lpstr>模板</vt:lpstr>
      <vt:lpstr>Photoshop.Image.8</vt:lpstr>
      <vt:lpstr>操作系统设计及实践</vt:lpstr>
      <vt:lpstr>内核雏形</vt:lpstr>
      <vt:lpstr>一、实验目标</vt:lpstr>
      <vt:lpstr>二、本次实验内容</vt:lpstr>
      <vt:lpstr>三、完成本次实验要回答的问题</vt:lpstr>
      <vt:lpstr>四、需要了解的知识</vt:lpstr>
      <vt:lpstr>四、需要了解的知识</vt:lpstr>
      <vt:lpstr>四、需要了解的知识</vt:lpstr>
      <vt:lpstr>四、需要了解的知识</vt:lpstr>
      <vt:lpstr>四、需要了解的知识</vt:lpstr>
      <vt:lpstr>四、需要了解的知识</vt:lpstr>
      <vt:lpstr>四、需要了解的知识</vt:lpstr>
      <vt:lpstr>四、需要了解的知识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可信计算技术对5号工程的影响</dc:title>
  <dc:creator>x</dc:creator>
  <cp:lastModifiedBy>悪惡鳩鬼</cp:lastModifiedBy>
  <cp:revision>1340</cp:revision>
  <dcterms:created xsi:type="dcterms:W3CDTF">2005-09-23T15:03:00Z</dcterms:created>
  <dcterms:modified xsi:type="dcterms:W3CDTF">2023-11-13T06:24:53Z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D84E026A6786467A82CEF2559B56C1F3_12</vt:lpwstr>
  </property>
  <property fmtid="{D5CDD505-2E9C-101B-9397-08002B2CF9AE}" pid="3" name="KSOProductBuildVer">
    <vt:lpwstr>2052-12.1.0.15712</vt:lpwstr>
  </property>
</Properties>
</file>