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99" r:id="rId2"/>
    <p:sldId id="667" r:id="rId3"/>
    <p:sldId id="674" r:id="rId4"/>
    <p:sldId id="659" r:id="rId5"/>
    <p:sldId id="668" r:id="rId6"/>
    <p:sldId id="669" r:id="rId7"/>
    <p:sldId id="672" r:id="rId8"/>
    <p:sldId id="670" r:id="rId9"/>
    <p:sldId id="671" r:id="rId10"/>
    <p:sldId id="673" r:id="rId11"/>
    <p:sldId id="57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948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5F84C0C-9FBD-6E49-8D68-D3F554D18E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3A6F3E7-D8EE-F840-8345-BFBD0AE904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C3272CD-AC23-3A47-81EF-8D5391308A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AEC2AC1-5EFF-9D43-B5E2-289EB3D214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DADC6D-C71C-6E44-B55F-DB1E979EA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29E9B17C-2C9D-134A-98CE-432E469E9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E23B68E0-856D-D14F-A313-D023B55D8C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7C5E8E8-950D-B44E-9D36-C329F39E60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15C5EFFD-2AF3-D047-B329-15D8D2ED52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B96CDF22-44D4-1B49-B49F-6411CF261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3C48D6E8-E814-A74C-B053-7D0A4EF1C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3C7DFE3-290E-F347-94E5-0B3E27637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EC7BCFC5-F437-7440-9A54-C0B6218BD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85F7A6-C572-DB40-8688-70815D0F24FF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A796044-C985-B348-B713-56B3D5640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243D1F-3BD6-D543-83FF-659AFE1C3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﻿进程</a:t>
            </a:r>
            <a:r>
              <a:rPr kumimoji="1" lang="en-US" altLang="zh-CN" dirty="0"/>
              <a:t>A</a:t>
            </a:r>
            <a:r>
              <a:rPr kumimoji="1" lang="zh-CN" altLang="en-US" dirty="0"/>
              <a:t>运行中。</a:t>
            </a:r>
            <a:endParaRPr kumimoji="1" lang="en-US" altLang="zh-CN" dirty="0"/>
          </a:p>
          <a:p>
            <a:r>
              <a:rPr kumimoji="1" lang="zh-CN" altLang="en-US" dirty="0"/>
              <a:t>时钟中断发生，</a:t>
            </a:r>
            <a:r>
              <a:rPr kumimoji="1" lang="en-US" altLang="zh-CN" dirty="0"/>
              <a:t>ring1→ring0</a:t>
            </a:r>
            <a:r>
              <a:rPr kumimoji="1" lang="zh-CN" altLang="en-US" dirty="0"/>
              <a:t>，时钟中断处理程序启动。</a:t>
            </a:r>
            <a:endParaRPr kumimoji="1" lang="en-US" altLang="zh-CN" dirty="0"/>
          </a:p>
          <a:p>
            <a:r>
              <a:rPr kumimoji="1" lang="zh-CN" altLang="en-US" dirty="0"/>
              <a:t>进程调度，下一个应运行的进程（假设为进程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）被指定。</a:t>
            </a:r>
            <a:endParaRPr kumimoji="1" lang="en-US" altLang="zh-CN" dirty="0"/>
          </a:p>
          <a:p>
            <a:r>
              <a:rPr kumimoji="1" lang="zh-CN" altLang="en-US" dirty="0"/>
              <a:t>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被恢复，</a:t>
            </a:r>
            <a:r>
              <a:rPr kumimoji="1" lang="en-US" altLang="zh-CN" dirty="0"/>
              <a:t>ring0→ring1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运行中。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C7DFE3-290E-F347-94E5-0B3E27637B0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73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﻿进程</a:t>
            </a:r>
            <a:r>
              <a:rPr kumimoji="1" lang="en-US" altLang="zh-CN" dirty="0"/>
              <a:t>A</a:t>
            </a:r>
            <a:r>
              <a:rPr kumimoji="1" lang="zh-CN" altLang="en-US" dirty="0"/>
              <a:t>运行中。</a:t>
            </a:r>
            <a:endParaRPr kumimoji="1" lang="en-US" altLang="zh-CN" dirty="0"/>
          </a:p>
          <a:p>
            <a:r>
              <a:rPr kumimoji="1" lang="zh-CN" altLang="en-US" dirty="0"/>
              <a:t>时钟中断发生，</a:t>
            </a:r>
            <a:r>
              <a:rPr kumimoji="1" lang="en-US" altLang="zh-CN" dirty="0"/>
              <a:t>ring1→ring0</a:t>
            </a:r>
            <a:r>
              <a:rPr kumimoji="1" lang="zh-CN" altLang="en-US" dirty="0"/>
              <a:t>，时钟中断处理程序启动。</a:t>
            </a:r>
            <a:endParaRPr kumimoji="1" lang="en-US" altLang="zh-CN" dirty="0"/>
          </a:p>
          <a:p>
            <a:r>
              <a:rPr kumimoji="1" lang="zh-CN" altLang="en-US" dirty="0"/>
              <a:t>进程调度，下一个应运行的进程（假设为进程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）被指定。</a:t>
            </a:r>
            <a:endParaRPr kumimoji="1" lang="en-US" altLang="zh-CN" dirty="0"/>
          </a:p>
          <a:p>
            <a:r>
              <a:rPr kumimoji="1" lang="zh-CN" altLang="en-US" dirty="0"/>
              <a:t>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被恢复，</a:t>
            </a:r>
            <a:r>
              <a:rPr kumimoji="1" lang="en-US" altLang="zh-CN" dirty="0"/>
              <a:t>ring0→ring1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进程</a:t>
            </a:r>
            <a:r>
              <a:rPr kumimoji="1" lang="en-US" altLang="zh-CN" dirty="0"/>
              <a:t>B</a:t>
            </a:r>
            <a:r>
              <a:rPr kumimoji="1" lang="zh-CN" altLang="en-US" dirty="0"/>
              <a:t>运行中。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C7DFE3-290E-F347-94E5-0B3E27637B0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0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这是因为</a:t>
            </a:r>
            <a:r>
              <a:rPr kumimoji="1" lang="en-US" altLang="zh-CN" dirty="0"/>
              <a:t>ring1</a:t>
            </a:r>
            <a:r>
              <a:rPr kumimoji="1" lang="zh-CN" altLang="en-US" dirty="0"/>
              <a:t>切换到</a:t>
            </a:r>
            <a:r>
              <a:rPr kumimoji="1" lang="en-US" altLang="zh-CN" dirty="0"/>
              <a:t>ring0</a:t>
            </a:r>
            <a:r>
              <a:rPr kumimoji="1" lang="zh-CN" altLang="en-US" dirty="0"/>
              <a:t>，这个时候，指向的是</a:t>
            </a:r>
            <a:r>
              <a:rPr kumimoji="1" lang="en-US" altLang="zh-CN" dirty="0"/>
              <a:t>TSS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ring0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esp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C7DFE3-290E-F347-94E5-0B3E27637B0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81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中断来得太快，一个没完成，另外一个又来了，就造成了中断嵌套。而且会导致，如果是同一类中断，那就老跳到中断处理程序的开头，后面任务就没法继续了。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C7DFE3-290E-F347-94E5-0B3E27637B0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48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FCA3F1-9066-0948-AAFF-C9419F2C9D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083E-E0C0-8E42-88DD-F266A7C18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70F6C97-0FC8-6341-80D7-8E6C76B6D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0042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1ABC2E-E180-C143-9484-217775B33E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7E6A7-BC78-5743-A1FE-4069D6AC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61A831B5-6C8B-0145-BBD0-47EB1F0CA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239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12F356-F40A-C34C-869F-9CD67839C8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FF69-6C8D-CC4A-BA91-062639B65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65534188-E570-7944-A085-2B7223AD7A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8615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F81E75-B549-F641-8CB6-96446C849F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69093-A701-7149-9A5E-E7E61AA92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3346DE65-9332-5F44-8042-8B69E95042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011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A6A10F-6D73-6D47-8661-8E0C5DE890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2C768-F971-1D48-A863-F45BDA0AD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32155BB8-F0A2-554A-A697-063629696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9984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AFE816-D9FE-1A4A-AD7C-A3B90191F3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CC0BC-392D-6C43-9953-A29EA53B0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64D40368-C950-3F43-A028-6EDA335DB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1355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792D3-A54D-2847-81EC-D42329D20F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0E315-6D2D-F74F-8286-4A8005C73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36C0D205-192E-1F46-8D7B-2141DE5F7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1444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01F19D3-4A8E-2D4A-BA9C-2D695B4C51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4C0B7-88AB-8B4F-8AA3-0EE290632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E64BF65D-E11F-1E44-9DB2-7ED1131B9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368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25DAD9C-1EB1-6246-A770-430C6AE5AD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2EAC7-FB9E-2345-A0CD-378FD0495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0E1B083C-7CD6-B344-8110-A219315DB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85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79782A-4F6A-6E4E-BEF1-0925FB073D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E045-613C-9844-9E0A-0F2B93EFB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9AD79576-A377-CB46-9396-1354D428F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940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BCBFC4-A275-4D49-88E3-10DAFC5D9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4ABF9-C624-0042-ACB1-B98889CCB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AE59CBC3-4C7F-274E-9E26-3910E312B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1634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203A61-4725-1447-82CB-B5AFEDBCA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A94C41-2352-FE42-9055-C688DEC83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45CDC8DA-5421-B647-AD3C-F0178BEDC4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2EEFCA-1478-3E48-A8D2-2790714D0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6DEACE86-6FC7-8F4B-A14E-A04CACD51D7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CAF5A6EE-2B6A-5843-B45E-2C653CC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C0ED5640-CC94-084B-B1D8-81365E7E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EEDEBC9B-33FB-AB48-B4EF-E2899106EC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12122副本">
            <a:extLst>
              <a:ext uri="{FF2B5EF4-FFF2-40B4-BE49-F238E27FC236}">
                <a16:creationId xmlns:a16="http://schemas.microsoft.com/office/drawing/2014/main" id="{6590DCCE-F848-964C-BEEA-948ED892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>
            <a:extLst>
              <a:ext uri="{FF2B5EF4-FFF2-40B4-BE49-F238E27FC236}">
                <a16:creationId xmlns:a16="http://schemas.microsoft.com/office/drawing/2014/main" id="{9CF161E4-EBA8-8C4C-B18E-FFA378DE79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操作系统设计与实践</a:t>
            </a:r>
          </a:p>
        </p:txBody>
      </p:sp>
      <p:sp>
        <p:nvSpPr>
          <p:cNvPr id="16387" name="副标题 1">
            <a:extLst>
              <a:ext uri="{FF2B5EF4-FFF2-40B4-BE49-F238E27FC236}">
                <a16:creationId xmlns:a16="http://schemas.microsoft.com/office/drawing/2014/main" id="{09D3E9B7-EEB1-3547-905B-C467F11A30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CF89EA7-115F-6C4A-A110-9F2823E51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6CEBD682-FE69-ED49-89D8-F4DB391B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B80987A7-ABDF-B840-A8AC-2B59CC02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BEDDDDD0-A40E-5747-843C-0E2D88AC9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dirty="0"/>
              <a:t>8</a:t>
            </a:r>
            <a:r>
              <a:rPr lang="en-US" altLang="zh-CN" sz="2000"/>
              <a:t>.</a:t>
            </a:r>
            <a:r>
              <a:rPr lang="zh-CN" altLang="en-US" sz="2000" dirty="0"/>
              <a:t> 关于中断重入问题</a:t>
            </a:r>
            <a:endParaRPr lang="en-US" altLang="zh-CN" sz="2000" dirty="0"/>
          </a:p>
          <a:p>
            <a:pPr lvl="1" eaLnBrk="1" hangingPunct="1"/>
            <a:r>
              <a:rPr lang="zh-CN" altLang="en-US" sz="1600" dirty="0"/>
              <a:t>为什么会有这个问题？</a:t>
            </a:r>
            <a:endParaRPr lang="en-US" altLang="zh-CN" sz="1600" dirty="0"/>
          </a:p>
          <a:p>
            <a:pPr lvl="2" eaLnBrk="1" hangingPunct="1"/>
            <a:r>
              <a:rPr lang="zh-CN" altLang="en-US" sz="1200" dirty="0"/>
              <a:t>发生时机</a:t>
            </a:r>
            <a:endParaRPr lang="en-US" altLang="zh-CN" sz="1200" dirty="0"/>
          </a:p>
          <a:p>
            <a:pPr lvl="2" eaLnBrk="1" hangingPunct="1"/>
            <a:r>
              <a:rPr lang="zh-CN" altLang="en-US" sz="1200" dirty="0"/>
              <a:t>造成的后果</a:t>
            </a:r>
            <a:endParaRPr lang="en-US" altLang="zh-CN" sz="1200" dirty="0"/>
          </a:p>
          <a:p>
            <a:pPr lvl="2" eaLnBrk="1" hangingPunct="1"/>
            <a:endParaRPr lang="en-US" altLang="zh-CN" sz="1200" dirty="0"/>
          </a:p>
          <a:p>
            <a:pPr lvl="1" eaLnBrk="1" hangingPunct="1"/>
            <a:r>
              <a:rPr lang="zh-CN" altLang="en-US" sz="1600" dirty="0"/>
              <a:t>如何解决？</a:t>
            </a:r>
            <a:endParaRPr lang="en-US" altLang="zh-CN" sz="1600" dirty="0"/>
          </a:p>
          <a:p>
            <a:pPr lvl="2" eaLnBrk="1" hangingPunct="1"/>
            <a:r>
              <a:rPr lang="zh-CN" altLang="en-US" sz="1200" dirty="0"/>
              <a:t>本实验，简单处理：</a:t>
            </a:r>
            <a:r>
              <a:rPr lang="en-US" altLang="zh-CN" sz="1200" dirty="0" err="1"/>
              <a:t>k_reenter</a:t>
            </a:r>
            <a:endParaRPr lang="en-US" altLang="zh-CN" sz="1200" dirty="0"/>
          </a:p>
          <a:p>
            <a:pPr marL="914400" lvl="2" indent="0" eaLnBrk="1" hangingPunct="1">
              <a:buNone/>
            </a:pPr>
            <a:endParaRPr lang="en-US" altLang="zh-CN" sz="1200" dirty="0"/>
          </a:p>
          <a:p>
            <a:pPr marL="114300" indent="0" eaLnBrk="1" hangingPunct="1">
              <a:buNone/>
            </a:pPr>
            <a:endParaRPr lang="en-US" altLang="zh-CN" sz="2000" dirty="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43293D6-5A97-144F-9396-D44F41180C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29BC47-429D-D945-90EA-31091181DA5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5667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>
            <a:extLst>
              <a:ext uri="{FF2B5EF4-FFF2-40B4-BE49-F238E27FC236}">
                <a16:creationId xmlns:a16="http://schemas.microsoft.com/office/drawing/2014/main" id="{BB567A31-07C2-9E42-AB07-D44CE6D420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675F3-FE97-8C43-9E35-4F40E3D53BE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448A5CF-49EE-D142-9A39-CDF6A76F3F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CFE947-15F3-334D-90F5-D74B69339D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401362E3-E179-E04B-B1D4-B29FE73C2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/>
              <a:t>进程（一）：简单的进程</a:t>
            </a:r>
          </a:p>
        </p:txBody>
      </p:sp>
      <p:sp>
        <p:nvSpPr>
          <p:cNvPr id="18434" name="文本占位符 2">
            <a:extLst>
              <a:ext uri="{FF2B5EF4-FFF2-40B4-BE49-F238E27FC236}">
                <a16:creationId xmlns:a16="http://schemas.microsoft.com/office/drawing/2014/main" id="{56D4B5B3-3EB0-9D4B-9ECB-6C1F832B3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操作系统设计实验系列（七）</a:t>
            </a:r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80D54B25-31F5-044F-8538-6B1C693E1D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FC4E64-49E6-E34A-9264-C74508967F3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8C96EA2F-ECFD-3C44-B46F-CB647B53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78D4E-A6F0-4E44-81D3-77DD26DB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掌握进程相关数据结构：</a:t>
            </a:r>
            <a:endParaRPr lang="en-US" altLang="zh-CN" sz="2400" dirty="0"/>
          </a:p>
          <a:p>
            <a:pPr marL="914400" lvl="1" indent="-514350" eaLnBrk="1" hangingPunct="1">
              <a:defRPr/>
            </a:pPr>
            <a:r>
              <a:rPr lang="zh-CN" altLang="en-US" sz="2000" dirty="0"/>
              <a:t>进程控制块</a:t>
            </a:r>
            <a:r>
              <a:rPr lang="en-US" altLang="zh-CN" sz="2000" dirty="0"/>
              <a:t>(</a:t>
            </a:r>
            <a:r>
              <a:rPr lang="zh-CN" altLang="en-US" sz="2000" dirty="0"/>
              <a:t>进程表</a:t>
            </a:r>
            <a:r>
              <a:rPr lang="en-US" altLang="zh-CN" sz="2000" dirty="0"/>
              <a:t>)</a:t>
            </a:r>
            <a:r>
              <a:rPr lang="zh-CN" altLang="en-US" sz="2000" dirty="0"/>
              <a:t>、进程结构体、进程相关的</a:t>
            </a:r>
            <a:r>
              <a:rPr lang="en-US" altLang="zh-CN" sz="2000" dirty="0"/>
              <a:t>GDT/LDT</a:t>
            </a:r>
            <a:r>
              <a:rPr lang="zh-CN" altLang="en-US" sz="2000" dirty="0"/>
              <a:t>、进程相关的</a:t>
            </a:r>
            <a:r>
              <a:rPr lang="en-US" altLang="zh-CN" sz="2000" dirty="0"/>
              <a:t>TSS</a:t>
            </a:r>
            <a:r>
              <a:rPr lang="zh-CN" altLang="en-US" sz="2000" dirty="0"/>
              <a:t>，以及数据结构的关系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掌握构造进程的关键技术：</a:t>
            </a:r>
            <a:endParaRPr lang="en-US" altLang="zh-CN" sz="2400" dirty="0"/>
          </a:p>
          <a:p>
            <a:pPr marL="914400" lvl="1" indent="-514350" eaLnBrk="1" hangingPunct="1">
              <a:defRPr/>
            </a:pPr>
            <a:r>
              <a:rPr lang="zh-CN" altLang="en-US" sz="2000" dirty="0"/>
              <a:t>初始化进程控制块的过程、初始化</a:t>
            </a:r>
            <a:r>
              <a:rPr lang="en-US" altLang="zh-CN" sz="2000" dirty="0"/>
              <a:t>GDT</a:t>
            </a:r>
            <a:r>
              <a:rPr lang="zh-CN" altLang="en-US" sz="2000" dirty="0"/>
              <a:t>和</a:t>
            </a:r>
            <a:r>
              <a:rPr lang="en-US" altLang="zh-CN" sz="2000" dirty="0"/>
              <a:t>TSS</a:t>
            </a:r>
            <a:r>
              <a:rPr lang="zh-CN" altLang="en-US" sz="2000" dirty="0"/>
              <a:t>、实现进程的启动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掌握进程切换时需要哪些关键数据结构与步骤</a:t>
            </a:r>
            <a:endParaRPr lang="en-US" altLang="zh-CN" sz="2400" dirty="0"/>
          </a:p>
          <a:p>
            <a:pPr marL="914400" lvl="1" indent="-514350" eaLnBrk="1" hangingPunct="1">
              <a:defRPr/>
            </a:pPr>
            <a:r>
              <a:rPr lang="en-US" altLang="zh-CN" sz="2000" dirty="0"/>
              <a:t>- </a:t>
            </a:r>
            <a:r>
              <a:rPr lang="zh-CN" altLang="en-US" sz="2000" dirty="0"/>
              <a:t>时钟中断与进程调度关系，现场保护与恢复机理，从</a:t>
            </a:r>
            <a:r>
              <a:rPr lang="en-US" altLang="zh-CN" sz="2000" dirty="0"/>
              <a:t>ring0--&gt;ring1</a:t>
            </a:r>
            <a:r>
              <a:rPr lang="zh-CN" altLang="en-US" sz="2000" dirty="0"/>
              <a:t>的上下文切换方法，中断重入机理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对应章节：第六章</a:t>
            </a:r>
            <a:r>
              <a:rPr lang="en-US" altLang="zh-CN" sz="2400" dirty="0"/>
              <a:t>6.1</a:t>
            </a:r>
            <a:r>
              <a:rPr lang="zh-CN" altLang="en-US" sz="2400" dirty="0"/>
              <a:t>、</a:t>
            </a:r>
            <a:r>
              <a:rPr lang="en-US" altLang="zh-CN" sz="2400" dirty="0"/>
              <a:t>6.2</a:t>
            </a:r>
            <a:r>
              <a:rPr lang="zh-CN" altLang="en-US" sz="2400" dirty="0"/>
              <a:t>、</a:t>
            </a:r>
            <a:r>
              <a:rPr lang="en-US" altLang="zh-CN" sz="2400" dirty="0"/>
              <a:t>6.3</a:t>
            </a:r>
          </a:p>
          <a:p>
            <a:pPr lvl="1" eaLnBrk="1" hangingPunct="1">
              <a:defRPr/>
            </a:pP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4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240B4E5D-2344-A54B-8053-5CE2AE281E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4E8B6-97FC-9A49-9A82-3F41C539D1F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1645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8C96EA2F-ECFD-3C44-B46F-CB647B53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78D4E-A6F0-4E44-81D3-77DD26DB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启动进程</a:t>
            </a:r>
            <a:endParaRPr lang="en-US" altLang="zh-CN" sz="2400" dirty="0"/>
          </a:p>
          <a:p>
            <a:pPr marL="914400" lvl="1" indent="-514350" eaLnBrk="1" hangingPunct="1">
              <a:defRPr/>
            </a:pPr>
            <a:r>
              <a:rPr lang="en-US" altLang="zh-CN" sz="2000" dirty="0"/>
              <a:t>-</a:t>
            </a:r>
            <a:r>
              <a:rPr lang="zh-CN" altLang="en-US" sz="2000" dirty="0"/>
              <a:t>构造进程体、进程表、进程相关的</a:t>
            </a:r>
            <a:r>
              <a:rPr lang="en-US" altLang="zh-CN" sz="2000" dirty="0"/>
              <a:t>GDT/LDT</a:t>
            </a:r>
            <a:r>
              <a:rPr lang="zh-CN" altLang="en-US" sz="2000" dirty="0"/>
              <a:t>、进程相关的</a:t>
            </a:r>
            <a:r>
              <a:rPr lang="en-US" altLang="zh-CN" sz="2000" dirty="0"/>
              <a:t>TSS</a:t>
            </a:r>
            <a:r>
              <a:rPr lang="zh-CN" altLang="en-US" sz="2000" dirty="0"/>
              <a:t>，从</a:t>
            </a:r>
            <a:r>
              <a:rPr lang="en-US" altLang="zh-CN" sz="2000" dirty="0"/>
              <a:t>ring0</a:t>
            </a:r>
            <a:r>
              <a:rPr lang="zh-CN" altLang="en-US" sz="2000" dirty="0"/>
              <a:t>跳转至</a:t>
            </a:r>
            <a:r>
              <a:rPr lang="en-US" altLang="zh-CN" sz="2000" dirty="0"/>
              <a:t>ring1</a:t>
            </a:r>
            <a:r>
              <a:rPr lang="zh-CN" altLang="en-US" sz="2000" dirty="0"/>
              <a:t>，启动进程。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r>
              <a:rPr lang="zh-CN" altLang="en-US" sz="2400" dirty="0"/>
              <a:t>处理时钟中断：</a:t>
            </a:r>
            <a:endParaRPr lang="en-US" altLang="zh-CN" sz="2400" dirty="0"/>
          </a:p>
          <a:p>
            <a:pPr marL="914400" lvl="1" indent="-514350" eaLnBrk="1" hangingPunct="1">
              <a:defRPr/>
            </a:pPr>
            <a:r>
              <a:rPr lang="zh-CN" altLang="en-US" sz="2000" dirty="0"/>
              <a:t>打开时钟中断、现场保护和恢复、</a:t>
            </a:r>
            <a:r>
              <a:rPr lang="en-US" altLang="zh-CN" sz="2000" dirty="0"/>
              <a:t>tss.esp0</a:t>
            </a:r>
            <a:r>
              <a:rPr lang="zh-CN" altLang="en-US" sz="2000" dirty="0"/>
              <a:t>赋值、进入内核栈、中断重入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4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4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240B4E5D-2344-A54B-8053-5CE2AE281E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4E8B6-97FC-9A49-9A82-3F41C539D1F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14EA7501-96E9-3943-93BF-6B3FD2AB3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三、本次实验要解决的问题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76DEEE6A-FB3A-2147-BFAB-54E0FB5DF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描述进程数据结构的定义与含义：</a:t>
            </a:r>
            <a:endParaRPr lang="en-US" altLang="zh-CN" sz="2000" dirty="0"/>
          </a:p>
          <a:p>
            <a:pPr marL="914400" lvl="1" indent="-514350" eaLnBrk="1" hangingPunct="1"/>
            <a:r>
              <a:rPr lang="zh-CN" altLang="en-US" sz="1800" dirty="0"/>
              <a:t>进程控制块</a:t>
            </a:r>
            <a:r>
              <a:rPr lang="en-US" altLang="zh-CN" sz="1800" dirty="0"/>
              <a:t>(</a:t>
            </a:r>
            <a:r>
              <a:rPr lang="zh-CN" altLang="en-US" sz="1800" dirty="0"/>
              <a:t>进程表</a:t>
            </a:r>
            <a:r>
              <a:rPr lang="en-US" altLang="zh-CN" sz="1800" dirty="0"/>
              <a:t>)</a:t>
            </a:r>
            <a:r>
              <a:rPr lang="zh-CN" altLang="en-US" sz="1800" dirty="0"/>
              <a:t>、进程结构体、进程相关的</a:t>
            </a:r>
            <a:r>
              <a:rPr lang="en-US" altLang="zh-CN" sz="1800" dirty="0"/>
              <a:t>GDT/LDT</a:t>
            </a:r>
            <a:r>
              <a:rPr lang="zh-CN" altLang="en-US" sz="1800" dirty="0"/>
              <a:t>、进程相关的</a:t>
            </a:r>
            <a:r>
              <a:rPr lang="en-US" altLang="zh-CN" sz="1800" dirty="0"/>
              <a:t>TSS</a:t>
            </a:r>
            <a:r>
              <a:rPr lang="zh-CN" altLang="en-US" sz="1800" dirty="0"/>
              <a:t>，画出数据结构的关系图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画出以下关键技术的流程图：</a:t>
            </a:r>
            <a:endParaRPr lang="en-US" altLang="zh-CN" sz="2000" dirty="0"/>
          </a:p>
          <a:p>
            <a:pPr marL="914400" lvl="1" indent="-514350" eaLnBrk="1" hangingPunct="1"/>
            <a:r>
              <a:rPr lang="zh-CN" altLang="en-US" sz="1800" dirty="0"/>
              <a:t>初始化进程控制块的过程、初始化</a:t>
            </a:r>
            <a:r>
              <a:rPr lang="en-US" altLang="zh-CN" sz="1800" dirty="0"/>
              <a:t>GDT</a:t>
            </a:r>
            <a:r>
              <a:rPr lang="zh-CN" altLang="en-US" sz="1800" dirty="0"/>
              <a:t>和</a:t>
            </a:r>
            <a:r>
              <a:rPr lang="en-US" altLang="zh-CN" sz="1800" dirty="0"/>
              <a:t>TSS</a:t>
            </a:r>
            <a:r>
              <a:rPr lang="zh-CN" altLang="en-US" sz="1800" dirty="0"/>
              <a:t>、实现进程的启动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怎么实现进程的现场保护与恢复？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为什么需要从</a:t>
            </a:r>
            <a:r>
              <a:rPr lang="en-US" altLang="zh-CN" sz="2000" dirty="0"/>
              <a:t>ring0--&gt;ring1</a:t>
            </a:r>
            <a:r>
              <a:rPr lang="zh-CN" altLang="en-US" sz="2000" dirty="0"/>
              <a:t>，怎么实现？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进程为什么要中断重入，具体怎么实现，画出流程图？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动手做：修改例子程序的进程运行于</a:t>
            </a:r>
            <a:r>
              <a:rPr lang="en-US" altLang="zh-CN" sz="2000" dirty="0"/>
              <a:t>ring3</a:t>
            </a:r>
            <a:r>
              <a:rPr lang="zh-CN" altLang="en-US" sz="2000" dirty="0"/>
              <a:t>，设计一个模块，每隔一个自定义时间就运行，并对当前运行的进程代码段和数据段进行完整性检查。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F722CCD7-C6E4-C74A-B0BD-0CF6B8800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639704-43B0-574B-B912-890B473612D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62312049-AF3C-F945-A79D-60EE25D22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0AB02-2CCD-E24C-A118-BCBC6B24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 进程与</a:t>
            </a:r>
            <a:r>
              <a:rPr lang="en-US" altLang="zh-CN" sz="2000" dirty="0"/>
              <a:t>PCB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000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C664F929-FF92-3842-A205-56BC916E24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35069-A624-8D41-AD6B-DE2468CA931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5">
            <a:extLst>
              <a:ext uri="{FF2B5EF4-FFF2-40B4-BE49-F238E27FC236}">
                <a16:creationId xmlns:a16="http://schemas.microsoft.com/office/drawing/2014/main" id="{5D69516A-5A43-F64F-BB93-FD37D905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636838"/>
            <a:ext cx="486092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6">
            <a:extLst>
              <a:ext uri="{FF2B5EF4-FFF2-40B4-BE49-F238E27FC236}">
                <a16:creationId xmlns:a16="http://schemas.microsoft.com/office/drawing/2014/main" id="{9A8265CB-9BB8-C141-A06E-0DCA8F4E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005138"/>
            <a:ext cx="190500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9363090-C002-A945-9685-B8BB433D15C7}"/>
              </a:ext>
            </a:extLst>
          </p:cNvPr>
          <p:cNvSpPr txBox="1">
            <a:spLocks/>
          </p:cNvSpPr>
          <p:nvPr/>
        </p:nvSpPr>
        <p:spPr bwMode="auto">
          <a:xfrm>
            <a:off x="4572000" y="1984375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2000" b="0" kern="0" dirty="0"/>
              <a:t>2.</a:t>
            </a:r>
            <a:r>
              <a:rPr lang="zh-CN" altLang="en-US" sz="2000" b="0" kern="0" dirty="0"/>
              <a:t> 进程调度与</a:t>
            </a:r>
            <a:r>
              <a:rPr lang="en-US" altLang="zh-CN" sz="2000" b="0" kern="0" dirty="0"/>
              <a:t>CPU</a:t>
            </a:r>
            <a:r>
              <a:rPr lang="zh-CN" altLang="en-US" sz="2000" b="0" kern="0" dirty="0"/>
              <a:t>模式切换</a:t>
            </a:r>
            <a:endParaRPr lang="en-US" altLang="zh-CN" sz="2000" b="0" kern="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62312049-AF3C-F945-A79D-60EE25D22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0AB02-2CCD-E24C-A118-BCBC6B24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3.</a:t>
            </a:r>
            <a:r>
              <a:rPr lang="zh-CN" altLang="en-US" sz="2000" dirty="0"/>
              <a:t> 最基本进程调度要完成的内容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时钟中断处理程序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进程调度处理程序</a:t>
            </a:r>
            <a:endParaRPr lang="en-US" altLang="zh-CN" sz="2000" dirty="0"/>
          </a:p>
          <a:p>
            <a:pPr eaLnBrk="1" hangingPunct="1">
              <a:defRPr/>
            </a:pPr>
            <a:r>
              <a:rPr lang="zh-CN" altLang="en-US" sz="2000" dirty="0"/>
              <a:t>构造两个简单进程</a:t>
            </a:r>
            <a:endParaRPr lang="en-US" altLang="zh-CN" sz="2000" dirty="0"/>
          </a:p>
          <a:p>
            <a:pPr marL="0" indent="0" eaLnBrk="1" hangingPunct="1">
              <a:buNone/>
              <a:defRPr/>
            </a:pP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4.</a:t>
            </a:r>
            <a:r>
              <a:rPr lang="zh-CN" altLang="en-US" sz="2000" dirty="0"/>
              <a:t>哪些进程状态需要保存：进程上下文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1600" dirty="0"/>
              <a:t>保存：</a:t>
            </a:r>
            <a:r>
              <a:rPr lang="en-US" altLang="zh-CN" sz="1600" dirty="0"/>
              <a:t>push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pushad</a:t>
            </a:r>
            <a:endParaRPr lang="en-US" altLang="zh-CN" sz="1600" dirty="0"/>
          </a:p>
          <a:p>
            <a:pPr lvl="1" eaLnBrk="1" hangingPunct="1">
              <a:defRPr/>
            </a:pPr>
            <a:r>
              <a:rPr lang="zh-CN" altLang="en-US" sz="1600" dirty="0"/>
              <a:t>恢复：</a:t>
            </a:r>
            <a:r>
              <a:rPr lang="en-US" altLang="zh-CN" sz="1600" dirty="0"/>
              <a:t>pop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popad</a:t>
            </a:r>
            <a:endParaRPr lang="en-US" altLang="zh-CN" sz="1600" dirty="0"/>
          </a:p>
          <a:p>
            <a:pPr marL="0" indent="0" eaLnBrk="1" hangingPunct="1">
              <a:buNone/>
              <a:defRPr/>
            </a:pP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5.</a:t>
            </a:r>
            <a:r>
              <a:rPr lang="zh-CN" altLang="en-US" sz="2000" dirty="0"/>
              <a:t>进程控制块：这里用了一个数组来记录，被简化为进程表数组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31683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26C061AE-CF26-BE44-BCF1-E2171F66C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B79E4580-64EC-A74C-B01D-0A5B400DF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内核栈结构问题</a:t>
            </a:r>
            <a:endParaRPr lang="en-US" altLang="zh-CN" sz="2000" dirty="0"/>
          </a:p>
          <a:p>
            <a:pPr lvl="1" eaLnBrk="1" hangingPunct="1"/>
            <a:r>
              <a:rPr lang="zh-CN" altLang="en-US" sz="1600" dirty="0"/>
              <a:t>为什么进程切换需要内核堆栈</a:t>
            </a:r>
            <a:endParaRPr lang="en-US" altLang="zh-CN" sz="1600" dirty="0"/>
          </a:p>
          <a:p>
            <a:pPr lvl="2" eaLnBrk="1" hangingPunct="1"/>
            <a:r>
              <a:rPr lang="zh-CN" altLang="en-US" sz="1200" dirty="0"/>
              <a:t>进程栈──进程运行时自身的堆栈</a:t>
            </a:r>
            <a:endParaRPr lang="en-US" altLang="zh-CN" sz="1200" dirty="0"/>
          </a:p>
          <a:p>
            <a:pPr lvl="2" eaLnBrk="1" hangingPunct="1"/>
            <a:r>
              <a:rPr lang="zh-CN" altLang="en-US" sz="1200" dirty="0"/>
              <a:t>进程控制块──存储进程状态信息的数据结构</a:t>
            </a:r>
            <a:endParaRPr lang="en-US" altLang="zh-CN" sz="1200" dirty="0"/>
          </a:p>
          <a:p>
            <a:pPr lvl="2" eaLnBrk="1" hangingPunct="1"/>
            <a:r>
              <a:rPr lang="zh-CN" altLang="en-US" sz="1200" dirty="0"/>
              <a:t>内核栈──进程调度模块运行时使用的堆栈。</a:t>
            </a:r>
          </a:p>
          <a:p>
            <a:pPr lvl="2" eaLnBrk="1" hangingPunct="1"/>
            <a:endParaRPr lang="zh-CN" altLang="en-US" sz="1200" dirty="0"/>
          </a:p>
          <a:p>
            <a:pPr lvl="1" eaLnBrk="1" hangingPunct="1"/>
            <a:r>
              <a:rPr lang="zh-CN" altLang="en-US" sz="1600" dirty="0"/>
              <a:t>怎样切换至内核堆栈以及进程堆栈</a:t>
            </a:r>
            <a:endParaRPr lang="en-US" altLang="zh-CN" sz="16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3DCBF0D9-3482-BC40-8687-E6BC016B7B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3C8BE-16EE-2842-8021-01B2E3B00A5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4">
            <a:extLst>
              <a:ext uri="{FF2B5EF4-FFF2-40B4-BE49-F238E27FC236}">
                <a16:creationId xmlns:a16="http://schemas.microsoft.com/office/drawing/2014/main" id="{0D25EB50-147C-FA45-8413-7CCC670D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8429"/>
            <a:ext cx="3690938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B80987A7-ABDF-B840-A8AC-2B59CC02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BEDDDDD0-A40E-5747-843C-0E2D88AC9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 核心数据结构关联图</a:t>
            </a:r>
            <a:endParaRPr lang="en-US" altLang="zh-CN" sz="2000" dirty="0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43293D6-5A97-144F-9396-D44F41180C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29BC47-429D-D945-90EA-31091181DA5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80" name="图片 5">
            <a:extLst>
              <a:ext uri="{FF2B5EF4-FFF2-40B4-BE49-F238E27FC236}">
                <a16:creationId xmlns:a16="http://schemas.microsoft.com/office/drawing/2014/main" id="{DE2FE75E-033F-CF48-AC65-193FFDF3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58913"/>
            <a:ext cx="4464050" cy="52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21175</TotalTime>
  <Words>729</Words>
  <Application>Microsoft Office PowerPoint</Application>
  <PresentationFormat>全屏显示(4:3)</PresentationFormat>
  <Paragraphs>89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操作系统设计与实践</vt:lpstr>
      <vt:lpstr>进程（一）：简单的进程</vt:lpstr>
      <vt:lpstr>一、实验目标</vt:lpstr>
      <vt:lpstr>二、本次实验基本内容</vt:lpstr>
      <vt:lpstr>三、本次实验要解决的问题</vt:lpstr>
      <vt:lpstr>四、需要回顾了解的一些知识</vt:lpstr>
      <vt:lpstr>四、需要回顾了解的一些知识</vt:lpstr>
      <vt:lpstr>四、需要回顾了解的一些知识</vt:lpstr>
      <vt:lpstr>四、需要回顾了解的一些知识</vt:lpstr>
      <vt:lpstr>四、需要回顾了解的一些知识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1323</cp:revision>
  <dcterms:created xsi:type="dcterms:W3CDTF">2005-09-23T15:03:29Z</dcterms:created>
  <dcterms:modified xsi:type="dcterms:W3CDTF">2023-11-20T04:19:01Z</dcterms:modified>
</cp:coreProperties>
</file>