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499" r:id="rId2"/>
    <p:sldId id="667" r:id="rId3"/>
    <p:sldId id="500" r:id="rId4"/>
    <p:sldId id="659" r:id="rId5"/>
    <p:sldId id="670" r:id="rId6"/>
    <p:sldId id="671" r:id="rId7"/>
    <p:sldId id="675" r:id="rId8"/>
    <p:sldId id="674" r:id="rId9"/>
    <p:sldId id="676" r:id="rId10"/>
    <p:sldId id="677" r:id="rId11"/>
    <p:sldId id="673" r:id="rId12"/>
    <p:sldId id="576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2846"/>
  </p:normalViewPr>
  <p:slideViewPr>
    <p:cSldViewPr>
      <p:cViewPr varScale="1">
        <p:scale>
          <a:sx n="69" d="100"/>
          <a:sy n="69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BE7FBA5-7AB9-4A45-AD61-5456DA938A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84FFA3F-A4C9-E442-9ADA-BCBBDDD9B0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3C97919-A962-D646-8B51-2F86A44FE4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F8B9BBB2-2305-774F-B1B7-177EE1ADF75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53B9A9F3-C642-7740-9352-A4ED1043B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31706F4C-22FB-4345-A4BB-2556285EE2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87425067-2AA6-2D42-95F5-04E3B0C0C3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630AFE1-F2EE-BE44-BB92-C3601977AC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6053" name="Rectangle 5">
            <a:extLst>
              <a:ext uri="{FF2B5EF4-FFF2-40B4-BE49-F238E27FC236}">
                <a16:creationId xmlns:a16="http://schemas.microsoft.com/office/drawing/2014/main" id="{F045C7CB-D254-B04F-B4A7-5D01D6E966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6054" name="Rectangle 6">
            <a:extLst>
              <a:ext uri="{FF2B5EF4-FFF2-40B4-BE49-F238E27FC236}">
                <a16:creationId xmlns:a16="http://schemas.microsoft.com/office/drawing/2014/main" id="{5D2AF716-2499-0148-81CD-33C1061ECB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C7006FA0-D296-1E41-9F96-EDC49A7DC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fld id="{2E656B53-CFB6-874B-BB32-FE99832799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FE3B968-D147-AC49-A7A0-6D1956B54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419C5D-6E98-E34D-A8AB-1BF8AA326276}" type="slidenum"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pPr/>
              <a:t>1</a:t>
            </a:fld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6F7D8A2-22D6-3F43-882A-F96E0FFE9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950DC6-495E-354B-BCF5-CF48C0214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2B6953-6D91-C045-8D66-ADFD89DFEE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CB343-0BC9-5C47-9808-F64DDB3C6E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2EBFF6DA-A097-2549-A369-F3D58E0A8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0706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FF81EF-CDA6-6B48-AD0C-7E730DE6EB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A4BAF-B6F8-B747-85AD-8F19D49841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4DB575EB-C33C-EF4A-A7BA-4A9E1087F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4896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5175"/>
            <a:ext cx="1943100" cy="5330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765175"/>
            <a:ext cx="5676900" cy="5330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C048F4-D2DE-2043-8A23-004BBBBCD4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3420C-5156-B44C-97B6-E3568D6778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CAFA56C0-BC6A-D14D-9CB2-5E92655DC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1822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3E487B-C8D5-8544-8494-9AE81BAB0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FB8EA-1FAF-6645-88FE-F034CDD4B99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2EEE803-8C8B-5341-B89B-52A83C592F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1389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FF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0BD065-805C-EE4D-A2F9-C57C73D2F6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381FD-AB08-A945-A51B-2E55D7434D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A39FBCC7-A055-F64B-AD84-7F4FAD7BF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4159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6B8C8-571F-5142-9EF5-D074926B45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E5A1E-B12D-A240-A073-32AAC920FA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B08BE28-DF8A-7F4F-B8EF-B9ACD6F86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4518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34E80-C737-A644-A8F3-591B8AF114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CC556-DF08-524B-B12E-5F95868B55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9ED948A9-7928-9545-8246-40DBB82CA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496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2C2D3-3436-6347-AF65-00884E43AA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42F94-C142-2640-8104-13463706E5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69686FA-F391-F54D-B663-08C723154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2265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CCC482A-6477-5F4C-A46E-BBBE89F83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A413B-C21C-3643-80AF-6C07203E50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77D096F9-E0B0-F549-A48B-9603E11F0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8474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3867A7-2E3A-0647-B1E0-2BEE92119F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ABD9B-92AF-3E42-A5FD-C6D109302D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238C4BCF-89B1-6E45-B836-8B69DA39E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642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2F584E-2A77-E74A-A45E-97B5CD3FA1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DE562-F57A-564F-AADC-F1B41EEADB2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6AF0C0D6-C922-4F4C-85B5-E413460323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0633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3C77C8-A76A-7C4C-A4F4-073E65C3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5175"/>
            <a:ext cx="7772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5A8629-DCF9-D246-BEC8-2D4254037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50598" name="Rectangle 6">
            <a:extLst>
              <a:ext uri="{FF2B5EF4-FFF2-40B4-BE49-F238E27FC236}">
                <a16:creationId xmlns:a16="http://schemas.microsoft.com/office/drawing/2014/main" id="{0D2D1409-9F8A-E84C-A587-16C4C97CBB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latin typeface="Times New Roman" panose="02020603050405020304" pitchFamily="18" charset="0"/>
              </a:defRPr>
            </a:lvl1pPr>
          </a:lstStyle>
          <a:p>
            <a:fld id="{9CE989DA-72A8-5F4A-87A6-8404794D7DCF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29" name="Object 1024">
            <a:extLst>
              <a:ext uri="{FF2B5EF4-FFF2-40B4-BE49-F238E27FC236}">
                <a16:creationId xmlns:a16="http://schemas.microsoft.com/office/drawing/2014/main" id="{692A9EA0-0203-2C45-9607-2B7FF0240DB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14" imgW="9525000" imgH="1092200" progId="Photoshop.Image.8">
                  <p:embed/>
                </p:oleObj>
              </mc:Choice>
              <mc:Fallback>
                <p:oleObj name="Image" r:id="rId14" imgW="9525000" imgH="1092200" progId="Photoshop.Imag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025">
            <a:extLst>
              <a:ext uri="{FF2B5EF4-FFF2-40B4-BE49-F238E27FC236}">
                <a16:creationId xmlns:a16="http://schemas.microsoft.com/office/drawing/2014/main" id="{5C4BB6E8-0380-1E4B-84D1-DC4EAD2A21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246813"/>
            <a:ext cx="647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6" descr="tb00">
            <a:extLst>
              <a:ext uri="{FF2B5EF4-FFF2-40B4-BE49-F238E27FC236}">
                <a16:creationId xmlns:a16="http://schemas.microsoft.com/office/drawing/2014/main" id="{7CFFF912-B6B7-5245-98CB-EFC1D87CC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63039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43" name="Rectangle 1027">
            <a:extLst>
              <a:ext uri="{FF2B5EF4-FFF2-40B4-BE49-F238E27FC236}">
                <a16:creationId xmlns:a16="http://schemas.microsoft.com/office/drawing/2014/main" id="{864DF642-05F3-6D4A-8BDB-1D37128230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操作系统及安全设计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Medium" pitchFamily="34" charset="0"/>
          <a:ea typeface="微软雅黑" pitchFamily="34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12122副本">
            <a:extLst>
              <a:ext uri="{FF2B5EF4-FFF2-40B4-BE49-F238E27FC236}">
                <a16:creationId xmlns:a16="http://schemas.microsoft.com/office/drawing/2014/main" id="{7FB9A107-9F4A-D04B-A49C-345346E8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5">
            <a:extLst>
              <a:ext uri="{FF2B5EF4-FFF2-40B4-BE49-F238E27FC236}">
                <a16:creationId xmlns:a16="http://schemas.microsoft.com/office/drawing/2014/main" id="{9C32FD94-96DC-8D4C-B8AA-637222A98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操作系统设计及实践</a:t>
            </a:r>
          </a:p>
        </p:txBody>
      </p:sp>
      <p:sp>
        <p:nvSpPr>
          <p:cNvPr id="15363" name="副标题 1">
            <a:extLst>
              <a:ext uri="{FF2B5EF4-FFF2-40B4-BE49-F238E27FC236}">
                <a16:creationId xmlns:a16="http://schemas.microsoft.com/office/drawing/2014/main" id="{2C67320B-D1E8-F94A-8FE7-8211E8558E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信安系操作系统课程组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76D8D895-D615-364F-8A30-91D223AA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213100"/>
            <a:ext cx="525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操作系统原理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配套实验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83BF76E3-E16D-9242-8CB4-1085428A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911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4000" b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41023856-CE6E-EF44-A1EE-E4E2DEA8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1065B-90DF-6449-91FE-A58D7CD1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5.</a:t>
            </a:r>
            <a:r>
              <a:rPr lang="zh-CN" altLang="en-US" sz="2400" dirty="0"/>
              <a:t> 进程调度中实现优先级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在进程体中指定优先级以及剩余的</a:t>
            </a:r>
            <a:r>
              <a:rPr lang="en-US" altLang="zh-CN" sz="2400" dirty="0"/>
              <a:t>tick</a:t>
            </a:r>
            <a:r>
              <a:rPr lang="zh-CN" altLang="en-US" sz="2400" dirty="0"/>
              <a:t>数量，初始时，剩余</a:t>
            </a:r>
            <a:r>
              <a:rPr lang="en-US" altLang="zh-CN" sz="2400" dirty="0"/>
              <a:t>tick</a:t>
            </a:r>
            <a:r>
              <a:rPr lang="zh-CN" altLang="en-US" sz="2400" dirty="0"/>
              <a:t>数量指定为优先级，每获得一次运行权，剩余</a:t>
            </a:r>
            <a:r>
              <a:rPr lang="en-US" altLang="zh-CN" sz="2400" dirty="0"/>
              <a:t>tick</a:t>
            </a:r>
            <a:r>
              <a:rPr lang="zh-CN" altLang="en-US" sz="2400" dirty="0"/>
              <a:t>减</a:t>
            </a:r>
            <a:r>
              <a:rPr lang="en-US" altLang="zh-CN" sz="2400" dirty="0"/>
              <a:t>1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在进程调度程序中根据剩余</a:t>
            </a:r>
            <a:r>
              <a:rPr lang="en-US" altLang="zh-CN" sz="2400" dirty="0"/>
              <a:t>tick</a:t>
            </a:r>
            <a:r>
              <a:rPr lang="zh-CN" altLang="en-US" sz="2400" dirty="0"/>
              <a:t>数量选择需要切换的进程，剩余</a:t>
            </a:r>
            <a:r>
              <a:rPr lang="en-US" altLang="zh-CN" sz="2400" dirty="0"/>
              <a:t>tick</a:t>
            </a:r>
            <a:r>
              <a:rPr lang="zh-CN" altLang="en-US" sz="2400" dirty="0"/>
              <a:t>数量最大的进程获得运行权，</a:t>
            </a:r>
            <a:r>
              <a:rPr lang="zh-CN" altLang="en-US" sz="2400" dirty="0">
                <a:solidFill>
                  <a:srgbClr val="FF0000"/>
                </a:solidFill>
              </a:rPr>
              <a:t>各进程被调度次数比例与优先级比例不完全相符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修改进程调度程序，让优先级大的进程先运行，直到剩余</a:t>
            </a:r>
            <a:r>
              <a:rPr lang="en-US" altLang="zh-CN" sz="2400" dirty="0"/>
              <a:t>tick</a:t>
            </a:r>
            <a:r>
              <a:rPr lang="zh-CN" altLang="en-US" sz="2400" dirty="0"/>
              <a:t>数量为</a:t>
            </a:r>
            <a:r>
              <a:rPr lang="en-US" altLang="zh-CN" sz="2400" dirty="0"/>
              <a:t>0</a:t>
            </a:r>
            <a:r>
              <a:rPr lang="zh-CN" altLang="en-US" sz="2400" dirty="0"/>
              <a:t>，再切换至其他进程运行，</a:t>
            </a:r>
            <a:r>
              <a:rPr lang="zh-CN" altLang="en-US" sz="2400" dirty="0">
                <a:solidFill>
                  <a:srgbClr val="FF0000"/>
                </a:solidFill>
              </a:rPr>
              <a:t>各进程被调度次数比例与优先级比例基本相符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    </a:t>
            </a:r>
            <a:endParaRPr lang="en-US" altLang="zh-CN" sz="24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F03416D-7ACF-A340-8AD3-003651E9E4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88064-50EE-FA41-BB07-FEFD54D058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5090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19581581-C696-AF44-A307-E1D00996F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C234A023-7B90-8D48-842F-F7510C0EFF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dirty="0"/>
              <a:t>6.</a:t>
            </a:r>
            <a:r>
              <a:rPr lang="zh-CN" altLang="en-US" sz="2400" dirty="0"/>
              <a:t> 多级反馈队列</a:t>
            </a:r>
            <a:endParaRPr lang="en-US" altLang="zh-CN" sz="2400" dirty="0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8A5B102D-3363-D248-BC70-DF08000F90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AABC0-57B0-5B45-B343-DBC0CF73465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532" name="图片 1">
            <a:extLst>
              <a:ext uri="{FF2B5EF4-FFF2-40B4-BE49-F238E27FC236}">
                <a16:creationId xmlns:a16="http://schemas.microsoft.com/office/drawing/2014/main" id="{3137F3D6-9399-024A-B04A-29397A49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47850"/>
            <a:ext cx="5778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编号占位符 1">
            <a:extLst>
              <a:ext uri="{FF2B5EF4-FFF2-40B4-BE49-F238E27FC236}">
                <a16:creationId xmlns:a16="http://schemas.microsoft.com/office/drawing/2014/main" id="{1C8941D6-D097-7143-B6FC-38FB07BEF0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EE25B-7CBE-AC4C-A751-D14D4A003D2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0C4A573-84BD-9146-8F05-2EF2DAA3D1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endParaRPr 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FF587D8-0C4E-1642-A8C1-28AD58ECB0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zh-CN" altLang="zh-CN" sz="6000" b="1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en-US" altLang="zh-CN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谢！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BB390517-DEB0-0145-9D4C-5535A2657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/>
              <a:t>进程（二）：多进程与进程调度</a:t>
            </a:r>
          </a:p>
        </p:txBody>
      </p:sp>
      <p:sp>
        <p:nvSpPr>
          <p:cNvPr id="17410" name="文本占位符 2">
            <a:extLst>
              <a:ext uri="{FF2B5EF4-FFF2-40B4-BE49-F238E27FC236}">
                <a16:creationId xmlns:a16="http://schemas.microsoft.com/office/drawing/2014/main" id="{A51B1115-9115-394A-8AC6-F434C71E3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操作系统设计实验系列（八）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9A042EAA-59BA-8640-8E9E-9186C963F7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1656E-108A-714D-87CD-241C8684CC1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3AF29FD-05AE-A844-AAF4-F0591FBBF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一、实验目标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CCA402D-5DF7-2B49-A9D2-9EF1A95D7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掌握多进程的实现机制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学会</a:t>
            </a:r>
            <a:r>
              <a:rPr lang="en-US" altLang="zh-CN" sz="2800" dirty="0"/>
              <a:t>minix</a:t>
            </a:r>
            <a:r>
              <a:rPr lang="zh-CN" altLang="en-US" sz="2800" dirty="0"/>
              <a:t>的中断重入处理过程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掌握系统调用、带优先级的进程调度实现方法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对应章节：第六章</a:t>
            </a:r>
            <a:r>
              <a:rPr lang="en-US" altLang="zh-CN" sz="2800" dirty="0"/>
              <a:t>6.4</a:t>
            </a:r>
            <a:r>
              <a:rPr lang="zh-CN" altLang="en-US" sz="2800" dirty="0"/>
              <a:t>、</a:t>
            </a:r>
            <a:r>
              <a:rPr lang="en-US" altLang="zh-CN" sz="2800" dirty="0"/>
              <a:t>6.5</a:t>
            </a:r>
            <a:r>
              <a:rPr lang="zh-CN" altLang="en-US" sz="2800" dirty="0"/>
              <a:t>、</a:t>
            </a:r>
            <a:r>
              <a:rPr lang="en-US" altLang="zh-CN" sz="2800" dirty="0"/>
              <a:t>6.6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8435" name="幻灯片编号占位符 3">
            <a:extLst>
              <a:ext uri="{FF2B5EF4-FFF2-40B4-BE49-F238E27FC236}">
                <a16:creationId xmlns:a16="http://schemas.microsoft.com/office/drawing/2014/main" id="{A26DA324-3678-D141-9343-D82FAEB3B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4D373-0EDB-7143-A15E-94227B6C25D0}" type="slidenum"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207FD2A5-144B-5E45-9C57-91BFAD8F7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二、本次实验基本内容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0399A219-9E4B-3D47-AD19-8AED7C3B1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扩展单进程到多进程，扩展中断处理程序支持进程之间的切换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优化中断重入的处理方法，响应并处理其他中断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实现一个获取时钟</a:t>
            </a:r>
            <a:r>
              <a:rPr lang="en-US" altLang="zh-CN" sz="2800" dirty="0"/>
              <a:t>tick</a:t>
            </a:r>
            <a:r>
              <a:rPr lang="zh-CN" altLang="en-US" sz="2800" dirty="0"/>
              <a:t>的系统调用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800" dirty="0"/>
              <a:t>实现一个带优先级的进程调度</a:t>
            </a: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800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37AC4AD-BEB2-5248-9ED7-B7991BB193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C4574-70D0-EC44-AB8A-6DE52A581B6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47DDCE92-8F9F-2A47-BD4F-0851F53F5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三、本次实验要解决的问题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25D5EFEF-667C-4247-9E7B-873008957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在单进程的基础上如果高效扩展实现多进程？</a:t>
            </a:r>
            <a:endParaRPr lang="en-US" altLang="zh-CN" sz="18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画出以下关键技术的流程图：</a:t>
            </a:r>
            <a:endParaRPr lang="en-US" altLang="zh-CN" sz="2000" dirty="0"/>
          </a:p>
          <a:p>
            <a:pPr marL="914400" lvl="1" indent="-514350" eaLnBrk="1" hangingPunct="1"/>
            <a:r>
              <a:rPr lang="zh-CN" altLang="en-US" sz="1800" dirty="0"/>
              <a:t>初始化多进程控制块的过程、扩展初始化</a:t>
            </a:r>
            <a:r>
              <a:rPr lang="en-US" altLang="zh-CN" sz="1800" dirty="0"/>
              <a:t>LDT</a:t>
            </a:r>
            <a:r>
              <a:rPr lang="zh-CN" altLang="en-US" sz="1800" dirty="0"/>
              <a:t>和</a:t>
            </a:r>
            <a:r>
              <a:rPr lang="en-US" altLang="zh-CN" sz="1800" dirty="0"/>
              <a:t>TSS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如何修改时钟中断来支持多进程调度，画出新的流程图。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系统调用的基本框架是如何的，应该包含哪些基本功能，画出流程图。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在获取时钟</a:t>
            </a:r>
            <a:r>
              <a:rPr lang="en-US" altLang="zh-CN" sz="2000" dirty="0"/>
              <a:t>tick</a:t>
            </a:r>
            <a:r>
              <a:rPr lang="zh-CN" altLang="en-US" sz="2000" dirty="0"/>
              <a:t>时，如何操控</a:t>
            </a:r>
            <a:r>
              <a:rPr lang="en-US" altLang="zh-CN" sz="2000" dirty="0"/>
              <a:t>8253</a:t>
            </a:r>
            <a:r>
              <a:rPr lang="zh-CN" altLang="en-US" sz="2000" dirty="0"/>
              <a:t>可编程计数器？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进程调度的框架是怎样的？优先级调度如何实现？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动手做：修改例子程序的调度算法，模拟实现一个多级反馈队列调度算法，并用其尝试调度多个任务。注意抢占问题，注意时间片问题。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zh-CN" altLang="en-US" sz="2000" dirty="0"/>
              <a:t>思考题：从用户态进程读和写内核段的数据，看能否成功，是否会触发保护，并解释原因。</a:t>
            </a:r>
            <a:endParaRPr lang="en-US" altLang="zh-CN" sz="20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US" altLang="zh-CN" sz="2000" dirty="0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C7E0D43B-2250-A645-A06E-E7A0DEF4B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6499DA-2CE6-114F-ADCD-6AA20B6F0A2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41023856-CE6E-EF44-A1EE-E4E2DEA8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1065B-90DF-6449-91FE-A58D7CD1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zh-CN" altLang="en-US" sz="2400" dirty="0"/>
              <a:t>多进程调度框架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如何实现引导扇区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Loader</a:t>
            </a:r>
            <a:r>
              <a:rPr lang="zh-CN" altLang="en-US" sz="2400" dirty="0"/>
              <a:t>加载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Kernel</a:t>
            </a:r>
            <a:r>
              <a:rPr lang="zh-CN" altLang="en-US" sz="2400" dirty="0"/>
              <a:t>加载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转换控制权给</a:t>
            </a:r>
            <a:r>
              <a:rPr lang="en-US" altLang="zh-CN" sz="2400" dirty="0"/>
              <a:t>Kernel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初始化中断控制器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初始化进程管理模块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多进程调度</a:t>
            </a:r>
            <a:endParaRPr lang="en-US" altLang="zh-CN" sz="2400" dirty="0"/>
          </a:p>
          <a:p>
            <a:pPr lvl="1" eaLnBrk="1" hangingPunct="1">
              <a:defRPr/>
            </a:pPr>
            <a:endParaRPr lang="en-US" altLang="zh-CN" sz="1600" dirty="0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  <a:defRPr/>
            </a:pPr>
            <a:endParaRPr lang="en-US" altLang="zh-CN" sz="20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F03416D-7ACF-A340-8AD3-003651E9E4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88064-50EE-FA41-BB07-FEFD54D058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D1B1AAA2-11CA-5345-961E-F33C9146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68" y="1693863"/>
            <a:ext cx="28067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41023856-CE6E-EF44-A1EE-E4E2DEA8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1065B-90DF-6449-91FE-A58D7CD1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2.</a:t>
            </a:r>
            <a:r>
              <a:rPr lang="zh-CN" altLang="en-US" sz="2400" dirty="0"/>
              <a:t> 多进程的创建及调度方法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 创建</a:t>
            </a:r>
            <a:r>
              <a:rPr lang="en-US" altLang="zh-CN" sz="2400" dirty="0" err="1"/>
              <a:t>task_table</a:t>
            </a:r>
            <a:r>
              <a:rPr lang="zh-CN" altLang="en-US" sz="2400" dirty="0"/>
              <a:t>任务表、定义各个任务的堆栈段以及总堆栈大小，定义任务执行体的函数以及声明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循环初始化进程表项，让进程表项与</a:t>
            </a:r>
            <a:r>
              <a:rPr lang="en-US" altLang="zh-CN" sz="2400" dirty="0" err="1"/>
              <a:t>task_table</a:t>
            </a:r>
            <a:r>
              <a:rPr lang="zh-CN" altLang="en-US" sz="2400" dirty="0"/>
              <a:t>中各个任务一一对应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修改时钟中断处理程序，循环切换中断后需要启动的进程。</a:t>
            </a:r>
            <a:endParaRPr lang="en-US" altLang="zh-CN" sz="24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F03416D-7ACF-A340-8AD3-003651E9E4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88064-50EE-FA41-BB07-FEFD54D058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97725D-1791-5AA2-BC76-9957124A4D74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919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41023856-CE6E-EF44-A1EE-E4E2DEA8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1065B-90DF-6449-91FE-A58D7CD1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Minix</a:t>
            </a:r>
            <a:r>
              <a:rPr lang="zh-CN" altLang="en-US" sz="2400" dirty="0"/>
              <a:t>中断重入处理方法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 调用</a:t>
            </a:r>
            <a:r>
              <a:rPr lang="en-US" altLang="zh-CN" sz="2400" dirty="0"/>
              <a:t>save</a:t>
            </a:r>
            <a:r>
              <a:rPr lang="zh-CN" altLang="en-US" sz="2400" dirty="0"/>
              <a:t>函数保存进程状态，判断是否存在中断重入，并设置不同的</a:t>
            </a:r>
            <a:r>
              <a:rPr lang="zh-CN" altLang="en-US" sz="2400" dirty="0">
                <a:solidFill>
                  <a:srgbClr val="FF0000"/>
                </a:solidFill>
              </a:rPr>
              <a:t>返回地址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操纵</a:t>
            </a:r>
            <a:r>
              <a:rPr lang="en-US" altLang="zh-CN" sz="2400" dirty="0"/>
              <a:t>8259A</a:t>
            </a:r>
            <a:r>
              <a:rPr lang="zh-CN" altLang="en-US" sz="2400" dirty="0"/>
              <a:t>，避免当前中断在执行时接收同类型的中断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发送</a:t>
            </a:r>
            <a:r>
              <a:rPr lang="en-US" altLang="zh-CN" sz="2400" dirty="0"/>
              <a:t>EOI</a:t>
            </a:r>
            <a:r>
              <a:rPr lang="zh-CN" altLang="en-US" sz="2400" dirty="0"/>
              <a:t>中断结束命令至</a:t>
            </a:r>
            <a:r>
              <a:rPr lang="en-US" altLang="zh-CN" sz="2400" dirty="0"/>
              <a:t>8259A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打开中断，通过函数指针的方式调用中断处理函数，关闭中断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判断中断处理函数返回值是否为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，非</a:t>
            </a:r>
            <a:r>
              <a:rPr lang="en-US" altLang="zh-CN" sz="2400" dirty="0"/>
              <a:t>0</a:t>
            </a:r>
            <a:r>
              <a:rPr lang="zh-CN" altLang="en-US" sz="2400" dirty="0"/>
              <a:t>则需打开当前类型的中断，为</a:t>
            </a:r>
            <a:r>
              <a:rPr lang="en-US" altLang="zh-CN" sz="2400" dirty="0"/>
              <a:t>0</a:t>
            </a:r>
            <a:r>
              <a:rPr lang="zh-CN" altLang="en-US" sz="2400" dirty="0"/>
              <a:t>则直接</a:t>
            </a:r>
            <a:r>
              <a:rPr lang="en-US" altLang="zh-CN" sz="2400" dirty="0">
                <a:solidFill>
                  <a:srgbClr val="FF0000"/>
                </a:solidFill>
              </a:rPr>
              <a:t>ret</a:t>
            </a:r>
            <a:r>
              <a:rPr lang="zh-CN" altLang="en-US" sz="2400" dirty="0">
                <a:solidFill>
                  <a:srgbClr val="FF0000"/>
                </a:solidFill>
              </a:rPr>
              <a:t>，执行返回地址所指向的函数，并在函数中完成中断返回。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F03416D-7ACF-A340-8AD3-003651E9E4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88064-50EE-FA41-BB07-FEFD54D058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6397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41023856-CE6E-EF44-A1EE-E4E2DEA86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四、需要回顾了解的一些知识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1065B-90DF-6449-91FE-A58D7CD1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4.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get_tick</a:t>
            </a:r>
            <a:r>
              <a:rPr lang="zh-CN" altLang="en-US" sz="2400" dirty="0"/>
              <a:t>系统调用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定义系统调用表，定义</a:t>
            </a:r>
            <a:r>
              <a:rPr lang="en-US" altLang="zh-CN" sz="2400" dirty="0" err="1"/>
              <a:t>get_tick</a:t>
            </a:r>
            <a:r>
              <a:rPr lang="zh-CN" altLang="en-US" sz="2400" dirty="0"/>
              <a:t>系统调用号以及对应的处理函数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定义</a:t>
            </a:r>
            <a:r>
              <a:rPr lang="en-US" altLang="zh-CN" sz="2400" dirty="0" err="1"/>
              <a:t>get_tick</a:t>
            </a:r>
            <a:r>
              <a:rPr lang="zh-CN" altLang="en-US" sz="2400" dirty="0"/>
              <a:t>系统调用所使用的中断号</a:t>
            </a:r>
            <a:r>
              <a:rPr lang="en-US" altLang="zh-CN" sz="2400" dirty="0"/>
              <a:t>XX</a:t>
            </a:r>
            <a:r>
              <a:rPr lang="zh-CN" altLang="en-US" sz="2400" dirty="0"/>
              <a:t>，初始化中断门描述符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将系统调用表中</a:t>
            </a:r>
            <a:r>
              <a:rPr lang="en-US" altLang="zh-CN" sz="2400" dirty="0" err="1"/>
              <a:t>get_tick</a:t>
            </a:r>
            <a:r>
              <a:rPr lang="zh-CN" altLang="en-US" sz="2400" dirty="0"/>
              <a:t>系统调用号赋值给</a:t>
            </a:r>
            <a:r>
              <a:rPr lang="en-US" altLang="zh-CN" sz="2400" dirty="0" err="1"/>
              <a:t>eax</a:t>
            </a:r>
            <a:r>
              <a:rPr lang="zh-CN" altLang="en-US" sz="2400" dirty="0"/>
              <a:t>，通过</a:t>
            </a: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XX</a:t>
            </a:r>
            <a:r>
              <a:rPr lang="zh-CN" altLang="en-US" sz="2400" dirty="0"/>
              <a:t>指令进行系统调用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在中断处理程序中，调用</a:t>
            </a:r>
            <a:r>
              <a:rPr lang="en-US" altLang="zh-CN" sz="2400" dirty="0"/>
              <a:t>save</a:t>
            </a:r>
            <a:r>
              <a:rPr lang="zh-CN" altLang="en-US" sz="2400" dirty="0"/>
              <a:t>保存寄存器值（不使用</a:t>
            </a:r>
            <a:r>
              <a:rPr lang="en-US" altLang="zh-CN" sz="2400" dirty="0" err="1"/>
              <a:t>eax</a:t>
            </a:r>
            <a:r>
              <a:rPr lang="zh-CN" altLang="en-US" sz="2400" dirty="0"/>
              <a:t>），通过</a:t>
            </a:r>
            <a:r>
              <a:rPr lang="en-US" altLang="zh-CN" sz="2400" dirty="0" err="1"/>
              <a:t>eax</a:t>
            </a:r>
            <a:r>
              <a:rPr lang="zh-CN" altLang="en-US" sz="2400" dirty="0"/>
              <a:t>的值获取中断处理函数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    </a:t>
            </a:r>
            <a:endParaRPr lang="en-US" altLang="zh-CN" sz="2400" dirty="0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F03416D-7ACF-A340-8AD3-003651E9E4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88064-50EE-FA41-BB07-FEFD54D058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6989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15382</TotalTime>
  <Words>752</Words>
  <Application>Microsoft Office PowerPoint</Application>
  <PresentationFormat>全屏显示(4:3)</PresentationFormat>
  <Paragraphs>77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华文行楷</vt:lpstr>
      <vt:lpstr>微软雅黑</vt:lpstr>
      <vt:lpstr>Arial</vt:lpstr>
      <vt:lpstr>Franklin Gothic Book</vt:lpstr>
      <vt:lpstr>Franklin Gothic Medium</vt:lpstr>
      <vt:lpstr>Times New Roman</vt:lpstr>
      <vt:lpstr>模板</vt:lpstr>
      <vt:lpstr>Image</vt:lpstr>
      <vt:lpstr>操作系统设计及实践</vt:lpstr>
      <vt:lpstr>进程（二）：多进程与进程调度</vt:lpstr>
      <vt:lpstr>一、实验目标</vt:lpstr>
      <vt:lpstr>二、本次实验基本内容</vt:lpstr>
      <vt:lpstr>三、本次实验要解决的问题</vt:lpstr>
      <vt:lpstr>四、需要回顾了解的一些知识</vt:lpstr>
      <vt:lpstr>四、需要回顾了解的一些知识</vt:lpstr>
      <vt:lpstr>四、需要回顾了解的一些知识</vt:lpstr>
      <vt:lpstr>四、需要回顾了解的一些知识</vt:lpstr>
      <vt:lpstr>四、需要回顾了解的一些知识</vt:lpstr>
      <vt:lpstr>四、需要回顾了解的一些知识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可信计算技术对5号工程的影响</dc:title>
  <dc:creator>x</dc:creator>
  <cp:lastModifiedBy>chen linxia</cp:lastModifiedBy>
  <cp:revision>1331</cp:revision>
  <cp:lastPrinted>2019-12-13T10:24:28Z</cp:lastPrinted>
  <dcterms:created xsi:type="dcterms:W3CDTF">2005-09-23T15:03:29Z</dcterms:created>
  <dcterms:modified xsi:type="dcterms:W3CDTF">2023-11-27T00:46:28Z</dcterms:modified>
</cp:coreProperties>
</file>