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99" r:id="rId2"/>
    <p:sldId id="667" r:id="rId3"/>
    <p:sldId id="677" r:id="rId4"/>
    <p:sldId id="676" r:id="rId5"/>
    <p:sldId id="678" r:id="rId6"/>
    <p:sldId id="679" r:id="rId7"/>
    <p:sldId id="680" r:id="rId8"/>
    <p:sldId id="576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30" autoAdjust="0"/>
    <p:restoredTop sz="92846" autoAdjust="0"/>
  </p:normalViewPr>
  <p:slideViewPr>
    <p:cSldViewPr>
      <p:cViewPr varScale="1">
        <p:scale>
          <a:sx n="85" d="100"/>
          <a:sy n="85" d="100"/>
        </p:scale>
        <p:origin x="85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Tx/>
              <a:buNone/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463FA1-4B90-BD42-AB14-2BA2C19CC2A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buFontTx/>
              <a:buNone/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buFontTx/>
              <a:buNone/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86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50000"/>
              </a:spcBef>
              <a:buFontTx/>
              <a:buNone/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50000"/>
              </a:spcBef>
              <a:buFontTx/>
              <a:buNone/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</a:defRPr>
            </a:lvl1pPr>
          </a:lstStyle>
          <a:p>
            <a:pPr>
              <a:defRPr/>
            </a:pPr>
            <a:fld id="{7455F33A-269D-8D4F-BF05-2BD146B6E5E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ea typeface="华文新魏" panose="02010800040101010101" charset="-122"/>
              </a:rPr>
              <a:t>*</a:t>
            </a: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97195-DEA3-5340-8A91-FB856CBB760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7269C-D610-4A4D-B7CE-1EB91B74AC2B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5175"/>
            <a:ext cx="1943100" cy="53308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765175"/>
            <a:ext cx="5676900" cy="53308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0152A-4B47-184D-825F-8E4DF4E619A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669C2-2EF6-2B41-8064-A37EF1FC554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4F11A-1F34-8046-9DD0-3CC5355522C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D5009-EC3C-D349-AF97-3EAE7965667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7006B-2E82-5C40-8A30-3C40C40F7E3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8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D8EFA-0D48-D94F-82B1-3EE28C11C419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ADCDC-DA02-A747-8E1E-B1B6F8EB278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3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6E00D-7D1E-7D45-AA46-D88EB5996DD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54825-6D17-D040-8664-D6573ACDCC0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765175"/>
            <a:ext cx="77724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50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EB746D-2882-A647-AD24-8A91BBD32022}" type="slidenum">
              <a:rPr lang="en-US" altLang="zh-CN"/>
              <a:t>‹#›</a:t>
            </a:fld>
            <a:endParaRPr lang="en-US" altLang="zh-CN"/>
          </a:p>
        </p:txBody>
      </p:sp>
      <p:graphicFrame>
        <p:nvGraphicFramePr>
          <p:cNvPr id="1029" name="Object 1024"/>
          <p:cNvGraphicFramePr>
            <a:graphicFrameLocks noChangeAspect="1"/>
          </p:cNvGraphicFramePr>
          <p:nvPr userDrawn="1"/>
        </p:nvGraphicFramePr>
        <p:xfrm>
          <a:off x="0" y="0"/>
          <a:ext cx="9144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9144000" imgH="1048385" progId="Photoshop.Image.8">
                  <p:embed/>
                </p:oleObj>
              </mc:Choice>
              <mc:Fallback>
                <p:oleObj r:id="rId13" imgW="9144000" imgH="1048385" progId="Photoshop.Imag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102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246813"/>
            <a:ext cx="6477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26" descr="tb00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6303963"/>
            <a:ext cx="15843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43" name="Rectangle 10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操作系统设计及实践</a:t>
            </a:r>
          </a:p>
        </p:txBody>
      </p:sp>
      <p:sp>
        <p:nvSpPr>
          <p:cNvPr id="15362" name="副标题 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信安系操作系统课程组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908175" y="3213100"/>
            <a:ext cx="525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操作系统原理</a:t>
            </a: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配套实验</a:t>
            </a:r>
            <a:endParaRPr lang="en-US" altLang="zh-CN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900113" y="519113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4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自我</a:t>
            </a:r>
            <a:r>
              <a:rPr lang="en-US" altLang="zh-CN" cap="none" dirty="0"/>
              <a:t>OS</a:t>
            </a:r>
            <a:r>
              <a:rPr lang="zh-CN" altLang="en-US" cap="none" dirty="0"/>
              <a:t>的安全性分析与可信防御</a:t>
            </a:r>
          </a:p>
        </p:txBody>
      </p:sp>
      <p:sp>
        <p:nvSpPr>
          <p:cNvPr id="17410" name="文本占位符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操作系统设计实验系列（十二）</a:t>
            </a:r>
          </a:p>
        </p:txBody>
      </p:sp>
      <p:sp>
        <p:nvSpPr>
          <p:cNvPr id="17411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765175"/>
            <a:ext cx="7772400" cy="987425"/>
          </a:xfrm>
        </p:spPr>
        <p:txBody>
          <a:bodyPr/>
          <a:lstStyle/>
          <a:p>
            <a:r>
              <a:rPr lang="zh-CN" altLang="en-US" dirty="0"/>
              <a:t>实验目标</a:t>
            </a:r>
          </a:p>
        </p:txBody>
      </p:sp>
      <p:sp>
        <p:nvSpPr>
          <p:cNvPr id="18434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结合所学的软件安全知识以及</a:t>
            </a:r>
            <a:r>
              <a:rPr lang="en-US" altLang="zh-CN" dirty="0"/>
              <a:t>OS</a:t>
            </a:r>
            <a:r>
              <a:rPr lang="zh-CN" altLang="en-US" dirty="0"/>
              <a:t>知识，分析掌握</a:t>
            </a:r>
            <a:r>
              <a:rPr lang="en-US" altLang="zh-CN" dirty="0"/>
              <a:t>OS</a:t>
            </a:r>
            <a:r>
              <a:rPr lang="zh-CN" altLang="en-US" dirty="0"/>
              <a:t>设计中潜在的安全问题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学习与理解可信动态度量的基本思想与基本实现手段。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765175"/>
            <a:ext cx="7772400" cy="987425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18434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自我</a:t>
            </a:r>
            <a:r>
              <a:rPr lang="en-US" altLang="zh-CN" dirty="0"/>
              <a:t>OS</a:t>
            </a:r>
            <a:r>
              <a:rPr lang="zh-CN" altLang="en-US" dirty="0"/>
              <a:t>安全分析</a:t>
            </a:r>
            <a:endParaRPr lang="en-US" altLang="zh-CN" dirty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/>
              <a:t>分析提示：可执行文件的篡改、内存破坏漏洞、权限绕过等</a:t>
            </a:r>
            <a:endParaRPr lang="en-US" altLang="zh-CN" dirty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/>
              <a:t>POC</a:t>
            </a:r>
            <a:r>
              <a:rPr lang="zh-CN" altLang="en-US" dirty="0"/>
              <a:t>实现：</a:t>
            </a:r>
            <a:endParaRPr lang="en-US" altLang="zh-CN" dirty="0"/>
          </a:p>
          <a:p>
            <a:pPr marL="1314450" lvl="2" indent="-514350">
              <a:buFont typeface="+mj-ea"/>
              <a:buAutoNum type="circleNumDbPlain"/>
            </a:pPr>
            <a:r>
              <a:rPr lang="zh-CN" altLang="en-US" dirty="0"/>
              <a:t>编写一个</a:t>
            </a:r>
            <a:r>
              <a:rPr lang="en-US" altLang="zh-CN" dirty="0"/>
              <a:t>C</a:t>
            </a:r>
            <a:r>
              <a:rPr lang="zh-CN" altLang="en-US" dirty="0"/>
              <a:t>程序，该程序查找</a:t>
            </a:r>
            <a:r>
              <a:rPr lang="en-US" altLang="zh-CN" dirty="0"/>
              <a:t>OS</a:t>
            </a:r>
            <a:r>
              <a:rPr lang="zh-CN" altLang="en-US" dirty="0"/>
              <a:t>中的可执行文件，对可执行文件添加额外的代码。</a:t>
            </a:r>
            <a:endParaRPr lang="en-US" altLang="zh-CN" dirty="0"/>
          </a:p>
          <a:p>
            <a:pPr marL="1314450" lvl="2" indent="-514350">
              <a:buFont typeface="+mj-ea"/>
              <a:buAutoNum type="circleNumDbPlain"/>
            </a:pPr>
            <a:r>
              <a:rPr lang="zh-CN" altLang="en-US" dirty="0"/>
              <a:t>编写一个程序，可对存在内存破坏漏洞的代码进行缓冲区溢出，控制返回地址到指定的位置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765175"/>
            <a:ext cx="7772400" cy="987425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18434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sz="2800" dirty="0"/>
              <a:t>可信防护</a:t>
            </a:r>
            <a:endParaRPr lang="en-US" altLang="zh-CN" sz="2800" dirty="0"/>
          </a:p>
          <a:p>
            <a:pPr marL="914400" lvl="1" indent="-514350">
              <a:buFont typeface="+mj-lt"/>
              <a:buAutoNum type="circleNumDbPlain"/>
            </a:pPr>
            <a:r>
              <a:rPr lang="zh-CN" altLang="en-US" sz="2400" dirty="0"/>
              <a:t>静态度量：</a:t>
            </a:r>
            <a:endParaRPr lang="en-US" altLang="zh-CN" sz="2400" dirty="0"/>
          </a:p>
          <a:p>
            <a:pPr marL="1314450" lvl="2" indent="-514350"/>
            <a:r>
              <a:rPr lang="zh-CN" altLang="en-US" sz="2000" dirty="0"/>
              <a:t>对你的</a:t>
            </a:r>
            <a:r>
              <a:rPr lang="en-US" altLang="zh-CN" sz="2000" dirty="0"/>
              <a:t>OS</a:t>
            </a:r>
            <a:r>
              <a:rPr lang="zh-CN" altLang="en-US" sz="2000" dirty="0"/>
              <a:t>进行扩充，编写一个程序模块，该程序模块能够在，当</a:t>
            </a:r>
            <a:r>
              <a:rPr lang="en-US" altLang="zh-CN" sz="2000" dirty="0"/>
              <a:t>OS</a:t>
            </a:r>
            <a:r>
              <a:rPr lang="zh-CN" altLang="en-US" sz="2000" dirty="0"/>
              <a:t>加载可执行文件时，对该可执行文件进行完整性校验，并进行比对。</a:t>
            </a:r>
            <a:endParaRPr lang="en-US" altLang="zh-CN" sz="2000" dirty="0"/>
          </a:p>
          <a:p>
            <a:pPr marL="1314450" lvl="2" indent="-514350"/>
            <a:r>
              <a:rPr lang="zh-CN" altLang="en-US" sz="2000" dirty="0"/>
              <a:t>完整性校验的算法，可采用简单的奇偶校验算法。</a:t>
            </a:r>
            <a:endParaRPr lang="en-US" altLang="zh-CN" sz="2000" dirty="0"/>
          </a:p>
          <a:p>
            <a:pPr marL="1314450" lvl="2" indent="-514350"/>
            <a:r>
              <a:rPr lang="zh-CN" altLang="en-US" sz="2000" dirty="0"/>
              <a:t>思考：</a:t>
            </a:r>
            <a:endParaRPr lang="en-US" altLang="zh-CN" sz="2000" dirty="0"/>
          </a:p>
          <a:p>
            <a:pPr marL="1771650" lvl="3" indent="-514350"/>
            <a:r>
              <a:rPr lang="zh-CN" altLang="en-US" sz="1800" dirty="0"/>
              <a:t>这样的度量，是否能够抵御对可执行文件的篡改？</a:t>
            </a:r>
            <a:endParaRPr lang="en-US" altLang="zh-CN" sz="1800" dirty="0"/>
          </a:p>
          <a:p>
            <a:pPr marL="1771650" lvl="3" indent="-514350"/>
            <a:r>
              <a:rPr lang="zh-CN" altLang="en-US" sz="1800" dirty="0"/>
              <a:t>完整性校验算法，使用奇偶校验算法，是否存在什么问题？</a:t>
            </a:r>
            <a:endParaRPr lang="en-US" altLang="zh-CN" sz="1800" dirty="0"/>
          </a:p>
          <a:p>
            <a:pPr marL="1771650" lvl="3" indent="-514350"/>
            <a:r>
              <a:rPr lang="zh-CN" altLang="en-US" sz="1800" dirty="0"/>
              <a:t>完整性校验值应该存在哪里？</a:t>
            </a:r>
            <a:endParaRPr lang="en-US" altLang="zh-CN" sz="18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765175"/>
            <a:ext cx="7772400" cy="987425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18434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sz="2800" dirty="0"/>
              <a:t>可信防护</a:t>
            </a:r>
            <a:endParaRPr lang="en-US" altLang="zh-CN" sz="2800" dirty="0"/>
          </a:p>
          <a:p>
            <a:pPr marL="914400" lvl="1" indent="-514350">
              <a:buFont typeface="+mj-ea"/>
              <a:buAutoNum type="circleNumDbPlain" startAt="2"/>
            </a:pPr>
            <a:r>
              <a:rPr lang="zh-CN" altLang="en-US" sz="2400" dirty="0"/>
              <a:t>动态度量：</a:t>
            </a:r>
            <a:endParaRPr lang="en-US" altLang="zh-CN" sz="2400" dirty="0"/>
          </a:p>
          <a:p>
            <a:pPr marL="1314450" lvl="2" indent="-514350"/>
            <a:r>
              <a:rPr lang="zh-CN" altLang="en-US" sz="2000" dirty="0"/>
              <a:t>对你的</a:t>
            </a:r>
            <a:r>
              <a:rPr lang="en-US" altLang="zh-CN" sz="2000" dirty="0"/>
              <a:t>OS</a:t>
            </a:r>
            <a:r>
              <a:rPr lang="zh-CN" altLang="en-US" sz="2000" dirty="0"/>
              <a:t>进行扩充，编写一个自动化的触发程序</a:t>
            </a:r>
            <a:endParaRPr lang="en-US" altLang="zh-CN" sz="2000" dirty="0"/>
          </a:p>
          <a:p>
            <a:pPr marL="1314450" lvl="2" indent="-514350"/>
            <a:r>
              <a:rPr lang="zh-CN" altLang="en-US" sz="2000" dirty="0"/>
              <a:t>触发时，读取当前运行的进程的内存布局进行，并解析堆栈结构，检查堆栈返回地址是否合法</a:t>
            </a:r>
            <a:endParaRPr lang="en-US" altLang="zh-CN" sz="2000" dirty="0"/>
          </a:p>
          <a:p>
            <a:pPr marL="1314450" lvl="2" indent="-514350"/>
            <a:r>
              <a:rPr lang="zh-CN" altLang="en-US" sz="2000" dirty="0"/>
              <a:t>思考：</a:t>
            </a:r>
            <a:endParaRPr lang="en-US" altLang="zh-CN" sz="2000" dirty="0"/>
          </a:p>
          <a:p>
            <a:pPr marL="1771650" lvl="3" indent="-514350"/>
            <a:r>
              <a:rPr lang="zh-CN" altLang="en-US" sz="1600" dirty="0"/>
              <a:t>如何理解“合法”的概念？</a:t>
            </a:r>
            <a:endParaRPr lang="en-US" altLang="zh-CN" sz="1600" dirty="0"/>
          </a:p>
          <a:p>
            <a:pPr marL="1771650" lvl="3" indent="-514350"/>
            <a:r>
              <a:rPr lang="zh-CN" altLang="en-US" sz="1600" dirty="0"/>
              <a:t>你的实现能否抵御</a:t>
            </a:r>
            <a:r>
              <a:rPr lang="en-US" altLang="zh-CN" sz="1600" dirty="0"/>
              <a:t>POC</a:t>
            </a:r>
            <a:r>
              <a:rPr lang="zh-CN" altLang="en-US" sz="1600" dirty="0"/>
              <a:t>实现中，第二个攻击？</a:t>
            </a:r>
            <a:endParaRPr lang="en-US" altLang="zh-CN" sz="1600" dirty="0"/>
          </a:p>
          <a:p>
            <a:pPr marL="1771650" lvl="3" indent="-514350"/>
            <a:r>
              <a:rPr lang="zh-CN" altLang="en-US" sz="1600" dirty="0"/>
              <a:t>这种度量方法的效率如何，存在什么额外的安全问题？</a:t>
            </a:r>
            <a:endParaRPr lang="en-US" altLang="zh-CN" sz="1600" dirty="0"/>
          </a:p>
          <a:p>
            <a:pPr marL="1314450" lvl="2" indent="-514350"/>
            <a:endParaRPr lang="en-US" altLang="zh-CN" sz="18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765175"/>
            <a:ext cx="7772400" cy="987425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18434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sz="2800" dirty="0"/>
              <a:t>可信防护</a:t>
            </a:r>
            <a:endParaRPr lang="en-US" altLang="zh-CN" sz="2800" dirty="0"/>
          </a:p>
          <a:p>
            <a:pPr marL="914400" lvl="1" indent="-514350">
              <a:buFont typeface="+mj-ea"/>
              <a:buAutoNum type="circleNumDbPlain" startAt="3"/>
            </a:pPr>
            <a:r>
              <a:rPr lang="zh-CN" altLang="en-US" sz="2400" dirty="0"/>
              <a:t>感知与体系化防护（选做）：</a:t>
            </a:r>
            <a:endParaRPr lang="en-US" altLang="zh-CN" sz="2400" dirty="0"/>
          </a:p>
          <a:p>
            <a:pPr marL="1314450" lvl="2" indent="-514350"/>
            <a:r>
              <a:rPr lang="zh-CN" altLang="en-US" sz="2000" dirty="0"/>
              <a:t>对你的</a:t>
            </a:r>
            <a:r>
              <a:rPr lang="en-US" altLang="zh-CN" sz="2000" dirty="0"/>
              <a:t>OS</a:t>
            </a:r>
            <a:r>
              <a:rPr lang="zh-CN" altLang="en-US" sz="2000" dirty="0"/>
              <a:t>进行扩充，探索体系化防护思路。明确攻击平面有哪些</a:t>
            </a:r>
            <a:r>
              <a:rPr lang="en-US" altLang="zh-CN" sz="2000" dirty="0"/>
              <a:t>?</a:t>
            </a:r>
            <a:r>
              <a:rPr lang="zh-CN" altLang="en-US" sz="2000" dirty="0"/>
              <a:t>并考虑相应防护。例如：</a:t>
            </a:r>
            <a:endParaRPr lang="en-US" altLang="zh-CN" sz="2000" dirty="0"/>
          </a:p>
          <a:p>
            <a:pPr marL="1771650" lvl="3" indent="-514350"/>
            <a:r>
              <a:rPr lang="zh-CN" altLang="en-US" sz="1600" dirty="0"/>
              <a:t>内存破坏：借鉴软件安全中的方法，试试比如地址空间布局随机化、</a:t>
            </a:r>
            <a:r>
              <a:rPr lang="en-US" altLang="zh-CN" sz="1600" dirty="0"/>
              <a:t>Canary</a:t>
            </a:r>
            <a:r>
              <a:rPr lang="zh-CN" altLang="en-US" sz="1600" dirty="0"/>
              <a:t>、页面的权限管理？</a:t>
            </a:r>
            <a:endParaRPr lang="en-US" altLang="zh-CN" sz="1600" dirty="0"/>
          </a:p>
          <a:p>
            <a:pPr marL="1771650" lvl="3" indent="-514350"/>
            <a:r>
              <a:rPr lang="zh-CN" altLang="en-US" sz="1600" dirty="0"/>
              <a:t>系统调用的滥用：是否可以扩展一套系统调用的</a:t>
            </a:r>
            <a:r>
              <a:rPr lang="en-US" altLang="zh-CN" sz="1600" dirty="0"/>
              <a:t>hook</a:t>
            </a:r>
            <a:r>
              <a:rPr lang="zh-CN" altLang="en-US" sz="1600" dirty="0"/>
              <a:t>机制，并加以分析</a:t>
            </a:r>
            <a:endParaRPr lang="en-US" altLang="zh-CN" sz="1600" dirty="0"/>
          </a:p>
          <a:p>
            <a:pPr marL="1771650" lvl="3" indent="-514350"/>
            <a:r>
              <a:rPr lang="zh-CN" altLang="en-US" sz="1600" dirty="0"/>
              <a:t>数据窃取：提供基于文件系统、或者内存的加密</a:t>
            </a:r>
            <a:r>
              <a:rPr lang="zh-CN" altLang="en-US" sz="1600"/>
              <a:t>机制？</a:t>
            </a:r>
            <a:endParaRPr lang="en-US" altLang="zh-CN" sz="1600" dirty="0"/>
          </a:p>
          <a:p>
            <a:pPr marL="1771650" lvl="3" indent="-514350"/>
            <a:r>
              <a:rPr lang="en-US" altLang="zh-CN" sz="1600" dirty="0"/>
              <a:t>……</a:t>
            </a:r>
          </a:p>
          <a:p>
            <a:pPr marL="1771650" lvl="3" indent="-514350"/>
            <a:r>
              <a:rPr lang="zh-CN" altLang="en-US" sz="1600" dirty="0"/>
              <a:t>可以发挥你的想象力，在这个</a:t>
            </a:r>
            <a:r>
              <a:rPr lang="en-US" altLang="zh-CN" sz="1600" dirty="0"/>
              <a:t>demo</a:t>
            </a:r>
            <a:r>
              <a:rPr lang="zh-CN" altLang="en-US" sz="1600" dirty="0"/>
              <a:t>系统上探索。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5407939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编号占位符 1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>
              <a:defRPr/>
            </a:pPr>
            <a:endParaRPr kumimoji="1" 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endParaRPr lang="zh-CN" altLang="zh-CN" sz="6000" b="1"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  <a:p>
            <a:pPr algn="ctr" eaLnBrk="1" hangingPunct="1">
              <a:buFontTx/>
              <a:buNone/>
              <a:defRPr/>
            </a:pPr>
            <a:r>
              <a:rPr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</a:t>
            </a:r>
            <a:r>
              <a:rPr lang="en-US" altLang="zh-CN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谢！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ģ�</Template>
  <TotalTime>23</TotalTime>
  <Words>429</Words>
  <Application>Microsoft Office PowerPoint</Application>
  <PresentationFormat>全屏显示(4:3)</PresentationFormat>
  <Paragraphs>47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黑体</vt:lpstr>
      <vt:lpstr>华文行楷</vt:lpstr>
      <vt:lpstr>微软雅黑</vt:lpstr>
      <vt:lpstr>Arial</vt:lpstr>
      <vt:lpstr>Franklin Gothic Book</vt:lpstr>
      <vt:lpstr>Franklin Gothic Medium</vt:lpstr>
      <vt:lpstr>Times New Roman</vt:lpstr>
      <vt:lpstr>模板</vt:lpstr>
      <vt:lpstr>Photoshop.Image.8</vt:lpstr>
      <vt:lpstr>操作系统设计及实践</vt:lpstr>
      <vt:lpstr>自我OS的安全性分析与可信防御</vt:lpstr>
      <vt:lpstr>实验目标</vt:lpstr>
      <vt:lpstr>实验内容</vt:lpstr>
      <vt:lpstr>实验内容</vt:lpstr>
      <vt:lpstr>实验内容</vt:lpstr>
      <vt:lpstr>实验内容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ż㼼5Ź̵Ӱ�</dc:title>
  <dc:creator>x</dc:creator>
  <cp:lastModifiedBy>Fei Yan</cp:lastModifiedBy>
  <cp:revision>1367</cp:revision>
  <dcterms:created xsi:type="dcterms:W3CDTF">2005-09-23T23:03:00Z</dcterms:created>
  <dcterms:modified xsi:type="dcterms:W3CDTF">2023-12-11T00:35:26Z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9C8BFD8ADDA640C99C351D23B8145DDA</vt:lpwstr>
  </property>
</Properties>
</file>