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74" r:id="rId4"/>
    <p:sldId id="286" r:id="rId5"/>
    <p:sldId id="257" r:id="rId6"/>
    <p:sldId id="267" r:id="rId7"/>
    <p:sldId id="262" r:id="rId8"/>
    <p:sldId id="261" r:id="rId9"/>
    <p:sldId id="283" r:id="rId10"/>
    <p:sldId id="264" r:id="rId11"/>
    <p:sldId id="266" r:id="rId12"/>
    <p:sldId id="285" r:id="rId13"/>
    <p:sldId id="263" r:id="rId14"/>
    <p:sldId id="284" r:id="rId15"/>
    <p:sldId id="278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Montserrat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89BF7A-8E07-496C-B5F0-A2A71F8DC78B}">
  <a:tblStyle styleId="{B589BF7A-8E07-496C-B5F0-A2A71F8DC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48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How many people know what R is? </a:t>
            </a:r>
          </a:p>
        </p:txBody>
      </p:sp>
    </p:spTree>
    <p:extLst>
      <p:ext uri="{BB962C8B-B14F-4D97-AF65-F5344CB8AC3E}">
        <p14:creationId xmlns:p14="http://schemas.microsoft.com/office/powerpoint/2010/main" val="354212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46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R</a:t>
            </a:r>
            <a:br>
              <a:rPr lang="en-US" dirty="0"/>
            </a:br>
            <a:br>
              <a:rPr lang="en-US" sz="1800" dirty="0"/>
            </a:br>
            <a:r>
              <a:rPr lang="en-US" sz="1600" dirty="0"/>
              <a:t>Download materials:</a:t>
            </a:r>
            <a:br>
              <a:rPr lang="en-US" sz="1600" dirty="0"/>
            </a:br>
            <a:r>
              <a:rPr lang="en-US" sz="1600" dirty="0"/>
              <a:t>github.com/Winston722/</a:t>
            </a:r>
            <a:r>
              <a:rPr lang="en-US" sz="1600" dirty="0" err="1"/>
              <a:t>IntroR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DATA LIKE A RECIPE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44324" y="797725"/>
            <a:ext cx="4523369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“watched”) %&gt;%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(“genre”) %&gt;%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 = n() ) %&gt;%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Start with data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Filter it, keeping only watched movies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Group it by genre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Count how many movies are in each group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20B0604020202020204" charset="0"/>
                <a:cs typeface="Courier New" panose="02070309020205020404" pitchFamily="49" charset="0"/>
              </a:rPr>
              <a:t>View the results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dirty="0">
              <a:latin typeface="Montserrat" panose="020B0604020202020204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i="1" dirty="0">
                <a:latin typeface="Montserrat" panose="020B0604020202020204" charset="0"/>
                <a:cs typeface="Courier New" panose="02070309020205020404" pitchFamily="49" charset="0"/>
              </a:rPr>
              <a:t>This works because each function takes in a data frame and spits out a data frame, so they can create a ‘pipeline’ for the data frame.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4294967295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/>
              <a:t>“THE CLIMB IS CHALLENGING </a:t>
            </a:r>
            <a:br>
              <a:rPr lang="en-US" sz="1800" i="1" dirty="0"/>
            </a:br>
            <a:r>
              <a:rPr lang="en-US" sz="1800" i="1" dirty="0"/>
              <a:t>BUT THE VIEW IS WORTH IT”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4" name="Google Shape;326;p38">
            <a:extLst>
              <a:ext uri="{FF2B5EF4-FFF2-40B4-BE49-F238E27FC236}">
                <a16:creationId xmlns:a16="http://schemas.microsoft.com/office/drawing/2014/main" id="{D1F8946B-F8CE-4813-9E8D-40FCC342D95B}"/>
              </a:ext>
            </a:extLst>
          </p:cNvPr>
          <p:cNvSpPr/>
          <p:nvPr/>
        </p:nvSpPr>
        <p:spPr>
          <a:xfrm>
            <a:off x="2244714" y="2399833"/>
            <a:ext cx="315745" cy="429208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2E393-0DE6-4A7F-AC13-8E1C516390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1F62C660-0341-43A1-9B92-A4CC6E50B980}"/>
              </a:ext>
            </a:extLst>
          </p:cNvPr>
          <p:cNvSpPr txBox="1">
            <a:spLocks/>
          </p:cNvSpPr>
          <p:nvPr/>
        </p:nvSpPr>
        <p:spPr>
          <a:xfrm>
            <a:off x="1469575" y="459065"/>
            <a:ext cx="6204900" cy="421743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972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4" y="805325"/>
            <a:ext cx="4989899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buClrTx/>
            </a:pPr>
            <a:r>
              <a:rPr lang="en-US" b="1" dirty="0"/>
              <a:t>Data Ethics</a:t>
            </a:r>
            <a:r>
              <a:rPr lang="en-US" dirty="0"/>
              <a:t>- </a:t>
            </a:r>
            <a:r>
              <a:rPr lang="en-US" i="1" dirty="0"/>
              <a:t>Weapons of Math Destruction</a:t>
            </a:r>
            <a:r>
              <a:rPr lang="en-US" dirty="0"/>
              <a:t> by Cathy O’Neil</a:t>
            </a:r>
          </a:p>
          <a:p>
            <a:pPr marL="342900">
              <a:buClrTx/>
            </a:pPr>
            <a:r>
              <a:rPr lang="en-US" b="1" dirty="0"/>
              <a:t>Math / Statistics</a:t>
            </a:r>
            <a:r>
              <a:rPr lang="en-US" dirty="0"/>
              <a:t>- </a:t>
            </a:r>
            <a:r>
              <a:rPr lang="en-US" i="1" dirty="0"/>
              <a:t>How to Not be Wrong </a:t>
            </a:r>
            <a:r>
              <a:rPr lang="en-US" dirty="0"/>
              <a:t>by Jordan </a:t>
            </a:r>
            <a:r>
              <a:rPr lang="en-US" dirty="0" err="1"/>
              <a:t>Ellenberg</a:t>
            </a:r>
            <a:endParaRPr lang="en-US" dirty="0"/>
          </a:p>
          <a:p>
            <a:pPr marL="342900">
              <a:buClrTx/>
            </a:pPr>
            <a:r>
              <a:rPr lang="en-US" b="1" dirty="0"/>
              <a:t>Predictive Analytics</a:t>
            </a:r>
            <a:r>
              <a:rPr lang="en-US" dirty="0"/>
              <a:t>- </a:t>
            </a:r>
            <a:r>
              <a:rPr lang="en-US" i="1" dirty="0"/>
              <a:t>Signal in the Noise </a:t>
            </a:r>
            <a:r>
              <a:rPr lang="en-US" dirty="0"/>
              <a:t>by Nate Silver</a:t>
            </a:r>
          </a:p>
          <a:p>
            <a:pPr marL="342900">
              <a:buClrTx/>
            </a:pPr>
            <a:r>
              <a:rPr lang="en-US" b="1" dirty="0"/>
              <a:t>Data Privacy</a:t>
            </a:r>
            <a:r>
              <a:rPr lang="en-US" dirty="0"/>
              <a:t>- </a:t>
            </a:r>
            <a:r>
              <a:rPr lang="en-US" i="1" dirty="0"/>
              <a:t>Data and Goliath </a:t>
            </a:r>
            <a:r>
              <a:rPr lang="en-US" dirty="0"/>
              <a:t>by Bruce </a:t>
            </a:r>
            <a:r>
              <a:rPr lang="en-US" dirty="0" err="1"/>
              <a:t>Schneier</a:t>
            </a:r>
            <a:endParaRPr lang="en-US" dirty="0"/>
          </a:p>
          <a:p>
            <a:pPr marL="342900">
              <a:buClrTx/>
            </a:pPr>
            <a:r>
              <a:rPr lang="en-US" b="1" dirty="0"/>
              <a:t>Design</a:t>
            </a:r>
            <a:r>
              <a:rPr lang="en-US" dirty="0"/>
              <a:t>- </a:t>
            </a:r>
            <a:r>
              <a:rPr lang="en-US" i="1" dirty="0"/>
              <a:t>Design Thinking </a:t>
            </a:r>
            <a:r>
              <a:rPr lang="en-US" dirty="0"/>
              <a:t>by Nigel Cross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BOOKS FOR FURTHER READING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788229" y="805325"/>
            <a:ext cx="5277393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buClrTx/>
            </a:pPr>
            <a:r>
              <a:rPr lang="en-US" b="1" dirty="0"/>
              <a:t>Data Science- </a:t>
            </a:r>
            <a:r>
              <a:rPr lang="en-US" dirty="0"/>
              <a:t>Not So Standard Deviations</a:t>
            </a:r>
          </a:p>
          <a:p>
            <a:pPr marL="285750" indent="-285750">
              <a:buClrTx/>
            </a:pPr>
            <a:r>
              <a:rPr lang="en-US" b="1" dirty="0"/>
              <a:t>Math/Statistics-</a:t>
            </a:r>
            <a:r>
              <a:rPr lang="en-US" dirty="0"/>
              <a:t> Relatively Prime</a:t>
            </a:r>
          </a:p>
          <a:p>
            <a:pPr marL="285750" indent="-285750">
              <a:buClrTx/>
            </a:pPr>
            <a:r>
              <a:rPr lang="en-US" b="1" dirty="0"/>
              <a:t>Design-</a:t>
            </a:r>
            <a:r>
              <a:rPr lang="en-US" dirty="0"/>
              <a:t> 99% Invisible</a:t>
            </a:r>
          </a:p>
          <a:p>
            <a:pPr marL="285750" indent="-285750">
              <a:buClrTx/>
            </a:pPr>
            <a:r>
              <a:rPr lang="en-US" b="1" dirty="0"/>
              <a:t>Financial Analysis- </a:t>
            </a:r>
            <a:r>
              <a:rPr lang="en-US" dirty="0"/>
              <a:t>Planet Money / The Indicator</a:t>
            </a:r>
          </a:p>
          <a:p>
            <a:pPr marL="285750" indent="-285750">
              <a:buClrTx/>
            </a:pPr>
            <a:r>
              <a:rPr lang="en-US" b="1" dirty="0"/>
              <a:t>Political Analysis- </a:t>
            </a:r>
            <a:r>
              <a:rPr lang="en-US" dirty="0"/>
              <a:t>FiveThirtyEight Politics</a:t>
            </a:r>
          </a:p>
          <a:p>
            <a:pPr marL="285750" indent="-285750">
              <a:buClrTx/>
            </a:pPr>
            <a:r>
              <a:rPr lang="en-US" b="1" dirty="0"/>
              <a:t>Football Analysis- </a:t>
            </a:r>
            <a:r>
              <a:rPr lang="en-US" dirty="0"/>
              <a:t>Podcast </a:t>
            </a:r>
            <a:r>
              <a:rPr lang="en-US" dirty="0" err="1"/>
              <a:t>Ain’t</a:t>
            </a:r>
            <a:r>
              <a:rPr lang="en-US" dirty="0"/>
              <a:t> Played Nobody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PODCASTS FOR FURTHER LISTENING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86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478878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</a:t>
            </a:r>
            <a:r>
              <a:rPr lang="en-US" sz="3600" dirty="0"/>
              <a:t>YOU</a:t>
            </a:r>
            <a:r>
              <a:rPr lang="en" sz="3600" dirty="0"/>
              <a:t>!</a:t>
            </a:r>
            <a:endParaRPr sz="3600" dirty="0"/>
          </a:p>
        </p:txBody>
      </p:sp>
      <p:sp>
        <p:nvSpPr>
          <p:cNvPr id="280" name="Google Shape;280;p35"/>
          <p:cNvSpPr txBox="1">
            <a:spLocks noGrp="1"/>
          </p:cNvSpPr>
          <p:nvPr>
            <p:ph type="subTitle" idx="4294967295"/>
          </p:nvPr>
        </p:nvSpPr>
        <p:spPr>
          <a:xfrm>
            <a:off x="723300" y="2402027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Still curious about R? </a:t>
            </a:r>
            <a:r>
              <a:rPr lang="en-US" sz="1800" b="1" dirty="0">
                <a:solidFill>
                  <a:srgbClr val="FFFFFF"/>
                </a:solidFill>
              </a:rPr>
              <a:t>Questions about the field of data science? 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Email me! Winston722@gmail.com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788831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21;p38">
            <a:extLst>
              <a:ext uri="{FF2B5EF4-FFF2-40B4-BE49-F238E27FC236}">
                <a16:creationId xmlns:a16="http://schemas.microsoft.com/office/drawing/2014/main" id="{7D863DDC-3610-4C8D-BE2E-7ED67BD0D105}"/>
              </a:ext>
            </a:extLst>
          </p:cNvPr>
          <p:cNvSpPr/>
          <p:nvPr/>
        </p:nvSpPr>
        <p:spPr>
          <a:xfrm>
            <a:off x="4044329" y="3333494"/>
            <a:ext cx="1055342" cy="748865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148568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HELLO!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2071717"/>
            <a:ext cx="7584677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I am </a:t>
            </a:r>
            <a:r>
              <a:rPr lang="en-US" sz="2400" b="1" dirty="0">
                <a:solidFill>
                  <a:srgbClr val="FFFFFF"/>
                </a:solidFill>
              </a:rPr>
              <a:t>Winston Underwood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</a:rPr>
              <a:t>I’m a senior </a:t>
            </a:r>
            <a:r>
              <a:rPr lang="en-US" sz="2000">
                <a:solidFill>
                  <a:srgbClr val="FFFFFF"/>
                </a:solidFill>
              </a:rPr>
              <a:t>data analyst at </a:t>
            </a:r>
            <a:r>
              <a:rPr lang="en-US" sz="2000" dirty="0">
                <a:solidFill>
                  <a:srgbClr val="FFFFFF"/>
                </a:solidFill>
              </a:rPr>
              <a:t>Nationwide Insurance. I graduated from Ohio State with a degree in finance. I’m here to talk about doing analytics with R.</a:t>
            </a:r>
            <a:endParaRPr sz="2000" b="1" dirty="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/>
          <a:srcRect l="15143" t="15239" r="15480" b="8687"/>
          <a:stretch/>
        </p:blipFill>
        <p:spPr>
          <a:xfrm>
            <a:off x="4086808" y="216472"/>
            <a:ext cx="970384" cy="97705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ED9B0-6CA9-482B-A0AE-4A436A4FEEA2}"/>
              </a:ext>
            </a:extLst>
          </p:cNvPr>
          <p:cNvSpPr txBox="1"/>
          <p:nvPr/>
        </p:nvSpPr>
        <p:spPr>
          <a:xfrm>
            <a:off x="373224" y="4831235"/>
            <a:ext cx="840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All content and material represents my own personal thoughts and opinions; I do not represent Nationwide Insurance.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A22BFB07-27AE-4B99-B0DE-5ACEB5EA2117}"/>
              </a:ext>
            </a:extLst>
          </p:cNvPr>
          <p:cNvSpPr txBox="1">
            <a:spLocks/>
          </p:cNvSpPr>
          <p:nvPr/>
        </p:nvSpPr>
        <p:spPr>
          <a:xfrm>
            <a:off x="723300" y="791236"/>
            <a:ext cx="7696644" cy="258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Bef>
                <a:spcPts val="0"/>
              </a:spcBef>
              <a:buFont typeface="Montserrat Light"/>
              <a:buNone/>
            </a:pPr>
            <a:r>
              <a:rPr lang="en-US" sz="2400" b="1" dirty="0">
                <a:solidFill>
                  <a:srgbClr val="FFFFFF"/>
                </a:solidFill>
              </a:rPr>
              <a:t>AGENDA</a:t>
            </a:r>
          </a:p>
          <a:p>
            <a:pPr marL="342900" indent="-34290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Overview of R and The </a:t>
            </a:r>
            <a:r>
              <a:rPr lang="en-US" sz="2400" dirty="0" err="1">
                <a:solidFill>
                  <a:srgbClr val="FFFFFF"/>
                </a:solidFill>
              </a:rPr>
              <a:t>Tidyverse</a:t>
            </a:r>
            <a:r>
              <a:rPr lang="en-US" sz="2400" dirty="0">
                <a:solidFill>
                  <a:srgbClr val="FFFFFF"/>
                </a:solidFill>
              </a:rPr>
              <a:t> (~10min)</a:t>
            </a:r>
          </a:p>
          <a:p>
            <a:pPr marL="342900" indent="-34290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Basics of R (~15min)</a:t>
            </a:r>
          </a:p>
          <a:p>
            <a:pPr marL="342900" indent="-34290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Web-scraping in R (~20min)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2E393-0DE6-4A7F-AC13-8E1C516390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1F62C660-0341-43A1-9B92-A4CC6E50B980}"/>
              </a:ext>
            </a:extLst>
          </p:cNvPr>
          <p:cNvSpPr txBox="1">
            <a:spLocks/>
          </p:cNvSpPr>
          <p:nvPr/>
        </p:nvSpPr>
        <p:spPr>
          <a:xfrm>
            <a:off x="1469575" y="459065"/>
            <a:ext cx="6204900" cy="421743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4800" dirty="0"/>
              <a:t>Anyone have experience with R?</a:t>
            </a:r>
          </a:p>
        </p:txBody>
      </p:sp>
    </p:spTree>
    <p:extLst>
      <p:ext uri="{BB962C8B-B14F-4D97-AF65-F5344CB8AC3E}">
        <p14:creationId xmlns:p14="http://schemas.microsoft.com/office/powerpoint/2010/main" val="222408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8152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IS R?</a:t>
            </a:r>
            <a:endParaRPr sz="24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4" y="805325"/>
            <a:ext cx="4896593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Developed in the 90’s for statistical computing in academic research 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an era of big data, R has been used for data analytics by everyone from start-ups to Fortune 100 companies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Studio is the development environment software for R, developed by Rstudio, Inc.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is to R Studio as English is to Microsoft Word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is not difficult to learn, but it is a mindset change!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036" name="Picture 12" descr="Image result for r studio logo png">
            <a:extLst>
              <a:ext uri="{FF2B5EF4-FFF2-40B4-BE49-F238E27FC236}">
                <a16:creationId xmlns:a16="http://schemas.microsoft.com/office/drawing/2014/main" id="{3A2E9500-CBC1-4F37-961E-FF038A0CB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25" y="3355291"/>
            <a:ext cx="1414989" cy="141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C88489D-3D56-4B39-972A-EDB96D8CADE6}"/>
              </a:ext>
            </a:extLst>
          </p:cNvPr>
          <p:cNvSpPr txBox="1">
            <a:spLocks/>
          </p:cNvSpPr>
          <p:nvPr/>
        </p:nvSpPr>
        <p:spPr>
          <a:xfrm>
            <a:off x="699000" y="906936"/>
            <a:ext cx="2020800" cy="33323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/>
              <a:t>R IN BUSINESS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625D770-BA52-4C2E-A60B-DB3842E2BF84}"/>
              </a:ext>
            </a:extLst>
          </p:cNvPr>
          <p:cNvSpPr txBox="1">
            <a:spLocks/>
          </p:cNvSpPr>
          <p:nvPr/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</a:pPr>
            <a:r>
              <a:rPr lang="en-US" sz="1800" dirty="0">
                <a:solidFill>
                  <a:srgbClr val="666666"/>
                </a:solidFill>
                <a:latin typeface="Montserrat ExtraBold" panose="020B0604020202020204" charset="0"/>
                <a:sym typeface="Montserrat Light"/>
              </a:rPr>
              <a:t>Why use R?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Easy to use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Great for data analysis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Free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Open source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Ubiquitous 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High level language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666666"/>
                </a:solidFill>
                <a:latin typeface="Montserrat Light" panose="020B0604020202020204" charset="0"/>
                <a:sym typeface="Montserrat Light"/>
              </a:rPr>
              <a:t>Make $</a:t>
            </a:r>
            <a:endParaRPr lang="en-US" sz="1800" dirty="0">
              <a:solidFill>
                <a:srgbClr val="666666"/>
              </a:solidFill>
              <a:latin typeface="Montserrat Light" panose="020B0604020202020204" charset="0"/>
              <a:sym typeface="Montserrat Light"/>
            </a:endParaRPr>
          </a:p>
          <a:p>
            <a:endParaRPr lang="en-US" sz="1800" dirty="0">
              <a:latin typeface="Montserrat ExtraBold" panose="020B060402020202020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9BA35934-40ED-41D3-80AF-EB1CF0B3D297}"/>
              </a:ext>
            </a:extLst>
          </p:cNvPr>
          <p:cNvSpPr txBox="1">
            <a:spLocks/>
          </p:cNvSpPr>
          <p:nvPr/>
        </p:nvSpPr>
        <p:spPr>
          <a:xfrm>
            <a:off x="6094625" y="802435"/>
            <a:ext cx="2592299" cy="34912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</a:pPr>
            <a:r>
              <a:rPr lang="en-US" sz="1800" dirty="0">
                <a:solidFill>
                  <a:srgbClr val="666666"/>
                </a:solidFill>
                <a:latin typeface="Montserrat ExtraBold" panose="020B0604020202020204" charset="0"/>
              </a:rPr>
              <a:t>Who uses R?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Business analysts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Financial analysts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Data scientists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Data engineers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Quantitative researchers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Clr>
                <a:srgbClr val="B7B7B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Montserrat Light" panose="020B0604020202020204" charset="0"/>
              </a:rPr>
              <a:t>Statisticians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THE TIDYVERSE</a:t>
            </a:r>
            <a:endParaRPr sz="4800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600" i="1" dirty="0">
                <a:solidFill>
                  <a:srgbClr val="FFFFFF"/>
                </a:solidFill>
              </a:rPr>
              <a:t>New worlds require new mindsets!</a:t>
            </a:r>
            <a:endParaRPr sz="1600" i="1" dirty="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TIDYVERSE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R has built-in functions, but you can download functions too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Functions are grouped together into </a:t>
            </a:r>
            <a:r>
              <a:rPr lang="en-US" sz="1800" b="1" dirty="0"/>
              <a:t>“packages”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The collection of packages for data analytics is known as </a:t>
            </a:r>
            <a:r>
              <a:rPr lang="en-US" sz="1800" b="1" dirty="0"/>
              <a:t>“The </a:t>
            </a:r>
            <a:r>
              <a:rPr lang="en-US" sz="1800" b="1" dirty="0" err="1"/>
              <a:t>Tidyverse</a:t>
            </a:r>
            <a:r>
              <a:rPr lang="en-US" sz="1800" b="1" dirty="0"/>
              <a:t>” 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LAWS WITHIN THE TIDYVERSE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800" dirty="0"/>
              <a:t>Data needs to be made </a:t>
            </a:r>
            <a:r>
              <a:rPr lang="en-US" sz="1800" b="1" dirty="0"/>
              <a:t>tidy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Each variable is a column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Each observation is a row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Tables = </a:t>
            </a:r>
            <a:r>
              <a:rPr lang="en-US" sz="1800" b="1" dirty="0" err="1"/>
              <a:t>dataframes</a:t>
            </a:r>
            <a:r>
              <a:rPr lang="en-US" sz="1800" b="1" dirty="0"/>
              <a:t> </a:t>
            </a:r>
            <a:r>
              <a:rPr lang="en-US" sz="1800" dirty="0"/>
              <a:t>(df)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Columns in tables = </a:t>
            </a:r>
            <a:r>
              <a:rPr lang="en-US" sz="1800" b="1" dirty="0"/>
              <a:t>vectors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Scripts are modular, and can be created like you are writing a recipe </a:t>
            </a:r>
          </a:p>
          <a:p>
            <a:pPr lvl="1">
              <a:spcBef>
                <a:spcPts val="0"/>
              </a:spcBef>
            </a:pPr>
            <a:r>
              <a:rPr lang="en-US" sz="1800" b="1" dirty="0"/>
              <a:t>This makes it natural to read!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This is done by “</a:t>
            </a:r>
            <a:r>
              <a:rPr lang="en-US" sz="1800" b="1" dirty="0"/>
              <a:t>piping</a:t>
            </a:r>
            <a:r>
              <a:rPr lang="en-US" sz="1800" dirty="0"/>
              <a:t>” data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174081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527</Words>
  <Application>Microsoft Office PowerPoint</Application>
  <PresentationFormat>On-screen Show (16:9)</PresentationFormat>
  <Paragraphs>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Montserrat Light</vt:lpstr>
      <vt:lpstr>Montserrat ExtraBold</vt:lpstr>
      <vt:lpstr>Montserrat</vt:lpstr>
      <vt:lpstr>Arial</vt:lpstr>
      <vt:lpstr>Courier New</vt:lpstr>
      <vt:lpstr>Juliet template</vt:lpstr>
      <vt:lpstr>INTRODUCTION TO R  Download materials: github.com/Winston722/IntroR</vt:lpstr>
      <vt:lpstr>HELLO!</vt:lpstr>
      <vt:lpstr>PowerPoint Presentation</vt:lpstr>
      <vt:lpstr>PowerPoint Presentation</vt:lpstr>
      <vt:lpstr>WHAT IS R?</vt:lpstr>
      <vt:lpstr>PowerPoint Presentation</vt:lpstr>
      <vt:lpstr>THE TIDYVERSE</vt:lpstr>
      <vt:lpstr>THE TIDYVERSE</vt:lpstr>
      <vt:lpstr>LAWS WITHIN THE TIDYVERSE</vt:lpstr>
      <vt:lpstr>PROCESS DATA LIKE A RECIPE</vt:lpstr>
      <vt:lpstr>“THE CLIMB IS CHALLENGING  BUT THE VIEW IS WORTH IT”</vt:lpstr>
      <vt:lpstr>PowerPoint Presentation</vt:lpstr>
      <vt:lpstr>BOOKS FOR FURTHER READING</vt:lpstr>
      <vt:lpstr>PODCASTS FOR FURTHER LISTENING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INTELIGENCE WITH R</dc:title>
  <dc:creator>Winston</dc:creator>
  <cp:lastModifiedBy>Underwood, David (Winston)</cp:lastModifiedBy>
  <cp:revision>27</cp:revision>
  <dcterms:modified xsi:type="dcterms:W3CDTF">2019-08-29T14:14:26Z</dcterms:modified>
</cp:coreProperties>
</file>