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4" r:id="rId3"/>
    <p:sldId id="259" r:id="rId4"/>
    <p:sldId id="263" r:id="rId5"/>
    <p:sldId id="285" r:id="rId6"/>
    <p:sldId id="293" r:id="rId7"/>
    <p:sldId id="286" r:id="rId8"/>
    <p:sldId id="262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302" r:id="rId20"/>
    <p:sldId id="298" r:id="rId21"/>
    <p:sldId id="301" r:id="rId22"/>
    <p:sldId id="299" r:id="rId23"/>
    <p:sldId id="300" r:id="rId24"/>
  </p:sldIdLst>
  <p:sldSz cx="9144000" cy="5143500" type="screen16x9"/>
  <p:notesSz cx="6858000" cy="9144000"/>
  <p:embeddedFontLst>
    <p:embeddedFont>
      <p:font typeface="Titillium Web Light" panose="020B0604020202020204" charset="0"/>
      <p:regular r:id="rId26"/>
      <p:bold r:id="rId27"/>
      <p:italic r:id="rId28"/>
      <p:boldItalic r:id="rId29"/>
    </p:embeddedFont>
    <p:embeddedFont>
      <p:font typeface="Dosis Light" panose="020B0604020202020204" charset="0"/>
      <p:regular r:id="rId30"/>
      <p:bold r:id="rId31"/>
    </p:embeddedFont>
    <p:embeddedFont>
      <p:font typeface="Dosis" panose="020B0604020202020204" charset="0"/>
      <p:regular r:id="rId32"/>
      <p:bold r:id="rId33"/>
    </p:embeddedFont>
    <p:embeddedFont>
      <p:font typeface="Titillium Web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D3E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AEDFC1-2F91-4792-9E8F-4F2900F28060}">
  <a:tblStyle styleId="{C8AEDFC1-2F91-4792-9E8F-4F2900F28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00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83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5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91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24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learn/training/elearning" TargetMode="External"/><Relationship Id="rId2" Type="http://schemas.openxmlformats.org/officeDocument/2006/relationships/hyperlink" Target="https://public.tableau.com/en-us/s/galler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nterworks.com/blog/series/tableau-deep-div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underwoodw/" TargetMode="External"/><Relationship Id="rId2" Type="http://schemas.openxmlformats.org/officeDocument/2006/relationships/hyperlink" Target="mailto:Winston722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TABLEAU </a:t>
            </a:r>
            <a:br>
              <a:rPr lang="en-US" dirty="0"/>
            </a:br>
            <a:r>
              <a:rPr lang="en-US" dirty="0"/>
              <a:t>in a nutshell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5ACBCE-347C-441A-AAF6-16C678C33651}"/>
              </a:ext>
            </a:extLst>
          </p:cNvPr>
          <p:cNvSpPr/>
          <p:nvPr/>
        </p:nvSpPr>
        <p:spPr>
          <a:xfrm>
            <a:off x="0" y="434715"/>
            <a:ext cx="1918741" cy="9668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EC8EB-FF95-4D8C-BD1E-EE076E53BA13}"/>
              </a:ext>
            </a:extLst>
          </p:cNvPr>
          <p:cNvCxnSpPr>
            <a:cxnSpLocks/>
          </p:cNvCxnSpPr>
          <p:nvPr/>
        </p:nvCxnSpPr>
        <p:spPr>
          <a:xfrm flipH="1" flipV="1">
            <a:off x="2016178" y="1311639"/>
            <a:ext cx="322288" cy="2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F8D41C-40BC-4E39-859A-35C5E75D3C69}"/>
              </a:ext>
            </a:extLst>
          </p:cNvPr>
          <p:cNvSpPr txBox="1"/>
          <p:nvPr/>
        </p:nvSpPr>
        <p:spPr>
          <a:xfrm>
            <a:off x="2495861" y="1401580"/>
            <a:ext cx="275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tillium Web Light" panose="020B0604020202020204" charset="0"/>
              </a:rPr>
              <a:t>Add data sources here (Hadoop, Oracle, Excel, csv, txt, </a:t>
            </a:r>
            <a:r>
              <a:rPr lang="en-US" dirty="0" err="1">
                <a:latin typeface="Titillium Web Light" panose="020B0604020202020204" charset="0"/>
              </a:rPr>
              <a:t>etc</a:t>
            </a:r>
            <a:r>
              <a:rPr lang="en-US" dirty="0">
                <a:latin typeface="Titillium Web Light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6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5ACBCE-347C-441A-AAF6-16C678C33651}"/>
              </a:ext>
            </a:extLst>
          </p:cNvPr>
          <p:cNvSpPr/>
          <p:nvPr/>
        </p:nvSpPr>
        <p:spPr>
          <a:xfrm flipV="1">
            <a:off x="0" y="1401580"/>
            <a:ext cx="1918741" cy="107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EC8EB-FF95-4D8C-BD1E-EE076E53BA13}"/>
              </a:ext>
            </a:extLst>
          </p:cNvPr>
          <p:cNvCxnSpPr>
            <a:cxnSpLocks/>
          </p:cNvCxnSpPr>
          <p:nvPr/>
        </p:nvCxnSpPr>
        <p:spPr>
          <a:xfrm flipH="1">
            <a:off x="2023672" y="1633928"/>
            <a:ext cx="41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F8D41C-40BC-4E39-859A-35C5E75D3C69}"/>
              </a:ext>
            </a:extLst>
          </p:cNvPr>
          <p:cNvSpPr txBox="1"/>
          <p:nvPr/>
        </p:nvSpPr>
        <p:spPr>
          <a:xfrm>
            <a:off x="2495861" y="1469035"/>
            <a:ext cx="275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tillium Web Light" panose="020B0604020202020204" charset="0"/>
              </a:rPr>
              <a:t>Add sheets / tables here</a:t>
            </a:r>
          </a:p>
        </p:txBody>
      </p:sp>
    </p:spTree>
    <p:extLst>
      <p:ext uri="{BB962C8B-B14F-4D97-AF65-F5344CB8AC3E}">
        <p14:creationId xmlns:p14="http://schemas.microsoft.com/office/powerpoint/2010/main" val="106401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5ACBCE-347C-441A-AAF6-16C678C33651}"/>
              </a:ext>
            </a:extLst>
          </p:cNvPr>
          <p:cNvSpPr/>
          <p:nvPr/>
        </p:nvSpPr>
        <p:spPr>
          <a:xfrm flipV="1">
            <a:off x="1952467" y="786984"/>
            <a:ext cx="3706320" cy="4946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EC8EB-FF95-4D8C-BD1E-EE076E53BA13}"/>
              </a:ext>
            </a:extLst>
          </p:cNvPr>
          <p:cNvCxnSpPr>
            <a:cxnSpLocks/>
          </p:cNvCxnSpPr>
          <p:nvPr/>
        </p:nvCxnSpPr>
        <p:spPr>
          <a:xfrm flipV="1">
            <a:off x="3537679" y="1364105"/>
            <a:ext cx="0" cy="19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F8D41C-40BC-4E39-859A-35C5E75D3C69}"/>
              </a:ext>
            </a:extLst>
          </p:cNvPr>
          <p:cNvSpPr txBox="1"/>
          <p:nvPr/>
        </p:nvSpPr>
        <p:spPr>
          <a:xfrm>
            <a:off x="2518346" y="1588957"/>
            <a:ext cx="275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tillium Web Light" panose="020B0604020202020204" charset="0"/>
              </a:rPr>
              <a:t>Configure table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4626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5ACBCE-347C-441A-AAF6-16C678C33651}"/>
              </a:ext>
            </a:extLst>
          </p:cNvPr>
          <p:cNvSpPr/>
          <p:nvPr/>
        </p:nvSpPr>
        <p:spPr>
          <a:xfrm flipV="1">
            <a:off x="1832544" y="2313010"/>
            <a:ext cx="7311455" cy="24913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EC8EB-FF95-4D8C-BD1E-EE076E53BA13}"/>
              </a:ext>
            </a:extLst>
          </p:cNvPr>
          <p:cNvCxnSpPr>
            <a:cxnSpLocks/>
          </p:cNvCxnSpPr>
          <p:nvPr/>
        </p:nvCxnSpPr>
        <p:spPr>
          <a:xfrm>
            <a:off x="4744386" y="1836773"/>
            <a:ext cx="0" cy="32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F8D41C-40BC-4E39-859A-35C5E75D3C69}"/>
              </a:ext>
            </a:extLst>
          </p:cNvPr>
          <p:cNvSpPr txBox="1"/>
          <p:nvPr/>
        </p:nvSpPr>
        <p:spPr>
          <a:xfrm>
            <a:off x="3650104" y="1527319"/>
            <a:ext cx="225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View data</a:t>
            </a:r>
          </a:p>
        </p:txBody>
      </p:sp>
    </p:spTree>
    <p:extLst>
      <p:ext uri="{BB962C8B-B14F-4D97-AF65-F5344CB8AC3E}">
        <p14:creationId xmlns:p14="http://schemas.microsoft.com/office/powerpoint/2010/main" val="142388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C345-7C45-4E40-8F8A-157E4CBE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7F08-2294-4AB6-A916-06DD2796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CDE8-1B1B-4397-93EF-DA3180E14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0EC6-B082-4522-98AA-D9199F6C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99"/>
            <a:ext cx="9144000" cy="50841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DF4587-99B2-442F-BD0D-1DBEB64338D3}"/>
              </a:ext>
            </a:extLst>
          </p:cNvPr>
          <p:cNvSpPr/>
          <p:nvPr/>
        </p:nvSpPr>
        <p:spPr>
          <a:xfrm flipV="1">
            <a:off x="1" y="873955"/>
            <a:ext cx="1469036" cy="23864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ECFE1-93C2-444E-8ADE-475F34A6E231}"/>
              </a:ext>
            </a:extLst>
          </p:cNvPr>
          <p:cNvSpPr txBox="1"/>
          <p:nvPr/>
        </p:nvSpPr>
        <p:spPr>
          <a:xfrm>
            <a:off x="3245370" y="1731355"/>
            <a:ext cx="168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These are our discrete variables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0AF4B-9101-48E4-A12A-C27172CD54F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528998" y="1992965"/>
            <a:ext cx="171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81D739-F62D-42CA-A1F7-05A0874A580C}"/>
              </a:ext>
            </a:extLst>
          </p:cNvPr>
          <p:cNvCxnSpPr>
            <a:cxnSpLocks/>
          </p:cNvCxnSpPr>
          <p:nvPr/>
        </p:nvCxnSpPr>
        <p:spPr>
          <a:xfrm>
            <a:off x="91531" y="1911246"/>
            <a:ext cx="128006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5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C345-7C45-4E40-8F8A-157E4CBE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7F08-2294-4AB6-A916-06DD2796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CDE8-1B1B-4397-93EF-DA3180E14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0EC6-B082-4522-98AA-D9199F6C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99"/>
            <a:ext cx="9144000" cy="50841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DF4587-99B2-442F-BD0D-1DBEB64338D3}"/>
              </a:ext>
            </a:extLst>
          </p:cNvPr>
          <p:cNvSpPr/>
          <p:nvPr/>
        </p:nvSpPr>
        <p:spPr>
          <a:xfrm>
            <a:off x="1" y="3327816"/>
            <a:ext cx="1469036" cy="1386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ECFE1-93C2-444E-8ADE-475F34A6E231}"/>
              </a:ext>
            </a:extLst>
          </p:cNvPr>
          <p:cNvSpPr txBox="1"/>
          <p:nvPr/>
        </p:nvSpPr>
        <p:spPr>
          <a:xfrm>
            <a:off x="3327816" y="3657591"/>
            <a:ext cx="183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These are our continuous variables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0AF4B-9101-48E4-A12A-C27172CD54F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611444" y="3919201"/>
            <a:ext cx="171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C345-7C45-4E40-8F8A-157E4CBE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7F08-2294-4AB6-A916-06DD2796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CDE8-1B1B-4397-93EF-DA3180E14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0EC6-B082-4522-98AA-D9199F6C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8" y="59399"/>
            <a:ext cx="9144000" cy="5084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DECFE1-93C2-444E-8ADE-475F34A6E231}"/>
              </a:ext>
            </a:extLst>
          </p:cNvPr>
          <p:cNvSpPr txBox="1"/>
          <p:nvPr/>
        </p:nvSpPr>
        <p:spPr>
          <a:xfrm>
            <a:off x="3470222" y="1926227"/>
            <a:ext cx="183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Drag variables to these locations to create charts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0AF4B-9101-48E4-A12A-C27172CD54F9}"/>
              </a:ext>
            </a:extLst>
          </p:cNvPr>
          <p:cNvCxnSpPr>
            <a:cxnSpLocks/>
          </p:cNvCxnSpPr>
          <p:nvPr/>
        </p:nvCxnSpPr>
        <p:spPr>
          <a:xfrm flipH="1">
            <a:off x="3057994" y="2537567"/>
            <a:ext cx="644576" cy="4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017042-DFB8-4434-9931-AC276AA9B76D}"/>
              </a:ext>
            </a:extLst>
          </p:cNvPr>
          <p:cNvCxnSpPr>
            <a:cxnSpLocks/>
          </p:cNvCxnSpPr>
          <p:nvPr/>
        </p:nvCxnSpPr>
        <p:spPr>
          <a:xfrm>
            <a:off x="4976734" y="2554144"/>
            <a:ext cx="329784" cy="24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9A4C1-9702-4542-B9A5-37F2ECDAA222}"/>
              </a:ext>
            </a:extLst>
          </p:cNvPr>
          <p:cNvCxnSpPr>
            <a:cxnSpLocks/>
          </p:cNvCxnSpPr>
          <p:nvPr/>
        </p:nvCxnSpPr>
        <p:spPr>
          <a:xfrm flipV="1">
            <a:off x="5089161" y="1596775"/>
            <a:ext cx="532151" cy="41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AA6297-69D8-4227-8F75-444F8330D6BB}"/>
              </a:ext>
            </a:extLst>
          </p:cNvPr>
          <p:cNvCxnSpPr>
            <a:cxnSpLocks/>
          </p:cNvCxnSpPr>
          <p:nvPr/>
        </p:nvCxnSpPr>
        <p:spPr>
          <a:xfrm flipV="1">
            <a:off x="3899002" y="933384"/>
            <a:ext cx="0" cy="9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79D9EA-4498-4142-87B4-E8D40394FE4F}"/>
              </a:ext>
            </a:extLst>
          </p:cNvPr>
          <p:cNvCxnSpPr>
            <a:cxnSpLocks/>
          </p:cNvCxnSpPr>
          <p:nvPr/>
        </p:nvCxnSpPr>
        <p:spPr>
          <a:xfrm flipH="1" flipV="1">
            <a:off x="4344809" y="709243"/>
            <a:ext cx="12172" cy="117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FB74A-1220-4CB0-8266-5B2AD0B2D998}"/>
              </a:ext>
            </a:extLst>
          </p:cNvPr>
          <p:cNvCxnSpPr>
            <a:cxnSpLocks/>
          </p:cNvCxnSpPr>
          <p:nvPr/>
        </p:nvCxnSpPr>
        <p:spPr>
          <a:xfrm flipH="1" flipV="1">
            <a:off x="2578308" y="1399673"/>
            <a:ext cx="1064299" cy="59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1360B-24E9-4B8C-8CEB-29A0BA9791F9}"/>
              </a:ext>
            </a:extLst>
          </p:cNvPr>
          <p:cNvCxnSpPr>
            <a:cxnSpLocks/>
          </p:cNvCxnSpPr>
          <p:nvPr/>
        </p:nvCxnSpPr>
        <p:spPr>
          <a:xfrm flipH="1">
            <a:off x="3057994" y="2276751"/>
            <a:ext cx="584615" cy="108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6660DC-C16F-48ED-AB42-08EB909D0B0B}"/>
              </a:ext>
            </a:extLst>
          </p:cNvPr>
          <p:cNvCxnSpPr>
            <a:cxnSpLocks/>
          </p:cNvCxnSpPr>
          <p:nvPr/>
        </p:nvCxnSpPr>
        <p:spPr>
          <a:xfrm flipH="1">
            <a:off x="1968501" y="2384888"/>
            <a:ext cx="1067731" cy="1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BBC90B-9E1D-47F4-B859-B0DB16C18D98}"/>
              </a:ext>
            </a:extLst>
          </p:cNvPr>
          <p:cNvCxnSpPr>
            <a:cxnSpLocks/>
          </p:cNvCxnSpPr>
          <p:nvPr/>
        </p:nvCxnSpPr>
        <p:spPr>
          <a:xfrm flipH="1">
            <a:off x="1968501" y="2384888"/>
            <a:ext cx="1089493" cy="1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4BB0D-E097-4C43-8CFA-A356D3079B97}"/>
              </a:ext>
            </a:extLst>
          </p:cNvPr>
          <p:cNvCxnSpPr>
            <a:cxnSpLocks/>
          </p:cNvCxnSpPr>
          <p:nvPr/>
        </p:nvCxnSpPr>
        <p:spPr>
          <a:xfrm flipH="1">
            <a:off x="2360699" y="2384888"/>
            <a:ext cx="697295" cy="27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9F97DE-A945-4406-97A9-73BEB95A82F0}"/>
              </a:ext>
            </a:extLst>
          </p:cNvPr>
          <p:cNvCxnSpPr>
            <a:cxnSpLocks/>
          </p:cNvCxnSpPr>
          <p:nvPr/>
        </p:nvCxnSpPr>
        <p:spPr>
          <a:xfrm flipH="1" flipV="1">
            <a:off x="2294467" y="2340388"/>
            <a:ext cx="763527" cy="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51733D-60EF-4DD2-BA3A-531D7E17F62B}"/>
              </a:ext>
            </a:extLst>
          </p:cNvPr>
          <p:cNvCxnSpPr>
            <a:cxnSpLocks/>
          </p:cNvCxnSpPr>
          <p:nvPr/>
        </p:nvCxnSpPr>
        <p:spPr>
          <a:xfrm flipH="1" flipV="1">
            <a:off x="2632657" y="2340388"/>
            <a:ext cx="425337" cy="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1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BB8A-0F7C-4F77-9D3E-0D3F07F6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6E3CA-7D2D-40AF-B28D-0769C75F4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D0AF-9FE5-42E4-B648-3FCA0023B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9756D-8762-4D4C-9731-43CB61E1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5B44FF-9367-40C1-A042-9ABD19C47206}"/>
              </a:ext>
            </a:extLst>
          </p:cNvPr>
          <p:cNvCxnSpPr/>
          <p:nvPr/>
        </p:nvCxnSpPr>
        <p:spPr>
          <a:xfrm flipV="1">
            <a:off x="640231" y="607102"/>
            <a:ext cx="2777526" cy="329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5399A6-22FC-4725-BE8D-C263DF7CF104}"/>
              </a:ext>
            </a:extLst>
          </p:cNvPr>
          <p:cNvCxnSpPr/>
          <p:nvPr/>
        </p:nvCxnSpPr>
        <p:spPr>
          <a:xfrm flipV="1">
            <a:off x="718300" y="824459"/>
            <a:ext cx="2766913" cy="204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0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2EDC-004B-4F3E-BFC8-AB767078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6672-3CDF-4F30-A4F4-0A025322C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chart / graph is on a sheet</a:t>
            </a:r>
          </a:p>
          <a:p>
            <a:r>
              <a:rPr lang="en-US" dirty="0"/>
              <a:t>Each dashboard is made up of different sheets</a:t>
            </a:r>
          </a:p>
          <a:p>
            <a:r>
              <a:rPr lang="en-US" dirty="0"/>
              <a:t>Interacting one sheet can influence other sheets on that dashboard (e.g. adding a filter)</a:t>
            </a:r>
          </a:p>
          <a:p>
            <a:r>
              <a:rPr lang="en-US" dirty="0"/>
              <a:t>Tableau also has stories, which are a hybrid between dashboards and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BE32-BD37-4B25-97FD-23467BE97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2648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4075A4-39F4-4E34-AF56-DDCA8B93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39375"/>
            <a:ext cx="2024900" cy="857400"/>
          </a:xfrm>
        </p:spPr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40B35-1BFD-495F-A9F4-9C0CB9A8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93" y="1868667"/>
            <a:ext cx="3445907" cy="5043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Parks and Rec Employees</a:t>
            </a:r>
          </a:p>
          <a:p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B61AB-5747-40DF-B098-59D841682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25748D-11D4-46CD-B6B2-29775D2F6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36096"/>
              </p:ext>
            </p:extLst>
          </p:nvPr>
        </p:nvGraphicFramePr>
        <p:xfrm>
          <a:off x="451600" y="2372967"/>
          <a:ext cx="3242400" cy="1905000"/>
        </p:xfrm>
        <a:graphic>
          <a:graphicData uri="http://schemas.openxmlformats.org/drawingml/2006/table">
            <a:tbl>
              <a:tblPr firstRow="1" bandRow="1">
                <a:tableStyleId>{C8AEDFC1-2F91-4792-9E8F-4F2900F28060}</a:tableStyleId>
              </a:tblPr>
              <a:tblGrid>
                <a:gridCol w="1080800">
                  <a:extLst>
                    <a:ext uri="{9D8B030D-6E8A-4147-A177-3AD203B41FA5}">
                      <a16:colId xmlns:a16="http://schemas.microsoft.com/office/drawing/2014/main" val="1708268568"/>
                    </a:ext>
                  </a:extLst>
                </a:gridCol>
                <a:gridCol w="1080800">
                  <a:extLst>
                    <a:ext uri="{9D8B030D-6E8A-4147-A177-3AD203B41FA5}">
                      <a16:colId xmlns:a16="http://schemas.microsoft.com/office/drawing/2014/main" val="1158417790"/>
                    </a:ext>
                  </a:extLst>
                </a:gridCol>
                <a:gridCol w="1080800">
                  <a:extLst>
                    <a:ext uri="{9D8B030D-6E8A-4147-A177-3AD203B41FA5}">
                      <a16:colId xmlns:a16="http://schemas.microsoft.com/office/drawing/2014/main" val="366631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Field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Full 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3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Used 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Used 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Used 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068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DF1246-43CD-410A-B60B-353887A07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01753"/>
              </p:ext>
            </p:extLst>
          </p:nvPr>
        </p:nvGraphicFramePr>
        <p:xfrm>
          <a:off x="4237000" y="1168075"/>
          <a:ext cx="3242400" cy="3423920"/>
        </p:xfrm>
        <a:graphic>
          <a:graphicData uri="http://schemas.openxmlformats.org/drawingml/2006/table">
            <a:tbl>
              <a:tblPr firstRow="1" bandRow="1">
                <a:tableStyleId>{C8AEDFC1-2F91-4792-9E8F-4F2900F28060}</a:tableStyleId>
              </a:tblPr>
              <a:tblGrid>
                <a:gridCol w="1080800">
                  <a:extLst>
                    <a:ext uri="{9D8B030D-6E8A-4147-A177-3AD203B41FA5}">
                      <a16:colId xmlns:a16="http://schemas.microsoft.com/office/drawing/2014/main" val="1708268568"/>
                    </a:ext>
                  </a:extLst>
                </a:gridCol>
                <a:gridCol w="1080800">
                  <a:extLst>
                    <a:ext uri="{9D8B030D-6E8A-4147-A177-3AD203B41FA5}">
                      <a16:colId xmlns:a16="http://schemas.microsoft.com/office/drawing/2014/main" val="1158417790"/>
                    </a:ext>
                  </a:extLst>
                </a:gridCol>
                <a:gridCol w="1080800">
                  <a:extLst>
                    <a:ext uri="{9D8B030D-6E8A-4147-A177-3AD203B41FA5}">
                      <a16:colId xmlns:a16="http://schemas.microsoft.com/office/drawing/2014/main" val="366631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Field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Trans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Auto-generated transaction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3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 generated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Full 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Vendor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0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Purchase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4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Expense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Manually entered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Necessary for &gt;$100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91410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9991390-4445-44A2-9DA8-7FF64BF4EA24}"/>
              </a:ext>
            </a:extLst>
          </p:cNvPr>
          <p:cNvSpPr txBox="1">
            <a:spLocks/>
          </p:cNvSpPr>
          <p:nvPr/>
        </p:nvSpPr>
        <p:spPr>
          <a:xfrm>
            <a:off x="4038600" y="637526"/>
            <a:ext cx="3440800" cy="46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14300" indent="0">
              <a:buFont typeface="Titillium Web Light"/>
              <a:buNone/>
            </a:pPr>
            <a:r>
              <a:rPr lang="en-US" sz="1600" dirty="0"/>
              <a:t>Pawnee Parks and Rec Expenses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2C55E31-9DF3-4BFD-880F-8604123A7623}"/>
              </a:ext>
            </a:extLst>
          </p:cNvPr>
          <p:cNvCxnSpPr/>
          <p:nvPr/>
        </p:nvCxnSpPr>
        <p:spPr>
          <a:xfrm flipV="1">
            <a:off x="3694000" y="2675084"/>
            <a:ext cx="543000" cy="255950"/>
          </a:xfrm>
          <a:prstGeom prst="bentConnector3">
            <a:avLst>
              <a:gd name="adj1" fmla="val 496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FAB91B-4772-4837-9D7F-31728C522697}"/>
              </a:ext>
            </a:extLst>
          </p:cNvPr>
          <p:cNvCxnSpPr/>
          <p:nvPr/>
        </p:nvCxnSpPr>
        <p:spPr>
          <a:xfrm flipV="1">
            <a:off x="4119960" y="2571750"/>
            <a:ext cx="117040" cy="103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520C8E-FB11-4BBB-90F6-B943E0A4C80B}"/>
              </a:ext>
            </a:extLst>
          </p:cNvPr>
          <p:cNvCxnSpPr>
            <a:cxnSpLocks/>
          </p:cNvCxnSpPr>
          <p:nvPr/>
        </p:nvCxnSpPr>
        <p:spPr>
          <a:xfrm>
            <a:off x="4119960" y="2675084"/>
            <a:ext cx="117040" cy="88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6EE2E-1CAF-4729-9D58-ABFCFDB71638}"/>
              </a:ext>
            </a:extLst>
          </p:cNvPr>
          <p:cNvSpPr txBox="1"/>
          <p:nvPr/>
        </p:nvSpPr>
        <p:spPr>
          <a:xfrm>
            <a:off x="3654168" y="2719376"/>
            <a:ext cx="163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5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25190-EF93-43DF-9A40-78A0DF1A37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Google Shape;78;p15">
            <a:extLst>
              <a:ext uri="{FF2B5EF4-FFF2-40B4-BE49-F238E27FC236}">
                <a16:creationId xmlns:a16="http://schemas.microsoft.com/office/drawing/2014/main" id="{827F18D8-14CC-4861-AB5F-FD797AEC0546}"/>
              </a:ext>
            </a:extLst>
          </p:cNvPr>
          <p:cNvPicPr preferRelativeResize="0"/>
          <p:nvPr/>
        </p:nvPicPr>
        <p:blipFill rotWithShape="1">
          <a:blip r:embed="rId2"/>
          <a:srcRect l="15143" t="15239" r="15480" b="8687"/>
          <a:stretch/>
        </p:blipFill>
        <p:spPr>
          <a:xfrm>
            <a:off x="365881" y="1658615"/>
            <a:ext cx="1813809" cy="1826269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F9BCB4B2-C908-4F51-93AF-173E23587885}"/>
              </a:ext>
            </a:extLst>
          </p:cNvPr>
          <p:cNvSpPr txBox="1">
            <a:spLocks/>
          </p:cNvSpPr>
          <p:nvPr/>
        </p:nvSpPr>
        <p:spPr>
          <a:xfrm>
            <a:off x="2675914" y="415280"/>
            <a:ext cx="3732212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HELLO!</a:t>
            </a:r>
          </a:p>
        </p:txBody>
      </p:sp>
      <p:sp>
        <p:nvSpPr>
          <p:cNvPr id="6" name="Google Shape;3851;p15">
            <a:extLst>
              <a:ext uri="{FF2B5EF4-FFF2-40B4-BE49-F238E27FC236}">
                <a16:creationId xmlns:a16="http://schemas.microsoft.com/office/drawing/2014/main" id="{D4CFAFDE-ACC1-474F-A9C1-10D07022ABBA}"/>
              </a:ext>
            </a:extLst>
          </p:cNvPr>
          <p:cNvSpPr txBox="1">
            <a:spLocks/>
          </p:cNvSpPr>
          <p:nvPr/>
        </p:nvSpPr>
        <p:spPr>
          <a:xfrm>
            <a:off x="2645934" y="2105695"/>
            <a:ext cx="3844808" cy="248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am Winston Underwood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</a:rPr>
              <a:t>I’m a senior data analyst doing data science at Nationwide Insurance. I use R and Tableau at work, and I’m here to talk about Tableau.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66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Tableau Demo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Let’s jump into the software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881433" y="1067480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2488602" y="1459476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508542" y="644121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082626" y="426735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90;p19">
            <a:extLst>
              <a:ext uri="{FF2B5EF4-FFF2-40B4-BE49-F238E27FC236}">
                <a16:creationId xmlns:a16="http://schemas.microsoft.com/office/drawing/2014/main" id="{4D79209A-7EAB-48E2-A6AD-87C976BA95FB}"/>
              </a:ext>
            </a:extLst>
          </p:cNvPr>
          <p:cNvSpPr/>
          <p:nvPr/>
        </p:nvSpPr>
        <p:spPr>
          <a:xfrm rot="2925705">
            <a:off x="4295527" y="1605496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38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A52A42-4FEB-4A40-9574-FBB92669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Starting points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1F70-468B-4DA0-BC64-6DDD04CF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b="1" dirty="0"/>
              <a:t>Beginner questions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What transactions stick out to you?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Does anything look fraudulent?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Transactions over $100 should always have a comment. What can we learn from comments?</a:t>
            </a:r>
          </a:p>
          <a:p>
            <a:pPr marL="533400" indent="-457200">
              <a:buFont typeface="+mj-lt"/>
              <a:buAutoNum type="arabicPeriod"/>
            </a:pPr>
            <a:endParaRPr lang="en-US" dirty="0"/>
          </a:p>
          <a:p>
            <a:pPr marL="5334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F4B89-9FC6-4217-AC53-35B17491F1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b="1" dirty="0"/>
              <a:t>Experienced questions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does average transaction amount by vendor look like?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What’s the best way to visualize weekend transactions? 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a spending dashboard for the Parks and Rec Department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A61BD3-A11B-4292-AF2F-0F405066C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511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EE84FB-F3DA-49E2-86FB-28F9A53A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Tableau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DAAED-2EC1-4A17-A15A-BE495D265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ideas? </a:t>
            </a:r>
            <a:r>
              <a:rPr lang="en-US" dirty="0">
                <a:hlinkClick r:id="rId2"/>
              </a:rPr>
              <a:t>Try the Tableau Public Gallery</a:t>
            </a:r>
            <a:endParaRPr lang="en-US" dirty="0"/>
          </a:p>
          <a:p>
            <a:r>
              <a:rPr lang="en-US" dirty="0"/>
              <a:t>Getting started? Start with Tableau’s own </a:t>
            </a:r>
            <a:r>
              <a:rPr lang="en-US" dirty="0">
                <a:hlinkClick r:id="rId3"/>
              </a:rPr>
              <a:t>training videos</a:t>
            </a:r>
            <a:endParaRPr lang="en-US" dirty="0"/>
          </a:p>
          <a:p>
            <a:r>
              <a:rPr lang="en-US" dirty="0"/>
              <a:t>Take your skills to the next level with </a:t>
            </a:r>
            <a:r>
              <a:rPr lang="en-US" dirty="0">
                <a:hlinkClick r:id="rId4"/>
              </a:rPr>
              <a:t>Tableau Deep Dives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5E981-B385-4CB5-8690-A66EF2F010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7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8676A5-D302-408C-9997-8B54BCBE83B9}"/>
              </a:ext>
            </a:extLst>
          </p:cNvPr>
          <p:cNvSpPr/>
          <p:nvPr/>
        </p:nvSpPr>
        <p:spPr>
          <a:xfrm>
            <a:off x="640231" y="696912"/>
            <a:ext cx="693894" cy="599737"/>
          </a:xfrm>
          <a:prstGeom prst="rect">
            <a:avLst/>
          </a:prstGeom>
          <a:solidFill>
            <a:srgbClr val="0B8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B9467-6B97-4EFB-85BD-64B643B6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3177915"/>
            <a:ext cx="6172798" cy="1094282"/>
          </a:xfrm>
        </p:spPr>
        <p:txBody>
          <a:bodyPr/>
          <a:lstStyle/>
          <a:p>
            <a:pPr marL="38100" indent="0">
              <a:buNone/>
            </a:pPr>
            <a:r>
              <a:rPr lang="en-US" sz="2400" i="0" dirty="0"/>
              <a:t>Email me! </a:t>
            </a:r>
            <a:r>
              <a:rPr lang="en-US" sz="2400" i="0" dirty="0">
                <a:hlinkClick r:id="rId2"/>
              </a:rPr>
              <a:t>Winston722@gmail.com</a:t>
            </a:r>
            <a:endParaRPr lang="en-US" sz="2400" i="0" dirty="0"/>
          </a:p>
          <a:p>
            <a:pPr marL="38100" indent="0">
              <a:buNone/>
            </a:pPr>
            <a:r>
              <a:rPr lang="en-US" sz="2400" i="0" dirty="0"/>
              <a:t>Connect! </a:t>
            </a:r>
            <a:r>
              <a:rPr lang="en-US" sz="2400" i="0" dirty="0">
                <a:hlinkClick r:id="rId3"/>
              </a:rPr>
              <a:t>linkedin.com/in/</a:t>
            </a:r>
            <a:r>
              <a:rPr lang="en-US" sz="2400" i="0" dirty="0" err="1">
                <a:hlinkClick r:id="rId3"/>
              </a:rPr>
              <a:t>underwoodw</a:t>
            </a:r>
            <a:r>
              <a:rPr lang="en-US" sz="2400" i="0" dirty="0">
                <a:hlinkClick r:id="rId3"/>
              </a:rPr>
              <a:t>/</a:t>
            </a:r>
            <a:endParaRPr lang="en-US" sz="24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012B2-9E0E-42CC-8080-2B04CB342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57D2F-3A97-4A81-9961-07DABA0E1EE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0231" y="915972"/>
            <a:ext cx="5505736" cy="1813939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Thank You!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Any Questions?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Feel free to reach out!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533712"/>
            <a:ext cx="5268900" cy="2955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Overview of Tableau</a:t>
            </a:r>
            <a:br>
              <a:rPr lang="en-US" dirty="0"/>
            </a:br>
            <a:r>
              <a:rPr lang="en-US" dirty="0"/>
              <a:t>2. Demo</a:t>
            </a:r>
            <a:br>
              <a:rPr lang="en-US" dirty="0"/>
            </a:br>
            <a:r>
              <a:rPr lang="en-US" dirty="0"/>
              <a:t>3. Questions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Tableau?</a:t>
            </a:r>
            <a:endParaRPr dirty="0"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/>
              <a:t>Powerful data visualization software</a:t>
            </a:r>
          </a:p>
          <a:p>
            <a:pPr indent="-457200"/>
            <a:r>
              <a:rPr lang="en-US" dirty="0"/>
              <a:t>Industry standard</a:t>
            </a:r>
          </a:p>
          <a:p>
            <a:pPr indent="-457200"/>
            <a:r>
              <a:rPr lang="en-US" dirty="0"/>
              <a:t>Drag-and-drop user friendly design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use Tableau?</a:t>
            </a:r>
            <a:endParaRPr dirty="0"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/>
              <a:t>Connects to almost any data source</a:t>
            </a:r>
          </a:p>
          <a:p>
            <a:pPr indent="-457200"/>
            <a:r>
              <a:rPr lang="en-US" dirty="0"/>
              <a:t>Easy to learn / easy to use / easy to share</a:t>
            </a:r>
          </a:p>
          <a:p>
            <a:pPr indent="-457200"/>
            <a:r>
              <a:rPr lang="en-US" dirty="0"/>
              <a:t>Interactive</a:t>
            </a:r>
          </a:p>
          <a:p>
            <a:pPr indent="-457200"/>
            <a:r>
              <a:rPr lang="en-US" dirty="0"/>
              <a:t>Powerful and dynamic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84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0FE802-8AAD-4EEF-BB1C-088370BE4F84}"/>
              </a:ext>
            </a:extLst>
          </p:cNvPr>
          <p:cNvSpPr/>
          <p:nvPr/>
        </p:nvSpPr>
        <p:spPr>
          <a:xfrm>
            <a:off x="1986975" y="2206156"/>
            <a:ext cx="3670875" cy="621755"/>
          </a:xfrm>
          <a:prstGeom prst="roundRect">
            <a:avLst>
              <a:gd name="adj" fmla="val 3275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054148" y="2351398"/>
            <a:ext cx="3555120" cy="532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Who uses Tableau? </a:t>
            </a:r>
            <a:endParaRPr b="1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dirty="0"/>
          </a:p>
        </p:txBody>
      </p:sp>
      <p:pic>
        <p:nvPicPr>
          <p:cNvPr id="1026" name="Picture 2" descr="Image result for chipotle logo">
            <a:extLst>
              <a:ext uri="{FF2B5EF4-FFF2-40B4-BE49-F238E27FC236}">
                <a16:creationId xmlns:a16="http://schemas.microsoft.com/office/drawing/2014/main" id="{ADD93AA2-214E-46F4-BD7F-B06F899B3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6" y="1333755"/>
            <a:ext cx="2637434" cy="6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arles schwab logo">
            <a:extLst>
              <a:ext uri="{FF2B5EF4-FFF2-40B4-BE49-F238E27FC236}">
                <a16:creationId xmlns:a16="http://schemas.microsoft.com/office/drawing/2014/main" id="{49C5FB38-8347-44D4-88A2-421038ED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51" y="321102"/>
            <a:ext cx="872976" cy="8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bercrombie and fitch logo">
            <a:extLst>
              <a:ext uri="{FF2B5EF4-FFF2-40B4-BE49-F238E27FC236}">
                <a16:creationId xmlns:a16="http://schemas.microsoft.com/office/drawing/2014/main" id="{25C9A30C-3C12-4156-A98A-6F95386D6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0" b="33200"/>
          <a:stretch/>
        </p:blipFill>
        <p:spPr bwMode="auto">
          <a:xfrm>
            <a:off x="1911331" y="220309"/>
            <a:ext cx="3114676" cy="10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ationwide insurance">
            <a:extLst>
              <a:ext uri="{FF2B5EF4-FFF2-40B4-BE49-F238E27FC236}">
                <a16:creationId xmlns:a16="http://schemas.microsoft.com/office/drawing/2014/main" id="{591E8F39-4486-4D8A-9D4E-7D10A51E9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17557"/>
          <a:stretch/>
        </p:blipFill>
        <p:spPr bwMode="auto">
          <a:xfrm>
            <a:off x="3829042" y="3451051"/>
            <a:ext cx="3848101" cy="159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ardinal health logo">
            <a:extLst>
              <a:ext uri="{FF2B5EF4-FFF2-40B4-BE49-F238E27FC236}">
                <a16:creationId xmlns:a16="http://schemas.microsoft.com/office/drawing/2014/main" id="{3529F323-7F94-4F23-8E43-6F266081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82" y="982989"/>
            <a:ext cx="2690812" cy="98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GE logo">
            <a:extLst>
              <a:ext uri="{FF2B5EF4-FFF2-40B4-BE49-F238E27FC236}">
                <a16:creationId xmlns:a16="http://schemas.microsoft.com/office/drawing/2014/main" id="{F9D58C51-BA4E-4CA2-B7EA-46224AD0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5" y="2206156"/>
            <a:ext cx="857401" cy="8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new york times logo">
            <a:extLst>
              <a:ext uri="{FF2B5EF4-FFF2-40B4-BE49-F238E27FC236}">
                <a16:creationId xmlns:a16="http://schemas.microsoft.com/office/drawing/2014/main" id="{7A83006F-2544-43FB-8899-D5CFDECC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400384"/>
            <a:ext cx="1871662" cy="5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 brands logo">
            <a:extLst>
              <a:ext uri="{FF2B5EF4-FFF2-40B4-BE49-F238E27FC236}">
                <a16:creationId xmlns:a16="http://schemas.microsoft.com/office/drawing/2014/main" id="{11D373F7-0583-4CDF-A148-8F8773C0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7" y="2101463"/>
            <a:ext cx="782479" cy="7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pple logo">
            <a:extLst>
              <a:ext uri="{FF2B5EF4-FFF2-40B4-BE49-F238E27FC236}">
                <a16:creationId xmlns:a16="http://schemas.microsoft.com/office/drawing/2014/main" id="{0F61FC72-0C8E-499C-856C-BD4C8CF68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13" y="77057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unilever logo">
            <a:extLst>
              <a:ext uri="{FF2B5EF4-FFF2-40B4-BE49-F238E27FC236}">
                <a16:creationId xmlns:a16="http://schemas.microsoft.com/office/drawing/2014/main" id="{7E60DFA2-F594-4544-BD74-459E4F71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9" y="3271837"/>
            <a:ext cx="1263650" cy="139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EY logo">
            <a:extLst>
              <a:ext uri="{FF2B5EF4-FFF2-40B4-BE49-F238E27FC236}">
                <a16:creationId xmlns:a16="http://schemas.microsoft.com/office/drawing/2014/main" id="{71DAF0E6-B137-433B-B83F-DCDA8A3B9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3" y="151619"/>
            <a:ext cx="1274483" cy="10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amazon logo">
            <a:extLst>
              <a:ext uri="{FF2B5EF4-FFF2-40B4-BE49-F238E27FC236}">
                <a16:creationId xmlns:a16="http://schemas.microsoft.com/office/drawing/2014/main" id="{31C0C935-3B76-45DA-A24A-D8238E7A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42" y="2187150"/>
            <a:ext cx="1839201" cy="6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ox logo">
            <a:extLst>
              <a:ext uri="{FF2B5EF4-FFF2-40B4-BE49-F238E27FC236}">
                <a16:creationId xmlns:a16="http://schemas.microsoft.com/office/drawing/2014/main" id="{0ABD894E-10D4-4D79-8E4D-5A837F97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38" y="2889196"/>
            <a:ext cx="1549624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jp morgan chase logo">
            <a:extLst>
              <a:ext uri="{FF2B5EF4-FFF2-40B4-BE49-F238E27FC236}">
                <a16:creationId xmlns:a16="http://schemas.microsoft.com/office/drawing/2014/main" id="{70EBCEFE-111C-4A52-B808-5F3A82FF6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7" y="3044165"/>
            <a:ext cx="4048312" cy="50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ohio state university">
            <a:extLst>
              <a:ext uri="{FF2B5EF4-FFF2-40B4-BE49-F238E27FC236}">
                <a16:creationId xmlns:a16="http://schemas.microsoft.com/office/drawing/2014/main" id="{680491BD-CFB3-424B-BA46-5CF3A63D0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5" t="8036" r="16902" b="7540"/>
          <a:stretch/>
        </p:blipFill>
        <p:spPr bwMode="auto">
          <a:xfrm>
            <a:off x="1609994" y="3551067"/>
            <a:ext cx="2171593" cy="146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486201" y="20257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Tableau’s Learning Curve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B767B-D8D4-4371-ADAA-0C8737F23EB4}"/>
              </a:ext>
            </a:extLst>
          </p:cNvPr>
          <p:cNvCxnSpPr>
            <a:cxnSpLocks/>
          </p:cNvCxnSpPr>
          <p:nvPr/>
        </p:nvCxnSpPr>
        <p:spPr>
          <a:xfrm flipV="1">
            <a:off x="839449" y="3855411"/>
            <a:ext cx="67487" cy="86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E98D39-7C49-4F1B-BE6F-A7B65DACE91A}"/>
              </a:ext>
            </a:extLst>
          </p:cNvPr>
          <p:cNvCxnSpPr>
            <a:cxnSpLocks/>
          </p:cNvCxnSpPr>
          <p:nvPr/>
        </p:nvCxnSpPr>
        <p:spPr>
          <a:xfrm flipV="1">
            <a:off x="906936" y="3743443"/>
            <a:ext cx="1399591" cy="111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679AA5-712D-4DC9-A1DA-CE0484D2A840}"/>
              </a:ext>
            </a:extLst>
          </p:cNvPr>
          <p:cNvCxnSpPr>
            <a:cxnSpLocks/>
          </p:cNvCxnSpPr>
          <p:nvPr/>
        </p:nvCxnSpPr>
        <p:spPr>
          <a:xfrm flipV="1">
            <a:off x="2306527" y="3377682"/>
            <a:ext cx="174345" cy="36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650DF6-11CB-45CE-AC2C-AC00AE0B5322}"/>
              </a:ext>
            </a:extLst>
          </p:cNvPr>
          <p:cNvCxnSpPr>
            <a:cxnSpLocks/>
          </p:cNvCxnSpPr>
          <p:nvPr/>
        </p:nvCxnSpPr>
        <p:spPr>
          <a:xfrm flipV="1">
            <a:off x="2480872" y="3082834"/>
            <a:ext cx="1646991" cy="29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1E478E-B4BF-4939-9769-828A7FA86D51}"/>
              </a:ext>
            </a:extLst>
          </p:cNvPr>
          <p:cNvCxnSpPr>
            <a:cxnSpLocks/>
          </p:cNvCxnSpPr>
          <p:nvPr/>
        </p:nvCxnSpPr>
        <p:spPr>
          <a:xfrm flipV="1">
            <a:off x="4127863" y="2642430"/>
            <a:ext cx="126896" cy="44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2DE359-9319-4B7F-A13A-B2CF38DC9A78}"/>
              </a:ext>
            </a:extLst>
          </p:cNvPr>
          <p:cNvCxnSpPr>
            <a:cxnSpLocks/>
          </p:cNvCxnSpPr>
          <p:nvPr/>
        </p:nvCxnSpPr>
        <p:spPr>
          <a:xfrm flipV="1">
            <a:off x="4254759" y="2291598"/>
            <a:ext cx="2041538" cy="35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92E9EC-5675-4298-B4E2-F51EB55C1853}"/>
              </a:ext>
            </a:extLst>
          </p:cNvPr>
          <p:cNvCxnSpPr/>
          <p:nvPr/>
        </p:nvCxnSpPr>
        <p:spPr>
          <a:xfrm flipV="1">
            <a:off x="6296297" y="877078"/>
            <a:ext cx="283651" cy="14145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45D9D9-2B67-4C91-960F-DD65C45892B9}"/>
              </a:ext>
            </a:extLst>
          </p:cNvPr>
          <p:cNvCxnSpPr>
            <a:cxnSpLocks/>
          </p:cNvCxnSpPr>
          <p:nvPr/>
        </p:nvCxnSpPr>
        <p:spPr>
          <a:xfrm>
            <a:off x="481460" y="4718473"/>
            <a:ext cx="6953661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AAF658-9189-4D1E-A131-3674709D1C83}"/>
              </a:ext>
            </a:extLst>
          </p:cNvPr>
          <p:cNvCxnSpPr>
            <a:cxnSpLocks/>
          </p:cNvCxnSpPr>
          <p:nvPr/>
        </p:nvCxnSpPr>
        <p:spPr>
          <a:xfrm>
            <a:off x="798856" y="1356610"/>
            <a:ext cx="0" cy="3652978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8C34CB-F7C9-4D78-A5F8-0D597B137A9D}"/>
              </a:ext>
            </a:extLst>
          </p:cNvPr>
          <p:cNvCxnSpPr/>
          <p:nvPr/>
        </p:nvCxnSpPr>
        <p:spPr>
          <a:xfrm flipH="1">
            <a:off x="1042285" y="4250413"/>
            <a:ext cx="86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EAB7B5-6BDB-4165-8480-16903F567A82}"/>
              </a:ext>
            </a:extLst>
          </p:cNvPr>
          <p:cNvSpPr txBox="1"/>
          <p:nvPr/>
        </p:nvSpPr>
        <p:spPr>
          <a:xfrm>
            <a:off x="1813810" y="4019065"/>
            <a:ext cx="207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“Woah wtf is this drag and drop nonsense”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F9C171-3B0D-49E9-BEB5-473551CD05DC}"/>
              </a:ext>
            </a:extLst>
          </p:cNvPr>
          <p:cNvCxnSpPr/>
          <p:nvPr/>
        </p:nvCxnSpPr>
        <p:spPr>
          <a:xfrm flipH="1">
            <a:off x="2802664" y="3609030"/>
            <a:ext cx="86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BFC5E5-4FA4-40AF-BDA7-F12D638DFC05}"/>
              </a:ext>
            </a:extLst>
          </p:cNvPr>
          <p:cNvSpPr txBox="1"/>
          <p:nvPr/>
        </p:nvSpPr>
        <p:spPr>
          <a:xfrm>
            <a:off x="3574189" y="3377682"/>
            <a:ext cx="188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Writing calculated fields, parameters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B1DC3B-FFF4-4EAF-8F88-67CA81A377B6}"/>
              </a:ext>
            </a:extLst>
          </p:cNvPr>
          <p:cNvCxnSpPr/>
          <p:nvPr/>
        </p:nvCxnSpPr>
        <p:spPr>
          <a:xfrm flipH="1">
            <a:off x="4395788" y="2889256"/>
            <a:ext cx="86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ABE330-AEDC-40A7-9475-81B85DB766E0}"/>
              </a:ext>
            </a:extLst>
          </p:cNvPr>
          <p:cNvSpPr txBox="1"/>
          <p:nvPr/>
        </p:nvSpPr>
        <p:spPr>
          <a:xfrm>
            <a:off x="5167313" y="2657908"/>
            <a:ext cx="207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Level of detail calculations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3CFA9B-C49D-4299-A006-F432166E7DC6}"/>
              </a:ext>
            </a:extLst>
          </p:cNvPr>
          <p:cNvCxnSpPr>
            <a:cxnSpLocks/>
          </p:cNvCxnSpPr>
          <p:nvPr/>
        </p:nvCxnSpPr>
        <p:spPr>
          <a:xfrm>
            <a:off x="5257801" y="1838049"/>
            <a:ext cx="895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1E78324-876A-4C2C-8147-6CA69045AD23}"/>
              </a:ext>
            </a:extLst>
          </p:cNvPr>
          <p:cNvSpPr txBox="1"/>
          <p:nvPr/>
        </p:nvSpPr>
        <p:spPr>
          <a:xfrm>
            <a:off x="3304367" y="1472878"/>
            <a:ext cx="1993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 Light" panose="020B0604020202020204" charset="0"/>
              </a:rPr>
              <a:t>Table</a:t>
            </a:r>
            <a:r>
              <a:rPr lang="en-US" dirty="0">
                <a:latin typeface="Titillium Web" panose="020B0604020202020204" charset="0"/>
              </a:rPr>
              <a:t> calculations, data blending, advanced graphs, </a:t>
            </a:r>
            <a:r>
              <a:rPr lang="en-US" dirty="0" err="1">
                <a:latin typeface="Titillium Web" panose="020B0604020202020204" charset="0"/>
              </a:rPr>
              <a:t>etc</a:t>
            </a:r>
            <a:endParaRPr lang="en-US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4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Tableau Guide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Let’s take a look at Tableau’s components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881433" y="1067480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2488602" y="1459476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508542" y="644121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082626" y="426735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90;p19">
            <a:extLst>
              <a:ext uri="{FF2B5EF4-FFF2-40B4-BE49-F238E27FC236}">
                <a16:creationId xmlns:a16="http://schemas.microsoft.com/office/drawing/2014/main" id="{4D79209A-7EAB-48E2-A6AD-87C976BA95FB}"/>
              </a:ext>
            </a:extLst>
          </p:cNvPr>
          <p:cNvSpPr/>
          <p:nvPr/>
        </p:nvSpPr>
        <p:spPr>
          <a:xfrm rot="2925705">
            <a:off x="4295527" y="1605496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A479-7966-418E-807A-866E7F597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301E2-E61B-45D7-8B29-E9F502AA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"/>
            <a:ext cx="9144000" cy="51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3724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4976</TotalTime>
  <Words>446</Words>
  <Application>Microsoft Office PowerPoint</Application>
  <PresentationFormat>On-screen Show (16:9)</PresentationFormat>
  <Paragraphs>116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Titillium Web Light</vt:lpstr>
      <vt:lpstr>Dosis Light</vt:lpstr>
      <vt:lpstr>Dosis</vt:lpstr>
      <vt:lpstr>Titillium Web</vt:lpstr>
      <vt:lpstr>Mowbray template</vt:lpstr>
      <vt:lpstr>TABLEAU  in a nutshell</vt:lpstr>
      <vt:lpstr>PowerPoint Presentation</vt:lpstr>
      <vt:lpstr>1. Overview of Tableau 2. Demo 3. Questions</vt:lpstr>
      <vt:lpstr>What is Tableau?</vt:lpstr>
      <vt:lpstr>Why use Tableau?</vt:lpstr>
      <vt:lpstr>Who uses Tableau? </vt:lpstr>
      <vt:lpstr>Tableau’s Learning Curve</vt:lpstr>
      <vt:lpstr>Tableau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Structure</vt:lpstr>
      <vt:lpstr>Our Data</vt:lpstr>
      <vt:lpstr>Tableau Demo</vt:lpstr>
      <vt:lpstr>Starting points</vt:lpstr>
      <vt:lpstr>More Tableau Resources</vt:lpstr>
      <vt:lpstr>Thank You!    Any Questions?  Feel free to reach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 in a nutshell</dc:title>
  <dc:creator>Underwood, David (Winston)</dc:creator>
  <cp:lastModifiedBy>Underwood, David (Winston)</cp:lastModifiedBy>
  <cp:revision>31</cp:revision>
  <dcterms:modified xsi:type="dcterms:W3CDTF">2019-02-05T13:25:46Z</dcterms:modified>
</cp:coreProperties>
</file>