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8" autoAdjust="0"/>
    <p:restoredTop sz="94660"/>
  </p:normalViewPr>
  <p:slideViewPr>
    <p:cSldViewPr snapToGrid="0">
      <p:cViewPr>
        <p:scale>
          <a:sx n="120" d="100"/>
          <a:sy n="120" d="100"/>
        </p:scale>
        <p:origin x="-597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6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7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4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B21B7-155C-4B02-ACC2-74DB8265E14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E42C2-AD16-4A0F-8481-AE7CBD7D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321FA747-EF40-3618-94FE-FAB1ADDB7A7F}"/>
              </a:ext>
            </a:extLst>
          </p:cNvPr>
          <p:cNvSpPr/>
          <p:nvPr/>
        </p:nvSpPr>
        <p:spPr>
          <a:xfrm>
            <a:off x="962950" y="2957543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C00"/>
                </a:solidFill>
                <a:latin typeface="Arial Black" panose="020B0A04020102020204" pitchFamily="34" charset="0"/>
              </a:rPr>
              <a:t>Document dataset</a:t>
            </a:r>
            <a:endParaRPr lang="zh-CN" altLang="en-US" sz="1000" dirty="0">
              <a:solidFill>
                <a:srgbClr val="FFCC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AF865554-00D2-242B-71E2-E1A23C2EE517}"/>
              </a:ext>
            </a:extLst>
          </p:cNvPr>
          <p:cNvSpPr/>
          <p:nvPr/>
        </p:nvSpPr>
        <p:spPr>
          <a:xfrm>
            <a:off x="3233923" y="4651200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C00"/>
                </a:solidFill>
                <a:latin typeface="Arial Black" panose="020B0A04020102020204" pitchFamily="34" charset="0"/>
              </a:rPr>
              <a:t>LDA model file</a:t>
            </a:r>
            <a:endParaRPr lang="zh-CN" altLang="en-US" sz="1000" dirty="0">
              <a:solidFill>
                <a:srgbClr val="FFCC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流程图: 数据 5">
            <a:extLst>
              <a:ext uri="{FF2B5EF4-FFF2-40B4-BE49-F238E27FC236}">
                <a16:creationId xmlns:a16="http://schemas.microsoft.com/office/drawing/2014/main" id="{0B34804F-F2E7-606B-EDA7-7211910739F4}"/>
              </a:ext>
            </a:extLst>
          </p:cNvPr>
          <p:cNvSpPr/>
          <p:nvPr/>
        </p:nvSpPr>
        <p:spPr>
          <a:xfrm>
            <a:off x="2911953" y="3112175"/>
            <a:ext cx="1558343" cy="44968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LDA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43114771-B8B5-EF73-BE2A-1F6CB481E7EC}"/>
              </a:ext>
            </a:extLst>
          </p:cNvPr>
          <p:cNvSpPr/>
          <p:nvPr/>
        </p:nvSpPr>
        <p:spPr>
          <a:xfrm>
            <a:off x="2911951" y="1573150"/>
            <a:ext cx="1558344" cy="44968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Word2Vec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4F2A6F-E5E1-4E49-93F7-A522034AADDD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023654" y="3337019"/>
            <a:ext cx="10441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7CC0878-A029-D623-2A3A-950754B506D2}"/>
              </a:ext>
            </a:extLst>
          </p:cNvPr>
          <p:cNvSpPr txBox="1"/>
          <p:nvPr/>
        </p:nvSpPr>
        <p:spPr>
          <a:xfrm>
            <a:off x="2217309" y="3112175"/>
            <a:ext cx="71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train LDA</a:t>
            </a:r>
            <a:endParaRPr lang="zh-CN" altLang="en-US" sz="1000" b="1" dirty="0">
              <a:latin typeface="+mj-lt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83FFE03-FE32-0708-AC77-635E771CCF61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737257" y="1627014"/>
            <a:ext cx="1159549" cy="1501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D5494E7-73DD-266C-1A01-1F22FBC7C8A0}"/>
              </a:ext>
            </a:extLst>
          </p:cNvPr>
          <p:cNvSpPr txBox="1"/>
          <p:nvPr/>
        </p:nvSpPr>
        <p:spPr>
          <a:xfrm>
            <a:off x="1814580" y="1567162"/>
            <a:ext cx="109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train word2vec</a:t>
            </a:r>
            <a:endParaRPr lang="zh-CN" altLang="en-US" sz="1000" b="1" dirty="0">
              <a:latin typeface="+mj-lt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360BA5-8D85-2212-65F1-D5299425D92B}"/>
              </a:ext>
            </a:extLst>
          </p:cNvPr>
          <p:cNvCxnSpPr>
            <a:cxnSpLocks/>
          </p:cNvCxnSpPr>
          <p:nvPr/>
        </p:nvCxnSpPr>
        <p:spPr>
          <a:xfrm flipV="1">
            <a:off x="3517257" y="3561863"/>
            <a:ext cx="0" cy="1089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986CC80-F319-2D4B-41DA-C381204CE435}"/>
              </a:ext>
            </a:extLst>
          </p:cNvPr>
          <p:cNvCxnSpPr>
            <a:cxnSpLocks/>
          </p:cNvCxnSpPr>
          <p:nvPr/>
        </p:nvCxnSpPr>
        <p:spPr>
          <a:xfrm>
            <a:off x="3757662" y="3561863"/>
            <a:ext cx="0" cy="1089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3013FBB-8C11-753A-7176-D8EC90BF4397}"/>
              </a:ext>
            </a:extLst>
          </p:cNvPr>
          <p:cNvSpPr txBox="1"/>
          <p:nvPr/>
        </p:nvSpPr>
        <p:spPr>
          <a:xfrm>
            <a:off x="3094638" y="3994918"/>
            <a:ext cx="503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load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64CAEDA-2BBF-C997-E4C7-01E8CD240353}"/>
              </a:ext>
            </a:extLst>
          </p:cNvPr>
          <p:cNvSpPr txBox="1"/>
          <p:nvPr/>
        </p:nvSpPr>
        <p:spPr>
          <a:xfrm>
            <a:off x="3751126" y="3994918"/>
            <a:ext cx="5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save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B1383BC3-229A-A564-C0FE-509DA136577F}"/>
              </a:ext>
            </a:extLst>
          </p:cNvPr>
          <p:cNvSpPr/>
          <p:nvPr/>
        </p:nvSpPr>
        <p:spPr>
          <a:xfrm>
            <a:off x="5262179" y="1573516"/>
            <a:ext cx="1558344" cy="4496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Embedded word vector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99E03DC-C1B1-02F3-33F2-AA793991BF55}"/>
              </a:ext>
            </a:extLst>
          </p:cNvPr>
          <p:cNvSpPr/>
          <p:nvPr/>
        </p:nvSpPr>
        <p:spPr>
          <a:xfrm>
            <a:off x="5262179" y="2662487"/>
            <a:ext cx="1558344" cy="4496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Topic’s word prob. distribution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1116E1FB-1BF5-9A54-68A9-250F5BA837EA}"/>
              </a:ext>
            </a:extLst>
          </p:cNvPr>
          <p:cNvSpPr/>
          <p:nvPr/>
        </p:nvSpPr>
        <p:spPr>
          <a:xfrm>
            <a:off x="7641134" y="3561861"/>
            <a:ext cx="1676566" cy="44968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Document token’s max topic sequence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326E438A-9357-6F2B-7EB4-083CF10EEBDC}"/>
              </a:ext>
            </a:extLst>
          </p:cNvPr>
          <p:cNvSpPr/>
          <p:nvPr/>
        </p:nvSpPr>
        <p:spPr>
          <a:xfrm>
            <a:off x="5262180" y="3627866"/>
            <a:ext cx="785717" cy="317681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MAX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F709C1C-1621-C30B-525D-B521DC718DA4}"/>
              </a:ext>
            </a:extLst>
          </p:cNvPr>
          <p:cNvCxnSpPr>
            <a:stCxn id="6" idx="5"/>
            <a:endCxn id="41" idx="2"/>
          </p:cNvCxnSpPr>
          <p:nvPr/>
        </p:nvCxnSpPr>
        <p:spPr>
          <a:xfrm>
            <a:off x="4314461" y="3337020"/>
            <a:ext cx="947718" cy="4496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BD36C00-37EF-1D32-AEA4-D48A4AD385C3}"/>
              </a:ext>
            </a:extLst>
          </p:cNvPr>
          <p:cNvCxnSpPr>
            <a:stCxn id="6" idx="5"/>
            <a:endCxn id="38" idx="1"/>
          </p:cNvCxnSpPr>
          <p:nvPr/>
        </p:nvCxnSpPr>
        <p:spPr>
          <a:xfrm flipV="1">
            <a:off x="4314461" y="2887331"/>
            <a:ext cx="947718" cy="449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33C5F7E-53F7-C0C4-7E87-E0DECACCA849}"/>
              </a:ext>
            </a:extLst>
          </p:cNvPr>
          <p:cNvCxnSpPr>
            <a:stCxn id="4" idx="2"/>
            <a:endCxn id="41" idx="4"/>
          </p:cNvCxnSpPr>
          <p:nvPr/>
        </p:nvCxnSpPr>
        <p:spPr>
          <a:xfrm rot="16200000" flipH="1">
            <a:off x="3408396" y="1698902"/>
            <a:ext cx="257793" cy="4235494"/>
          </a:xfrm>
          <a:prstGeom prst="bentConnector3">
            <a:avLst>
              <a:gd name="adj1" fmla="val 7515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27B66BF-1A35-0001-04C7-F624CD6294D2}"/>
              </a:ext>
            </a:extLst>
          </p:cNvPr>
          <p:cNvCxnSpPr>
            <a:cxnSpLocks/>
            <a:stCxn id="41" idx="6"/>
            <a:endCxn id="39" idx="1"/>
          </p:cNvCxnSpPr>
          <p:nvPr/>
        </p:nvCxnSpPr>
        <p:spPr>
          <a:xfrm flipV="1">
            <a:off x="6047897" y="3786705"/>
            <a:ext cx="159323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8DC4F59-FE01-0161-6331-7260CB083D14}"/>
              </a:ext>
            </a:extLst>
          </p:cNvPr>
          <p:cNvSpPr txBox="1"/>
          <p:nvPr/>
        </p:nvSpPr>
        <p:spPr>
          <a:xfrm>
            <a:off x="4840689" y="2662487"/>
            <a:ext cx="402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get</a:t>
            </a:r>
            <a:endParaRPr lang="zh-CN" altLang="en-US" sz="1000" b="1" dirty="0">
              <a:latin typeface="+mj-lt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FC1BF5E-3C46-5301-20CC-E50FADF124C2}"/>
              </a:ext>
            </a:extLst>
          </p:cNvPr>
          <p:cNvCxnSpPr>
            <a:stCxn id="7" idx="5"/>
            <a:endCxn id="37" idx="1"/>
          </p:cNvCxnSpPr>
          <p:nvPr/>
        </p:nvCxnSpPr>
        <p:spPr>
          <a:xfrm>
            <a:off x="4314461" y="1797994"/>
            <a:ext cx="947718" cy="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9E8DADF-57F1-CC59-6CE7-90EFBBE0A432}"/>
              </a:ext>
            </a:extLst>
          </p:cNvPr>
          <p:cNvSpPr txBox="1"/>
          <p:nvPr/>
        </p:nvSpPr>
        <p:spPr>
          <a:xfrm>
            <a:off x="4604129" y="1573516"/>
            <a:ext cx="402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get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3B3F9D28-21A7-30B8-3732-BF0863FA0637}"/>
              </a:ext>
            </a:extLst>
          </p:cNvPr>
          <p:cNvSpPr/>
          <p:nvPr/>
        </p:nvSpPr>
        <p:spPr>
          <a:xfrm>
            <a:off x="7612407" y="1567162"/>
            <a:ext cx="1722633" cy="45604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Word distance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E0CDB90-16BD-740B-AC77-8B5EA61E5C3F}"/>
              </a:ext>
            </a:extLst>
          </p:cNvPr>
          <p:cNvCxnSpPr>
            <a:stCxn id="37" idx="3"/>
            <a:endCxn id="60" idx="1"/>
          </p:cNvCxnSpPr>
          <p:nvPr/>
        </p:nvCxnSpPr>
        <p:spPr>
          <a:xfrm flipV="1">
            <a:off x="6820523" y="1795183"/>
            <a:ext cx="791884" cy="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D9F9F63-7992-7E79-87B1-562C5E81845C}"/>
              </a:ext>
            </a:extLst>
          </p:cNvPr>
          <p:cNvSpPr txBox="1"/>
          <p:nvPr/>
        </p:nvSpPr>
        <p:spPr>
          <a:xfrm>
            <a:off x="6926770" y="1567161"/>
            <a:ext cx="579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cosine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69" name="流程图: 决策 68">
            <a:extLst>
              <a:ext uri="{FF2B5EF4-FFF2-40B4-BE49-F238E27FC236}">
                <a16:creationId xmlns:a16="http://schemas.microsoft.com/office/drawing/2014/main" id="{D97CA7EA-1AE8-EE7A-726A-F07BD7460781}"/>
              </a:ext>
            </a:extLst>
          </p:cNvPr>
          <p:cNvSpPr/>
          <p:nvPr/>
        </p:nvSpPr>
        <p:spPr>
          <a:xfrm>
            <a:off x="9335040" y="2673941"/>
            <a:ext cx="1722633" cy="43823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Topic distance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055D716-3561-6A61-6BBF-B2DE15EEE11C}"/>
              </a:ext>
            </a:extLst>
          </p:cNvPr>
          <p:cNvSpPr/>
          <p:nvPr/>
        </p:nvSpPr>
        <p:spPr>
          <a:xfrm>
            <a:off x="8080864" y="2728490"/>
            <a:ext cx="785717" cy="317681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WMD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9A4E4E3-056A-4C7B-4D08-3DCCD546849A}"/>
              </a:ext>
            </a:extLst>
          </p:cNvPr>
          <p:cNvCxnSpPr>
            <a:stCxn id="38" idx="3"/>
            <a:endCxn id="72" idx="2"/>
          </p:cNvCxnSpPr>
          <p:nvPr/>
        </p:nvCxnSpPr>
        <p:spPr>
          <a:xfrm>
            <a:off x="6820523" y="2887331"/>
            <a:ext cx="12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0FC2F76-5DFB-A05E-E9B1-0B18EBA904B1}"/>
              </a:ext>
            </a:extLst>
          </p:cNvPr>
          <p:cNvCxnSpPr>
            <a:stCxn id="60" idx="2"/>
            <a:endCxn id="72" idx="0"/>
          </p:cNvCxnSpPr>
          <p:nvPr/>
        </p:nvCxnSpPr>
        <p:spPr>
          <a:xfrm flipH="1">
            <a:off x="8473723" y="2023204"/>
            <a:ext cx="1" cy="70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2DFDD2B-820D-E93B-2F1D-F45ACFCE1CF6}"/>
              </a:ext>
            </a:extLst>
          </p:cNvPr>
          <p:cNvCxnSpPr>
            <a:stCxn id="72" idx="6"/>
            <a:endCxn id="69" idx="1"/>
          </p:cNvCxnSpPr>
          <p:nvPr/>
        </p:nvCxnSpPr>
        <p:spPr>
          <a:xfrm>
            <a:off x="8866581" y="2887331"/>
            <a:ext cx="468459" cy="5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40E0AF2-1BB7-8745-2EC3-A009DDC72319}"/>
              </a:ext>
            </a:extLst>
          </p:cNvPr>
          <p:cNvSpPr/>
          <p:nvPr/>
        </p:nvSpPr>
        <p:spPr>
          <a:xfrm>
            <a:off x="11057673" y="3178178"/>
            <a:ext cx="785717" cy="317681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DTW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532A9C8-8207-A94B-9A93-D183122BFB28}"/>
              </a:ext>
            </a:extLst>
          </p:cNvPr>
          <p:cNvCxnSpPr>
            <a:stCxn id="69" idx="3"/>
            <a:endCxn id="83" idx="0"/>
          </p:cNvCxnSpPr>
          <p:nvPr/>
        </p:nvCxnSpPr>
        <p:spPr>
          <a:xfrm>
            <a:off x="11057673" y="2893058"/>
            <a:ext cx="392859" cy="2851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7711027-AFD9-B61C-4239-356A6EB9609A}"/>
              </a:ext>
            </a:extLst>
          </p:cNvPr>
          <p:cNvCxnSpPr>
            <a:stCxn id="39" idx="3"/>
            <a:endCxn id="83" idx="4"/>
          </p:cNvCxnSpPr>
          <p:nvPr/>
        </p:nvCxnSpPr>
        <p:spPr>
          <a:xfrm flipV="1">
            <a:off x="9317700" y="3495859"/>
            <a:ext cx="2132832" cy="2908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文档 91">
            <a:extLst>
              <a:ext uri="{FF2B5EF4-FFF2-40B4-BE49-F238E27FC236}">
                <a16:creationId xmlns:a16="http://schemas.microsoft.com/office/drawing/2014/main" id="{9E0353CC-36B1-294F-4F82-EFD3364AE629}"/>
              </a:ext>
            </a:extLst>
          </p:cNvPr>
          <p:cNvSpPr/>
          <p:nvPr/>
        </p:nvSpPr>
        <p:spPr>
          <a:xfrm>
            <a:off x="3300462" y="172616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C00"/>
                </a:solidFill>
                <a:latin typeface="Arial Black" panose="020B0A04020102020204" pitchFamily="34" charset="0"/>
              </a:rPr>
              <a:t>Word2Vec model file</a:t>
            </a:r>
            <a:endParaRPr lang="zh-CN" altLang="en-US" sz="1000" dirty="0">
              <a:solidFill>
                <a:srgbClr val="FFCC00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D472D5F-AFDF-8C33-DFF7-A9F6EA7B3E80}"/>
              </a:ext>
            </a:extLst>
          </p:cNvPr>
          <p:cNvSpPr txBox="1"/>
          <p:nvPr/>
        </p:nvSpPr>
        <p:spPr>
          <a:xfrm>
            <a:off x="3843865" y="998654"/>
            <a:ext cx="460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load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C936F51-FC80-718C-44D2-61B06072C9BF}"/>
              </a:ext>
            </a:extLst>
          </p:cNvPr>
          <p:cNvSpPr txBox="1"/>
          <p:nvPr/>
        </p:nvSpPr>
        <p:spPr>
          <a:xfrm>
            <a:off x="3169472" y="1002269"/>
            <a:ext cx="460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save</a:t>
            </a:r>
            <a:endParaRPr lang="zh-CN" altLang="en-US" sz="1000" b="1" dirty="0">
              <a:latin typeface="+mj-lt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5901EA3-8A8A-A947-A6E8-10B99EB1C7FC}"/>
              </a:ext>
            </a:extLst>
          </p:cNvPr>
          <p:cNvCxnSpPr>
            <a:cxnSpLocks/>
          </p:cNvCxnSpPr>
          <p:nvPr/>
        </p:nvCxnSpPr>
        <p:spPr>
          <a:xfrm flipV="1">
            <a:off x="3599533" y="785264"/>
            <a:ext cx="0" cy="78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FC460FF-F701-3937-F795-52471F4BBD68}"/>
              </a:ext>
            </a:extLst>
          </p:cNvPr>
          <p:cNvCxnSpPr>
            <a:cxnSpLocks/>
          </p:cNvCxnSpPr>
          <p:nvPr/>
        </p:nvCxnSpPr>
        <p:spPr>
          <a:xfrm>
            <a:off x="3852173" y="716205"/>
            <a:ext cx="0" cy="85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流程图: 决策 109">
            <a:extLst>
              <a:ext uri="{FF2B5EF4-FFF2-40B4-BE49-F238E27FC236}">
                <a16:creationId xmlns:a16="http://schemas.microsoft.com/office/drawing/2014/main" id="{47ED7E5E-56FB-1F30-3A45-CB935FDE874C}"/>
              </a:ext>
            </a:extLst>
          </p:cNvPr>
          <p:cNvSpPr/>
          <p:nvPr/>
        </p:nvSpPr>
        <p:spPr>
          <a:xfrm>
            <a:off x="12343361" y="3112175"/>
            <a:ext cx="1778038" cy="45604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Document distance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DD2ED10-A5A0-7DC5-A594-B7DF40C2C26A}"/>
              </a:ext>
            </a:extLst>
          </p:cNvPr>
          <p:cNvCxnSpPr>
            <a:cxnSpLocks/>
            <a:stCxn id="83" idx="6"/>
            <a:endCxn id="110" idx="1"/>
          </p:cNvCxnSpPr>
          <p:nvPr/>
        </p:nvCxnSpPr>
        <p:spPr>
          <a:xfrm>
            <a:off x="11843390" y="3337019"/>
            <a:ext cx="499971" cy="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流程图: 可选过程 116">
            <a:extLst>
              <a:ext uri="{FF2B5EF4-FFF2-40B4-BE49-F238E27FC236}">
                <a16:creationId xmlns:a16="http://schemas.microsoft.com/office/drawing/2014/main" id="{037DB97E-9CB4-F92B-F366-09963C9DF8BE}"/>
              </a:ext>
            </a:extLst>
          </p:cNvPr>
          <p:cNvSpPr/>
          <p:nvPr/>
        </p:nvSpPr>
        <p:spPr>
          <a:xfrm>
            <a:off x="14621370" y="3112174"/>
            <a:ext cx="1905376" cy="44968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Document similarity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746CBEB-116D-F695-91B5-9F0D4CAB7C58}"/>
              </a:ext>
            </a:extLst>
          </p:cNvPr>
          <p:cNvCxnSpPr>
            <a:stCxn id="110" idx="3"/>
            <a:endCxn id="117" idx="1"/>
          </p:cNvCxnSpPr>
          <p:nvPr/>
        </p:nvCxnSpPr>
        <p:spPr>
          <a:xfrm flipV="1">
            <a:off x="14121399" y="3337018"/>
            <a:ext cx="499971" cy="3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3677970-19F1-ED19-BB6B-5B8378944CC9}"/>
              </a:ext>
            </a:extLst>
          </p:cNvPr>
          <p:cNvSpPr txBox="1"/>
          <p:nvPr/>
        </p:nvSpPr>
        <p:spPr>
          <a:xfrm>
            <a:off x="14121399" y="3090796"/>
            <a:ext cx="42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lt"/>
              </a:rPr>
              <a:t>map</a:t>
            </a:r>
            <a:endParaRPr lang="zh-CN" altLang="en-US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4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48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KF41552</dc:creator>
  <cp:lastModifiedBy>KF41552</cp:lastModifiedBy>
  <cp:revision>2</cp:revision>
  <dcterms:created xsi:type="dcterms:W3CDTF">2024-05-29T16:20:58Z</dcterms:created>
  <dcterms:modified xsi:type="dcterms:W3CDTF">2024-05-29T17:26:54Z</dcterms:modified>
</cp:coreProperties>
</file>