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76" r:id="rId8"/>
    <p:sldId id="271" r:id="rId9"/>
    <p:sldId id="269" r:id="rId10"/>
    <p:sldId id="272" r:id="rId11"/>
    <p:sldId id="273" r:id="rId12"/>
    <p:sldId id="277" r:id="rId13"/>
    <p:sldId id="274" r:id="rId14"/>
    <p:sldId id="270" r:id="rId15"/>
    <p:sldId id="275" r:id="rId16"/>
    <p:sldId id="262" r:id="rId17"/>
    <p:sldId id="263" r:id="rId18"/>
    <p:sldId id="264" r:id="rId19"/>
    <p:sldId id="265" r:id="rId20"/>
    <p:sldId id="266"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60"/>
  </p:normalViewPr>
  <p:slideViewPr>
    <p:cSldViewPr snapToGrid="0">
      <p:cViewPr varScale="1">
        <p:scale>
          <a:sx n="99" d="100"/>
          <a:sy n="99" d="100"/>
        </p:scale>
        <p:origin x="72"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E6778-4DEF-4C71-979A-84865B0D5B96}" type="datetimeFigureOut">
              <a:rPr lang="en-US" smtClean="0"/>
              <a:t>5/14/2025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2E2B6-9E45-4282-B2A6-EA3C434AF1EB}" type="slidenum">
              <a:rPr lang="en-US" smtClean="0"/>
              <a:t>‹#›</a:t>
            </a:fld>
            <a:endParaRPr lang="en-US"/>
          </a:p>
        </p:txBody>
      </p:sp>
    </p:spTree>
    <p:extLst>
      <p:ext uri="{BB962C8B-B14F-4D97-AF65-F5344CB8AC3E}">
        <p14:creationId xmlns:p14="http://schemas.microsoft.com/office/powerpoint/2010/main" val="1137898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02E2B6-9E45-4282-B2A6-EA3C434AF1EB}" type="slidenum">
              <a:rPr lang="en-US" smtClean="0"/>
              <a:t>1</a:t>
            </a:fld>
            <a:endParaRPr lang="en-US"/>
          </a:p>
        </p:txBody>
      </p:sp>
    </p:spTree>
    <p:extLst>
      <p:ext uri="{BB962C8B-B14F-4D97-AF65-F5344CB8AC3E}">
        <p14:creationId xmlns:p14="http://schemas.microsoft.com/office/powerpoint/2010/main" val="4009394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02E2B6-9E45-4282-B2A6-EA3C434AF1EB}" type="slidenum">
              <a:rPr lang="en-US" smtClean="0"/>
              <a:t>11</a:t>
            </a:fld>
            <a:endParaRPr lang="en-US"/>
          </a:p>
        </p:txBody>
      </p:sp>
    </p:spTree>
    <p:extLst>
      <p:ext uri="{BB962C8B-B14F-4D97-AF65-F5344CB8AC3E}">
        <p14:creationId xmlns:p14="http://schemas.microsoft.com/office/powerpoint/2010/main" val="602627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02E2B6-9E45-4282-B2A6-EA3C434AF1EB}" type="slidenum">
              <a:rPr lang="en-US" smtClean="0"/>
              <a:t>12</a:t>
            </a:fld>
            <a:endParaRPr lang="en-US"/>
          </a:p>
        </p:txBody>
      </p:sp>
    </p:spTree>
    <p:extLst>
      <p:ext uri="{BB962C8B-B14F-4D97-AF65-F5344CB8AC3E}">
        <p14:creationId xmlns:p14="http://schemas.microsoft.com/office/powerpoint/2010/main" val="3773270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02E2B6-9E45-4282-B2A6-EA3C434AF1EB}" type="slidenum">
              <a:rPr lang="en-US" smtClean="0"/>
              <a:t>13</a:t>
            </a:fld>
            <a:endParaRPr lang="en-US"/>
          </a:p>
        </p:txBody>
      </p:sp>
    </p:spTree>
    <p:extLst>
      <p:ext uri="{BB962C8B-B14F-4D97-AF65-F5344CB8AC3E}">
        <p14:creationId xmlns:p14="http://schemas.microsoft.com/office/powerpoint/2010/main" val="236233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61714-18B9-4D17-9192-04EB778137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7024FC-67F9-35B8-3298-A0D6F8A424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A4CF0F-9820-7AE2-4F13-89262CD9AB40}"/>
              </a:ext>
            </a:extLst>
          </p:cNvPr>
          <p:cNvSpPr>
            <a:spLocks noGrp="1"/>
          </p:cNvSpPr>
          <p:nvPr>
            <p:ph type="dt" sz="half" idx="10"/>
          </p:nvPr>
        </p:nvSpPr>
        <p:spPr/>
        <p:txBody>
          <a:bodyPr/>
          <a:lstStyle/>
          <a:p>
            <a:fld id="{C65DF7F0-25B2-425C-BCA9-D6F8D023F14B}" type="datetimeFigureOut">
              <a:rPr lang="en-US" smtClean="0"/>
              <a:t>5/14/2025</a:t>
            </a:fld>
            <a:endParaRPr lang="en-US"/>
          </a:p>
        </p:txBody>
      </p:sp>
      <p:sp>
        <p:nvSpPr>
          <p:cNvPr id="5" name="Footer Placeholder 4">
            <a:extLst>
              <a:ext uri="{FF2B5EF4-FFF2-40B4-BE49-F238E27FC236}">
                <a16:creationId xmlns:a16="http://schemas.microsoft.com/office/drawing/2014/main" id="{FEBE6DB1-7961-4401-5E85-0FD749DA39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77BA7-A6B7-7A6F-3641-2468646D0826}"/>
              </a:ext>
            </a:extLst>
          </p:cNvPr>
          <p:cNvSpPr>
            <a:spLocks noGrp="1"/>
          </p:cNvSpPr>
          <p:nvPr>
            <p:ph type="sldNum" sz="quarter" idx="12"/>
          </p:nvPr>
        </p:nvSpPr>
        <p:spPr/>
        <p:txBody>
          <a:bodyPr/>
          <a:lstStyle/>
          <a:p>
            <a:fld id="{8B92FD61-549A-4837-A4CE-77AF6DEADD4A}" type="slidenum">
              <a:rPr lang="en-US" smtClean="0"/>
              <a:t>‹#›</a:t>
            </a:fld>
            <a:endParaRPr lang="en-US"/>
          </a:p>
        </p:txBody>
      </p:sp>
    </p:spTree>
    <p:extLst>
      <p:ext uri="{BB962C8B-B14F-4D97-AF65-F5344CB8AC3E}">
        <p14:creationId xmlns:p14="http://schemas.microsoft.com/office/powerpoint/2010/main" val="1716956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FF6A2-41A5-9CF0-111D-0ED462E998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4A7C5F-77DC-9EFB-840E-D567793898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9F9912-25FC-4328-6BE8-30C045C57C9D}"/>
              </a:ext>
            </a:extLst>
          </p:cNvPr>
          <p:cNvSpPr>
            <a:spLocks noGrp="1"/>
          </p:cNvSpPr>
          <p:nvPr>
            <p:ph type="dt" sz="half" idx="10"/>
          </p:nvPr>
        </p:nvSpPr>
        <p:spPr/>
        <p:txBody>
          <a:bodyPr/>
          <a:lstStyle/>
          <a:p>
            <a:fld id="{C65DF7F0-25B2-425C-BCA9-D6F8D023F14B}" type="datetimeFigureOut">
              <a:rPr lang="en-US" smtClean="0"/>
              <a:t>5/14/2025</a:t>
            </a:fld>
            <a:endParaRPr lang="en-US"/>
          </a:p>
        </p:txBody>
      </p:sp>
      <p:sp>
        <p:nvSpPr>
          <p:cNvPr id="5" name="Footer Placeholder 4">
            <a:extLst>
              <a:ext uri="{FF2B5EF4-FFF2-40B4-BE49-F238E27FC236}">
                <a16:creationId xmlns:a16="http://schemas.microsoft.com/office/drawing/2014/main" id="{47B8E829-97F2-4C09-EF04-C6C5159D8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9711C-D95E-E8F6-D7DE-CB5D924DCC1D}"/>
              </a:ext>
            </a:extLst>
          </p:cNvPr>
          <p:cNvSpPr>
            <a:spLocks noGrp="1"/>
          </p:cNvSpPr>
          <p:nvPr>
            <p:ph type="sldNum" sz="quarter" idx="12"/>
          </p:nvPr>
        </p:nvSpPr>
        <p:spPr/>
        <p:txBody>
          <a:bodyPr/>
          <a:lstStyle/>
          <a:p>
            <a:fld id="{8B92FD61-549A-4837-A4CE-77AF6DEADD4A}" type="slidenum">
              <a:rPr lang="en-US" smtClean="0"/>
              <a:t>‹#›</a:t>
            </a:fld>
            <a:endParaRPr lang="en-US"/>
          </a:p>
        </p:txBody>
      </p:sp>
    </p:spTree>
    <p:extLst>
      <p:ext uri="{BB962C8B-B14F-4D97-AF65-F5344CB8AC3E}">
        <p14:creationId xmlns:p14="http://schemas.microsoft.com/office/powerpoint/2010/main" val="3608115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E4B1CB-55A8-385C-04CB-C8035F7DDA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9C693C-FD5B-1904-7119-01FF7B1E1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B6EC5-6903-A469-B62C-C17B16471F68}"/>
              </a:ext>
            </a:extLst>
          </p:cNvPr>
          <p:cNvSpPr>
            <a:spLocks noGrp="1"/>
          </p:cNvSpPr>
          <p:nvPr>
            <p:ph type="dt" sz="half" idx="10"/>
          </p:nvPr>
        </p:nvSpPr>
        <p:spPr/>
        <p:txBody>
          <a:bodyPr/>
          <a:lstStyle/>
          <a:p>
            <a:fld id="{C65DF7F0-25B2-425C-BCA9-D6F8D023F14B}" type="datetimeFigureOut">
              <a:rPr lang="en-US" smtClean="0"/>
              <a:t>5/14/2025</a:t>
            </a:fld>
            <a:endParaRPr lang="en-US"/>
          </a:p>
        </p:txBody>
      </p:sp>
      <p:sp>
        <p:nvSpPr>
          <p:cNvPr id="5" name="Footer Placeholder 4">
            <a:extLst>
              <a:ext uri="{FF2B5EF4-FFF2-40B4-BE49-F238E27FC236}">
                <a16:creationId xmlns:a16="http://schemas.microsoft.com/office/drawing/2014/main" id="{5ACE1B2F-7A6B-A1D5-3F42-0A85E10254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8A4388-F579-7D3B-7BE9-F62FDEA27AAC}"/>
              </a:ext>
            </a:extLst>
          </p:cNvPr>
          <p:cNvSpPr>
            <a:spLocks noGrp="1"/>
          </p:cNvSpPr>
          <p:nvPr>
            <p:ph type="sldNum" sz="quarter" idx="12"/>
          </p:nvPr>
        </p:nvSpPr>
        <p:spPr/>
        <p:txBody>
          <a:bodyPr/>
          <a:lstStyle/>
          <a:p>
            <a:fld id="{8B92FD61-549A-4837-A4CE-77AF6DEADD4A}" type="slidenum">
              <a:rPr lang="en-US" smtClean="0"/>
              <a:t>‹#›</a:t>
            </a:fld>
            <a:endParaRPr lang="en-US"/>
          </a:p>
        </p:txBody>
      </p:sp>
    </p:spTree>
    <p:extLst>
      <p:ext uri="{BB962C8B-B14F-4D97-AF65-F5344CB8AC3E}">
        <p14:creationId xmlns:p14="http://schemas.microsoft.com/office/powerpoint/2010/main" val="1537299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BBFA7-44A3-0BD1-936E-609928776F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DCDD79-5B66-10A5-5F6B-5BC1E0031C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CB2EE3-1D42-3867-8C9E-98E6CE1D38B7}"/>
              </a:ext>
            </a:extLst>
          </p:cNvPr>
          <p:cNvSpPr>
            <a:spLocks noGrp="1"/>
          </p:cNvSpPr>
          <p:nvPr>
            <p:ph type="dt" sz="half" idx="10"/>
          </p:nvPr>
        </p:nvSpPr>
        <p:spPr/>
        <p:txBody>
          <a:bodyPr/>
          <a:lstStyle/>
          <a:p>
            <a:fld id="{C65DF7F0-25B2-425C-BCA9-D6F8D023F14B}" type="datetimeFigureOut">
              <a:rPr lang="en-US" smtClean="0"/>
              <a:t>5/14/2025</a:t>
            </a:fld>
            <a:endParaRPr lang="en-US"/>
          </a:p>
        </p:txBody>
      </p:sp>
      <p:sp>
        <p:nvSpPr>
          <p:cNvPr id="5" name="Footer Placeholder 4">
            <a:extLst>
              <a:ext uri="{FF2B5EF4-FFF2-40B4-BE49-F238E27FC236}">
                <a16:creationId xmlns:a16="http://schemas.microsoft.com/office/drawing/2014/main" id="{AF3D1BE9-4F3A-78EB-0A25-69EA787CA2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5E55E-4DE5-C7EC-D403-A16DB4B428C8}"/>
              </a:ext>
            </a:extLst>
          </p:cNvPr>
          <p:cNvSpPr>
            <a:spLocks noGrp="1"/>
          </p:cNvSpPr>
          <p:nvPr>
            <p:ph type="sldNum" sz="quarter" idx="12"/>
          </p:nvPr>
        </p:nvSpPr>
        <p:spPr/>
        <p:txBody>
          <a:bodyPr/>
          <a:lstStyle/>
          <a:p>
            <a:fld id="{8B92FD61-549A-4837-A4CE-77AF6DEADD4A}" type="slidenum">
              <a:rPr lang="en-US" smtClean="0"/>
              <a:t>‹#›</a:t>
            </a:fld>
            <a:endParaRPr lang="en-US"/>
          </a:p>
        </p:txBody>
      </p:sp>
    </p:spTree>
    <p:extLst>
      <p:ext uri="{BB962C8B-B14F-4D97-AF65-F5344CB8AC3E}">
        <p14:creationId xmlns:p14="http://schemas.microsoft.com/office/powerpoint/2010/main" val="3956520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70443-FBE5-AD94-C5F5-B7A0C3B7E2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381103-9F4B-5C9F-92F3-7FF6D17C27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313FE0-B6E9-A21F-545D-39DCEE13E2C4}"/>
              </a:ext>
            </a:extLst>
          </p:cNvPr>
          <p:cNvSpPr>
            <a:spLocks noGrp="1"/>
          </p:cNvSpPr>
          <p:nvPr>
            <p:ph type="dt" sz="half" idx="10"/>
          </p:nvPr>
        </p:nvSpPr>
        <p:spPr/>
        <p:txBody>
          <a:bodyPr/>
          <a:lstStyle/>
          <a:p>
            <a:fld id="{C65DF7F0-25B2-425C-BCA9-D6F8D023F14B}" type="datetimeFigureOut">
              <a:rPr lang="en-US" smtClean="0"/>
              <a:t>5/14/2025</a:t>
            </a:fld>
            <a:endParaRPr lang="en-US"/>
          </a:p>
        </p:txBody>
      </p:sp>
      <p:sp>
        <p:nvSpPr>
          <p:cNvPr id="5" name="Footer Placeholder 4">
            <a:extLst>
              <a:ext uri="{FF2B5EF4-FFF2-40B4-BE49-F238E27FC236}">
                <a16:creationId xmlns:a16="http://schemas.microsoft.com/office/drawing/2014/main" id="{8477F038-F524-9270-53CD-6FAD00B2CC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2DF942-7F44-78A3-5459-66B4C9C29A7C}"/>
              </a:ext>
            </a:extLst>
          </p:cNvPr>
          <p:cNvSpPr>
            <a:spLocks noGrp="1"/>
          </p:cNvSpPr>
          <p:nvPr>
            <p:ph type="sldNum" sz="quarter" idx="12"/>
          </p:nvPr>
        </p:nvSpPr>
        <p:spPr/>
        <p:txBody>
          <a:bodyPr/>
          <a:lstStyle/>
          <a:p>
            <a:fld id="{8B92FD61-549A-4837-A4CE-77AF6DEADD4A}" type="slidenum">
              <a:rPr lang="en-US" smtClean="0"/>
              <a:t>‹#›</a:t>
            </a:fld>
            <a:endParaRPr lang="en-US"/>
          </a:p>
        </p:txBody>
      </p:sp>
    </p:spTree>
    <p:extLst>
      <p:ext uri="{BB962C8B-B14F-4D97-AF65-F5344CB8AC3E}">
        <p14:creationId xmlns:p14="http://schemas.microsoft.com/office/powerpoint/2010/main" val="1598476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D23E-B92D-BF1D-A0E8-FFE9EEA9BC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E72C88-666E-832F-1448-486D52A3E5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D6D02C-9453-040B-29AF-C21465B3CB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9C421D-41E2-CC99-8310-C771F0A79742}"/>
              </a:ext>
            </a:extLst>
          </p:cNvPr>
          <p:cNvSpPr>
            <a:spLocks noGrp="1"/>
          </p:cNvSpPr>
          <p:nvPr>
            <p:ph type="dt" sz="half" idx="10"/>
          </p:nvPr>
        </p:nvSpPr>
        <p:spPr/>
        <p:txBody>
          <a:bodyPr/>
          <a:lstStyle/>
          <a:p>
            <a:fld id="{C65DF7F0-25B2-425C-BCA9-D6F8D023F14B}" type="datetimeFigureOut">
              <a:rPr lang="en-US" smtClean="0"/>
              <a:t>5/14/2025</a:t>
            </a:fld>
            <a:endParaRPr lang="en-US"/>
          </a:p>
        </p:txBody>
      </p:sp>
      <p:sp>
        <p:nvSpPr>
          <p:cNvPr id="6" name="Footer Placeholder 5">
            <a:extLst>
              <a:ext uri="{FF2B5EF4-FFF2-40B4-BE49-F238E27FC236}">
                <a16:creationId xmlns:a16="http://schemas.microsoft.com/office/drawing/2014/main" id="{41C9D960-53E4-A475-F9CA-BC8EAB23BB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4A7F38-AEA4-93ED-FB2A-C31FD6532AC5}"/>
              </a:ext>
            </a:extLst>
          </p:cNvPr>
          <p:cNvSpPr>
            <a:spLocks noGrp="1"/>
          </p:cNvSpPr>
          <p:nvPr>
            <p:ph type="sldNum" sz="quarter" idx="12"/>
          </p:nvPr>
        </p:nvSpPr>
        <p:spPr/>
        <p:txBody>
          <a:bodyPr/>
          <a:lstStyle/>
          <a:p>
            <a:fld id="{8B92FD61-549A-4837-A4CE-77AF6DEADD4A}" type="slidenum">
              <a:rPr lang="en-US" smtClean="0"/>
              <a:t>‹#›</a:t>
            </a:fld>
            <a:endParaRPr lang="en-US"/>
          </a:p>
        </p:txBody>
      </p:sp>
    </p:spTree>
    <p:extLst>
      <p:ext uri="{BB962C8B-B14F-4D97-AF65-F5344CB8AC3E}">
        <p14:creationId xmlns:p14="http://schemas.microsoft.com/office/powerpoint/2010/main" val="282974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9277F-41FC-243D-58A1-8270FA4997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988AC1-3157-A636-CD44-16841F1BEA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A5A0D0-F386-8D00-3B36-C2B16D516D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59E623-3187-680A-57AB-7A39DC43DC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5364E3-1346-1E8D-1329-78F053ED81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9A3D9D-577B-DE43-6C83-F860B51C9F2B}"/>
              </a:ext>
            </a:extLst>
          </p:cNvPr>
          <p:cNvSpPr>
            <a:spLocks noGrp="1"/>
          </p:cNvSpPr>
          <p:nvPr>
            <p:ph type="dt" sz="half" idx="10"/>
          </p:nvPr>
        </p:nvSpPr>
        <p:spPr/>
        <p:txBody>
          <a:bodyPr/>
          <a:lstStyle/>
          <a:p>
            <a:fld id="{C65DF7F0-25B2-425C-BCA9-D6F8D023F14B}" type="datetimeFigureOut">
              <a:rPr lang="en-US" smtClean="0"/>
              <a:t>5/14/2025</a:t>
            </a:fld>
            <a:endParaRPr lang="en-US"/>
          </a:p>
        </p:txBody>
      </p:sp>
      <p:sp>
        <p:nvSpPr>
          <p:cNvPr id="8" name="Footer Placeholder 7">
            <a:extLst>
              <a:ext uri="{FF2B5EF4-FFF2-40B4-BE49-F238E27FC236}">
                <a16:creationId xmlns:a16="http://schemas.microsoft.com/office/drawing/2014/main" id="{10F519DB-ED4F-B7C9-2224-0198E8D10E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82157E-2559-0DD2-81BF-D0BD7D7D375B}"/>
              </a:ext>
            </a:extLst>
          </p:cNvPr>
          <p:cNvSpPr>
            <a:spLocks noGrp="1"/>
          </p:cNvSpPr>
          <p:nvPr>
            <p:ph type="sldNum" sz="quarter" idx="12"/>
          </p:nvPr>
        </p:nvSpPr>
        <p:spPr/>
        <p:txBody>
          <a:bodyPr/>
          <a:lstStyle/>
          <a:p>
            <a:fld id="{8B92FD61-549A-4837-A4CE-77AF6DEADD4A}" type="slidenum">
              <a:rPr lang="en-US" smtClean="0"/>
              <a:t>‹#›</a:t>
            </a:fld>
            <a:endParaRPr lang="en-US"/>
          </a:p>
        </p:txBody>
      </p:sp>
    </p:spTree>
    <p:extLst>
      <p:ext uri="{BB962C8B-B14F-4D97-AF65-F5344CB8AC3E}">
        <p14:creationId xmlns:p14="http://schemas.microsoft.com/office/powerpoint/2010/main" val="2754037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1367D-1410-D7B0-DBDA-5B1BFD6561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4C9216-26AE-8E72-8832-8BFC895AB093}"/>
              </a:ext>
            </a:extLst>
          </p:cNvPr>
          <p:cNvSpPr>
            <a:spLocks noGrp="1"/>
          </p:cNvSpPr>
          <p:nvPr>
            <p:ph type="dt" sz="half" idx="10"/>
          </p:nvPr>
        </p:nvSpPr>
        <p:spPr/>
        <p:txBody>
          <a:bodyPr/>
          <a:lstStyle/>
          <a:p>
            <a:fld id="{C65DF7F0-25B2-425C-BCA9-D6F8D023F14B}" type="datetimeFigureOut">
              <a:rPr lang="en-US" smtClean="0"/>
              <a:t>5/14/2025</a:t>
            </a:fld>
            <a:endParaRPr lang="en-US"/>
          </a:p>
        </p:txBody>
      </p:sp>
      <p:sp>
        <p:nvSpPr>
          <p:cNvPr id="4" name="Footer Placeholder 3">
            <a:extLst>
              <a:ext uri="{FF2B5EF4-FFF2-40B4-BE49-F238E27FC236}">
                <a16:creationId xmlns:a16="http://schemas.microsoft.com/office/drawing/2014/main" id="{F6790BC0-1E4D-A62D-5996-2104E95DBB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4DED5D-E9F5-8D99-1708-CFA48560642E}"/>
              </a:ext>
            </a:extLst>
          </p:cNvPr>
          <p:cNvSpPr>
            <a:spLocks noGrp="1"/>
          </p:cNvSpPr>
          <p:nvPr>
            <p:ph type="sldNum" sz="quarter" idx="12"/>
          </p:nvPr>
        </p:nvSpPr>
        <p:spPr/>
        <p:txBody>
          <a:bodyPr/>
          <a:lstStyle/>
          <a:p>
            <a:fld id="{8B92FD61-549A-4837-A4CE-77AF6DEADD4A}" type="slidenum">
              <a:rPr lang="en-US" smtClean="0"/>
              <a:t>‹#›</a:t>
            </a:fld>
            <a:endParaRPr lang="en-US"/>
          </a:p>
        </p:txBody>
      </p:sp>
    </p:spTree>
    <p:extLst>
      <p:ext uri="{BB962C8B-B14F-4D97-AF65-F5344CB8AC3E}">
        <p14:creationId xmlns:p14="http://schemas.microsoft.com/office/powerpoint/2010/main" val="3923805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3BB83A-5469-6FDA-45DF-4F3ABF121450}"/>
              </a:ext>
            </a:extLst>
          </p:cNvPr>
          <p:cNvSpPr>
            <a:spLocks noGrp="1"/>
          </p:cNvSpPr>
          <p:nvPr>
            <p:ph type="dt" sz="half" idx="10"/>
          </p:nvPr>
        </p:nvSpPr>
        <p:spPr/>
        <p:txBody>
          <a:bodyPr/>
          <a:lstStyle/>
          <a:p>
            <a:fld id="{C65DF7F0-25B2-425C-BCA9-D6F8D023F14B}" type="datetimeFigureOut">
              <a:rPr lang="en-US" smtClean="0"/>
              <a:t>5/14/2025</a:t>
            </a:fld>
            <a:endParaRPr lang="en-US"/>
          </a:p>
        </p:txBody>
      </p:sp>
      <p:sp>
        <p:nvSpPr>
          <p:cNvPr id="3" name="Footer Placeholder 2">
            <a:extLst>
              <a:ext uri="{FF2B5EF4-FFF2-40B4-BE49-F238E27FC236}">
                <a16:creationId xmlns:a16="http://schemas.microsoft.com/office/drawing/2014/main" id="{654427A8-2E9B-163D-C1CC-FC32D4ACB0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E36BF4-AE98-7F41-E1C2-243076C41827}"/>
              </a:ext>
            </a:extLst>
          </p:cNvPr>
          <p:cNvSpPr>
            <a:spLocks noGrp="1"/>
          </p:cNvSpPr>
          <p:nvPr>
            <p:ph type="sldNum" sz="quarter" idx="12"/>
          </p:nvPr>
        </p:nvSpPr>
        <p:spPr/>
        <p:txBody>
          <a:bodyPr/>
          <a:lstStyle/>
          <a:p>
            <a:fld id="{8B92FD61-549A-4837-A4CE-77AF6DEADD4A}" type="slidenum">
              <a:rPr lang="en-US" smtClean="0"/>
              <a:t>‹#›</a:t>
            </a:fld>
            <a:endParaRPr lang="en-US"/>
          </a:p>
        </p:txBody>
      </p:sp>
    </p:spTree>
    <p:extLst>
      <p:ext uri="{BB962C8B-B14F-4D97-AF65-F5344CB8AC3E}">
        <p14:creationId xmlns:p14="http://schemas.microsoft.com/office/powerpoint/2010/main" val="19919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1EA9-F4A6-483D-48C1-FA5041FAEB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65BAFC-46E6-B33A-52E1-7DE1494EAD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57AE1F-9149-5F27-6225-51D20597E7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EA0BBC-18A5-45D4-CFE2-1A66B3753C4D}"/>
              </a:ext>
            </a:extLst>
          </p:cNvPr>
          <p:cNvSpPr>
            <a:spLocks noGrp="1"/>
          </p:cNvSpPr>
          <p:nvPr>
            <p:ph type="dt" sz="half" idx="10"/>
          </p:nvPr>
        </p:nvSpPr>
        <p:spPr/>
        <p:txBody>
          <a:bodyPr/>
          <a:lstStyle/>
          <a:p>
            <a:fld id="{C65DF7F0-25B2-425C-BCA9-D6F8D023F14B}" type="datetimeFigureOut">
              <a:rPr lang="en-US" smtClean="0"/>
              <a:t>5/14/2025</a:t>
            </a:fld>
            <a:endParaRPr lang="en-US"/>
          </a:p>
        </p:txBody>
      </p:sp>
      <p:sp>
        <p:nvSpPr>
          <p:cNvPr id="6" name="Footer Placeholder 5">
            <a:extLst>
              <a:ext uri="{FF2B5EF4-FFF2-40B4-BE49-F238E27FC236}">
                <a16:creationId xmlns:a16="http://schemas.microsoft.com/office/drawing/2014/main" id="{71A53A38-0229-8BCF-F3E2-21FC824B1B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CBF2BF-CC40-09D8-6752-297B8133A5CF}"/>
              </a:ext>
            </a:extLst>
          </p:cNvPr>
          <p:cNvSpPr>
            <a:spLocks noGrp="1"/>
          </p:cNvSpPr>
          <p:nvPr>
            <p:ph type="sldNum" sz="quarter" idx="12"/>
          </p:nvPr>
        </p:nvSpPr>
        <p:spPr/>
        <p:txBody>
          <a:bodyPr/>
          <a:lstStyle/>
          <a:p>
            <a:fld id="{8B92FD61-549A-4837-A4CE-77AF6DEADD4A}" type="slidenum">
              <a:rPr lang="en-US" smtClean="0"/>
              <a:t>‹#›</a:t>
            </a:fld>
            <a:endParaRPr lang="en-US"/>
          </a:p>
        </p:txBody>
      </p:sp>
    </p:spTree>
    <p:extLst>
      <p:ext uri="{BB962C8B-B14F-4D97-AF65-F5344CB8AC3E}">
        <p14:creationId xmlns:p14="http://schemas.microsoft.com/office/powerpoint/2010/main" val="2422305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C1A7-12A1-C8C8-F091-C4C9996D3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BEB8E4-28F6-7F0C-3757-93F69CC264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6A4632-7316-8E03-7074-066103FE29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727894-12A8-EEC1-F29C-031FF0948F57}"/>
              </a:ext>
            </a:extLst>
          </p:cNvPr>
          <p:cNvSpPr>
            <a:spLocks noGrp="1"/>
          </p:cNvSpPr>
          <p:nvPr>
            <p:ph type="dt" sz="half" idx="10"/>
          </p:nvPr>
        </p:nvSpPr>
        <p:spPr/>
        <p:txBody>
          <a:bodyPr/>
          <a:lstStyle/>
          <a:p>
            <a:fld id="{C65DF7F0-25B2-425C-BCA9-D6F8D023F14B}" type="datetimeFigureOut">
              <a:rPr lang="en-US" smtClean="0"/>
              <a:t>5/14/2025</a:t>
            </a:fld>
            <a:endParaRPr lang="en-US"/>
          </a:p>
        </p:txBody>
      </p:sp>
      <p:sp>
        <p:nvSpPr>
          <p:cNvPr id="6" name="Footer Placeholder 5">
            <a:extLst>
              <a:ext uri="{FF2B5EF4-FFF2-40B4-BE49-F238E27FC236}">
                <a16:creationId xmlns:a16="http://schemas.microsoft.com/office/drawing/2014/main" id="{0D79EF8D-0838-F3F1-DFFA-0272885C8F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B7C086-7A8C-6C00-FB2C-93A3ED8C0F2A}"/>
              </a:ext>
            </a:extLst>
          </p:cNvPr>
          <p:cNvSpPr>
            <a:spLocks noGrp="1"/>
          </p:cNvSpPr>
          <p:nvPr>
            <p:ph type="sldNum" sz="quarter" idx="12"/>
          </p:nvPr>
        </p:nvSpPr>
        <p:spPr/>
        <p:txBody>
          <a:bodyPr/>
          <a:lstStyle/>
          <a:p>
            <a:fld id="{8B92FD61-549A-4837-A4CE-77AF6DEADD4A}" type="slidenum">
              <a:rPr lang="en-US" smtClean="0"/>
              <a:t>‹#›</a:t>
            </a:fld>
            <a:endParaRPr lang="en-US"/>
          </a:p>
        </p:txBody>
      </p:sp>
    </p:spTree>
    <p:extLst>
      <p:ext uri="{BB962C8B-B14F-4D97-AF65-F5344CB8AC3E}">
        <p14:creationId xmlns:p14="http://schemas.microsoft.com/office/powerpoint/2010/main" val="111965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C69EB2-500C-34D2-2868-4456D54009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726E7D-3022-D4E0-4C8A-D7454CECCB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B882C-D4D1-B263-C965-A65E0E2A06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5DF7F0-25B2-425C-BCA9-D6F8D023F14B}" type="datetimeFigureOut">
              <a:rPr lang="en-US" smtClean="0"/>
              <a:t>5/14/2025</a:t>
            </a:fld>
            <a:endParaRPr lang="en-US"/>
          </a:p>
        </p:txBody>
      </p:sp>
      <p:sp>
        <p:nvSpPr>
          <p:cNvPr id="5" name="Footer Placeholder 4">
            <a:extLst>
              <a:ext uri="{FF2B5EF4-FFF2-40B4-BE49-F238E27FC236}">
                <a16:creationId xmlns:a16="http://schemas.microsoft.com/office/drawing/2014/main" id="{5748ECDB-DCE0-DDAB-9CBB-11DC0532CE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A9EDEAB-6548-29F0-075B-6E093F54DB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B92FD61-549A-4837-A4CE-77AF6DEADD4A}" type="slidenum">
              <a:rPr lang="en-US" smtClean="0"/>
              <a:t>‹#›</a:t>
            </a:fld>
            <a:endParaRPr lang="en-US"/>
          </a:p>
        </p:txBody>
      </p:sp>
    </p:spTree>
    <p:extLst>
      <p:ext uri="{BB962C8B-B14F-4D97-AF65-F5344CB8AC3E}">
        <p14:creationId xmlns:p14="http://schemas.microsoft.com/office/powerpoint/2010/main" val="3235003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subway surfers wallpaper HD. ololoshenka. Subway">
            <a:extLst>
              <a:ext uri="{FF2B5EF4-FFF2-40B4-BE49-F238E27FC236}">
                <a16:creationId xmlns:a16="http://schemas.microsoft.com/office/drawing/2014/main" id="{46A0F2A4-566D-F824-009E-316C98AFC1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9" y="0"/>
            <a:ext cx="12275260" cy="690840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B7927A-91C8-04ED-580C-385B8CE25077}"/>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US" sz="5200">
                <a:solidFill>
                  <a:srgbClr val="FFFFFF"/>
                </a:solidFill>
              </a:rPr>
              <a:t>Subway Surfers</a:t>
            </a:r>
          </a:p>
        </p:txBody>
      </p:sp>
      <p:sp>
        <p:nvSpPr>
          <p:cNvPr id="3" name="Subtitle 2">
            <a:extLst>
              <a:ext uri="{FF2B5EF4-FFF2-40B4-BE49-F238E27FC236}">
                <a16:creationId xmlns:a16="http://schemas.microsoft.com/office/drawing/2014/main" id="{9AE9856E-6B89-CD3A-8112-CEFF27B19D85}"/>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r>
              <a:rPr lang="en-US">
                <a:solidFill>
                  <a:srgbClr val="FFFFFF"/>
                </a:solidFill>
              </a:rPr>
              <a:t>By: Winston Roller</a:t>
            </a:r>
          </a:p>
        </p:txBody>
      </p:sp>
    </p:spTree>
    <p:extLst>
      <p:ext uri="{BB962C8B-B14F-4D97-AF65-F5344CB8AC3E}">
        <p14:creationId xmlns:p14="http://schemas.microsoft.com/office/powerpoint/2010/main" val="3371614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037EA-E12D-C8E6-49E4-D9E66BD687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130B71-43F7-649E-758B-86E90000E1D3}"/>
              </a:ext>
            </a:extLst>
          </p:cNvPr>
          <p:cNvSpPr>
            <a:spLocks noGrp="1"/>
          </p:cNvSpPr>
          <p:nvPr>
            <p:ph type="title"/>
          </p:nvPr>
        </p:nvSpPr>
        <p:spPr>
          <a:xfrm>
            <a:off x="501316" y="0"/>
            <a:ext cx="10515600" cy="1325563"/>
          </a:xfrm>
        </p:spPr>
        <p:txBody>
          <a:bodyPr/>
          <a:lstStyle/>
          <a:p>
            <a:r>
              <a:rPr lang="en-US" dirty="0"/>
              <a:t>Timer</a:t>
            </a:r>
          </a:p>
        </p:txBody>
      </p:sp>
      <p:pic>
        <p:nvPicPr>
          <p:cNvPr id="7" name="Content Placeholder 6" descr="A diagram of a circuit&#10;&#10;AI-generated content may be incorrect.">
            <a:extLst>
              <a:ext uri="{FF2B5EF4-FFF2-40B4-BE49-F238E27FC236}">
                <a16:creationId xmlns:a16="http://schemas.microsoft.com/office/drawing/2014/main" id="{44458604-9865-3FCF-4699-479712DD7B5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1655" t="15336" r="50000" b="50378"/>
          <a:stretch/>
        </p:blipFill>
        <p:spPr>
          <a:xfrm>
            <a:off x="2417855" y="767779"/>
            <a:ext cx="7356289" cy="5082725"/>
          </a:xfrm>
        </p:spPr>
      </p:pic>
      <p:sp>
        <p:nvSpPr>
          <p:cNvPr id="10" name="TextBox 9">
            <a:extLst>
              <a:ext uri="{FF2B5EF4-FFF2-40B4-BE49-F238E27FC236}">
                <a16:creationId xmlns:a16="http://schemas.microsoft.com/office/drawing/2014/main" id="{9F481390-1ED8-1CC3-3FEC-4D6177AF365A}"/>
              </a:ext>
            </a:extLst>
          </p:cNvPr>
          <p:cNvSpPr txBox="1"/>
          <p:nvPr/>
        </p:nvSpPr>
        <p:spPr>
          <a:xfrm>
            <a:off x="758952" y="5527338"/>
            <a:ext cx="10515600" cy="646331"/>
          </a:xfrm>
          <a:prstGeom prst="rect">
            <a:avLst/>
          </a:prstGeom>
          <a:noFill/>
        </p:spPr>
        <p:txBody>
          <a:bodyPr wrap="square">
            <a:spAutoFit/>
          </a:bodyPr>
          <a:lstStyle/>
          <a:p>
            <a:r>
              <a:rPr lang="en-US" dirty="0"/>
              <a:t>Flip-Flop inhibits the timer from affecting the game until you press start. The flip-flop resets when you lose.</a:t>
            </a:r>
          </a:p>
        </p:txBody>
      </p:sp>
    </p:spTree>
    <p:extLst>
      <p:ext uri="{BB962C8B-B14F-4D97-AF65-F5344CB8AC3E}">
        <p14:creationId xmlns:p14="http://schemas.microsoft.com/office/powerpoint/2010/main" val="2600010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D04A7-C7E4-2D0C-751B-8A9F181233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076E59-2CA0-F7F2-7EC9-BEA14D20604D}"/>
              </a:ext>
            </a:extLst>
          </p:cNvPr>
          <p:cNvSpPr>
            <a:spLocks noGrp="1"/>
          </p:cNvSpPr>
          <p:nvPr>
            <p:ph type="title"/>
          </p:nvPr>
        </p:nvSpPr>
        <p:spPr>
          <a:xfrm>
            <a:off x="501316" y="0"/>
            <a:ext cx="10515600" cy="1325563"/>
          </a:xfrm>
        </p:spPr>
        <p:txBody>
          <a:bodyPr/>
          <a:lstStyle/>
          <a:p>
            <a:r>
              <a:rPr lang="en-US" dirty="0"/>
              <a:t>Player Register (Goal)</a:t>
            </a:r>
          </a:p>
        </p:txBody>
      </p:sp>
      <p:pic>
        <p:nvPicPr>
          <p:cNvPr id="7" name="Content Placeholder 6" descr="A diagram of a circuit board&#10;&#10;AI-generated content may be incorrect.">
            <a:extLst>
              <a:ext uri="{FF2B5EF4-FFF2-40B4-BE49-F238E27FC236}">
                <a16:creationId xmlns:a16="http://schemas.microsoft.com/office/drawing/2014/main" id="{2A464837-9A8E-400F-AB38-6A3425E0192D}"/>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21227" t="27353" r="29375" b="39448"/>
          <a:stretch/>
        </p:blipFill>
        <p:spPr>
          <a:xfrm>
            <a:off x="1817677" y="1078675"/>
            <a:ext cx="8556645" cy="4443642"/>
          </a:xfrm>
        </p:spPr>
      </p:pic>
      <p:sp>
        <p:nvSpPr>
          <p:cNvPr id="8" name="TextBox 7">
            <a:extLst>
              <a:ext uri="{FF2B5EF4-FFF2-40B4-BE49-F238E27FC236}">
                <a16:creationId xmlns:a16="http://schemas.microsoft.com/office/drawing/2014/main" id="{DA4D1B09-2830-CA1F-A7C8-394220437315}"/>
              </a:ext>
            </a:extLst>
          </p:cNvPr>
          <p:cNvSpPr txBox="1"/>
          <p:nvPr/>
        </p:nvSpPr>
        <p:spPr>
          <a:xfrm>
            <a:off x="758952" y="5527338"/>
            <a:ext cx="10515600" cy="923330"/>
          </a:xfrm>
          <a:prstGeom prst="rect">
            <a:avLst/>
          </a:prstGeom>
          <a:noFill/>
        </p:spPr>
        <p:txBody>
          <a:bodyPr wrap="square">
            <a:spAutoFit/>
          </a:bodyPr>
          <a:lstStyle/>
          <a:p>
            <a:r>
              <a:rPr lang="en-US" dirty="0"/>
              <a:t>Right/Left/Start are from the control buttons. The CLK Enable allows the clock signal when there isn’t risk of the player being deleted. It will inhibit the signal when S0 is one and the player is in the left most spot, or if S1 is one and the player is in the right most spot. </a:t>
            </a:r>
          </a:p>
        </p:txBody>
      </p:sp>
      <p:sp>
        <p:nvSpPr>
          <p:cNvPr id="9" name="TextBox 8">
            <a:extLst>
              <a:ext uri="{FF2B5EF4-FFF2-40B4-BE49-F238E27FC236}">
                <a16:creationId xmlns:a16="http://schemas.microsoft.com/office/drawing/2014/main" id="{A528AC0D-39A8-8A64-063A-F213B02BD76B}"/>
              </a:ext>
            </a:extLst>
          </p:cNvPr>
          <p:cNvSpPr txBox="1"/>
          <p:nvPr/>
        </p:nvSpPr>
        <p:spPr>
          <a:xfrm>
            <a:off x="9500616" y="1801368"/>
            <a:ext cx="452368" cy="830997"/>
          </a:xfrm>
          <a:prstGeom prst="rect">
            <a:avLst/>
          </a:prstGeom>
          <a:noFill/>
        </p:spPr>
        <p:txBody>
          <a:bodyPr wrap="none" rtlCol="0">
            <a:spAutoFit/>
          </a:bodyPr>
          <a:lstStyle/>
          <a:p>
            <a:r>
              <a:rPr lang="en-US" sz="1200" dirty="0" err="1"/>
              <a:t>PRa</a:t>
            </a:r>
            <a:endParaRPr lang="en-US" sz="1200" dirty="0"/>
          </a:p>
          <a:p>
            <a:r>
              <a:rPr lang="en-US" sz="1200" dirty="0" err="1"/>
              <a:t>PRb</a:t>
            </a:r>
            <a:endParaRPr lang="en-US" sz="1200" dirty="0"/>
          </a:p>
          <a:p>
            <a:r>
              <a:rPr lang="en-US" sz="1200" dirty="0" err="1"/>
              <a:t>PRc</a:t>
            </a:r>
            <a:endParaRPr lang="en-US" sz="1200" dirty="0"/>
          </a:p>
          <a:p>
            <a:r>
              <a:rPr lang="en-US" sz="1200" dirty="0" err="1"/>
              <a:t>PRd</a:t>
            </a:r>
            <a:endParaRPr lang="en-US" sz="1200" dirty="0"/>
          </a:p>
        </p:txBody>
      </p:sp>
    </p:spTree>
    <p:extLst>
      <p:ext uri="{BB962C8B-B14F-4D97-AF65-F5344CB8AC3E}">
        <p14:creationId xmlns:p14="http://schemas.microsoft.com/office/powerpoint/2010/main" val="4217622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E30E7B-9819-9E56-4BEE-41E607B6E7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0A735C-F9CC-69A9-E65F-621052CBE38D}"/>
              </a:ext>
            </a:extLst>
          </p:cNvPr>
          <p:cNvSpPr>
            <a:spLocks noGrp="1"/>
          </p:cNvSpPr>
          <p:nvPr>
            <p:ph type="title"/>
          </p:nvPr>
        </p:nvSpPr>
        <p:spPr>
          <a:xfrm>
            <a:off x="501316" y="0"/>
            <a:ext cx="10515600" cy="1325563"/>
          </a:xfrm>
        </p:spPr>
        <p:txBody>
          <a:bodyPr/>
          <a:lstStyle/>
          <a:p>
            <a:r>
              <a:rPr lang="en-US" dirty="0"/>
              <a:t>Player Register (Built)</a:t>
            </a:r>
          </a:p>
        </p:txBody>
      </p:sp>
      <p:pic>
        <p:nvPicPr>
          <p:cNvPr id="19" name="Content Placeholder 18" descr="A diagram of a circuit board&#10;&#10;AI-generated content may be incorrect.">
            <a:extLst>
              <a:ext uri="{FF2B5EF4-FFF2-40B4-BE49-F238E27FC236}">
                <a16:creationId xmlns:a16="http://schemas.microsoft.com/office/drawing/2014/main" id="{E0A0BFAB-9F0B-EB5C-3C43-AF52A8A9AD0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27218" t="27764" r="32017" b="46050"/>
          <a:stretch/>
        </p:blipFill>
        <p:spPr>
          <a:xfrm>
            <a:off x="1884699" y="1244808"/>
            <a:ext cx="7748833" cy="3846137"/>
          </a:xfrm>
        </p:spPr>
      </p:pic>
      <p:sp>
        <p:nvSpPr>
          <p:cNvPr id="22" name="TextBox 21">
            <a:extLst>
              <a:ext uri="{FF2B5EF4-FFF2-40B4-BE49-F238E27FC236}">
                <a16:creationId xmlns:a16="http://schemas.microsoft.com/office/drawing/2014/main" id="{CDF579EA-B03D-D58B-612B-E3B9F470C52D}"/>
              </a:ext>
            </a:extLst>
          </p:cNvPr>
          <p:cNvSpPr txBox="1"/>
          <p:nvPr/>
        </p:nvSpPr>
        <p:spPr>
          <a:xfrm>
            <a:off x="758952" y="5527338"/>
            <a:ext cx="10515600" cy="369332"/>
          </a:xfrm>
          <a:prstGeom prst="rect">
            <a:avLst/>
          </a:prstGeom>
          <a:noFill/>
        </p:spPr>
        <p:txBody>
          <a:bodyPr wrap="square">
            <a:spAutoFit/>
          </a:bodyPr>
          <a:lstStyle/>
          <a:p>
            <a:r>
              <a:rPr lang="en-US" dirty="0"/>
              <a:t>The same as before except no CLK Enable</a:t>
            </a:r>
          </a:p>
        </p:txBody>
      </p:sp>
      <p:sp>
        <p:nvSpPr>
          <p:cNvPr id="23" name="TextBox 22">
            <a:extLst>
              <a:ext uri="{FF2B5EF4-FFF2-40B4-BE49-F238E27FC236}">
                <a16:creationId xmlns:a16="http://schemas.microsoft.com/office/drawing/2014/main" id="{6BCAACF7-BCC8-4808-9505-F3524D065CEF}"/>
              </a:ext>
            </a:extLst>
          </p:cNvPr>
          <p:cNvSpPr txBox="1"/>
          <p:nvPr/>
        </p:nvSpPr>
        <p:spPr>
          <a:xfrm>
            <a:off x="9181164" y="2039112"/>
            <a:ext cx="452368" cy="830997"/>
          </a:xfrm>
          <a:prstGeom prst="rect">
            <a:avLst/>
          </a:prstGeom>
          <a:noFill/>
        </p:spPr>
        <p:txBody>
          <a:bodyPr wrap="none" rtlCol="0">
            <a:spAutoFit/>
          </a:bodyPr>
          <a:lstStyle/>
          <a:p>
            <a:r>
              <a:rPr lang="en-US" sz="1200" dirty="0" err="1"/>
              <a:t>PRa</a:t>
            </a:r>
            <a:endParaRPr lang="en-US" sz="1200" dirty="0"/>
          </a:p>
          <a:p>
            <a:r>
              <a:rPr lang="en-US" sz="1200" dirty="0" err="1"/>
              <a:t>PRb</a:t>
            </a:r>
            <a:endParaRPr lang="en-US" sz="1200" dirty="0"/>
          </a:p>
          <a:p>
            <a:r>
              <a:rPr lang="en-US" sz="1200" dirty="0" err="1"/>
              <a:t>PRc</a:t>
            </a:r>
            <a:endParaRPr lang="en-US" sz="1200" dirty="0"/>
          </a:p>
          <a:p>
            <a:r>
              <a:rPr lang="en-US" sz="1200" dirty="0" err="1"/>
              <a:t>PRd</a:t>
            </a:r>
            <a:endParaRPr lang="en-US" sz="1200" dirty="0"/>
          </a:p>
        </p:txBody>
      </p:sp>
    </p:spTree>
    <p:extLst>
      <p:ext uri="{BB962C8B-B14F-4D97-AF65-F5344CB8AC3E}">
        <p14:creationId xmlns:p14="http://schemas.microsoft.com/office/powerpoint/2010/main" val="591073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2871E-E1ED-1311-31FE-B39BB65C740A}"/>
            </a:ext>
          </a:extLst>
        </p:cNvPr>
        <p:cNvGrpSpPr/>
        <p:nvPr/>
      </p:nvGrpSpPr>
      <p:grpSpPr>
        <a:xfrm>
          <a:off x="0" y="0"/>
          <a:ext cx="0" cy="0"/>
          <a:chOff x="0" y="0"/>
          <a:chExt cx="0" cy="0"/>
        </a:xfrm>
      </p:grpSpPr>
      <p:pic>
        <p:nvPicPr>
          <p:cNvPr id="6" name="Content Placeholder 5" descr="A diagram of a computer&#10;&#10;AI-generated content may be incorrect.">
            <a:extLst>
              <a:ext uri="{FF2B5EF4-FFF2-40B4-BE49-F238E27FC236}">
                <a16:creationId xmlns:a16="http://schemas.microsoft.com/office/drawing/2014/main" id="{95CEDB17-64EE-8DE3-7391-1AFE847AA727}"/>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35072" t="28450" r="27494" b="41087"/>
          <a:stretch/>
        </p:blipFill>
        <p:spPr>
          <a:xfrm>
            <a:off x="1788695" y="753495"/>
            <a:ext cx="7940842" cy="4993558"/>
          </a:xfrm>
        </p:spPr>
      </p:pic>
      <p:sp>
        <p:nvSpPr>
          <p:cNvPr id="2" name="Title 1">
            <a:extLst>
              <a:ext uri="{FF2B5EF4-FFF2-40B4-BE49-F238E27FC236}">
                <a16:creationId xmlns:a16="http://schemas.microsoft.com/office/drawing/2014/main" id="{97706BDD-B452-9826-EA88-B0E7AA487131}"/>
              </a:ext>
            </a:extLst>
          </p:cNvPr>
          <p:cNvSpPr>
            <a:spLocks noGrp="1"/>
          </p:cNvSpPr>
          <p:nvPr>
            <p:ph type="title"/>
          </p:nvPr>
        </p:nvSpPr>
        <p:spPr>
          <a:xfrm>
            <a:off x="501316" y="0"/>
            <a:ext cx="10515600" cy="1325563"/>
          </a:xfrm>
        </p:spPr>
        <p:txBody>
          <a:bodyPr/>
          <a:lstStyle/>
          <a:p>
            <a:r>
              <a:rPr lang="en-US" dirty="0"/>
              <a:t>Reset/Lose Logic</a:t>
            </a:r>
          </a:p>
        </p:txBody>
      </p:sp>
      <p:sp>
        <p:nvSpPr>
          <p:cNvPr id="9" name="TextBox 8">
            <a:extLst>
              <a:ext uri="{FF2B5EF4-FFF2-40B4-BE49-F238E27FC236}">
                <a16:creationId xmlns:a16="http://schemas.microsoft.com/office/drawing/2014/main" id="{B8810D5F-869A-D98C-DAF3-9BC49D2B8D2C}"/>
              </a:ext>
            </a:extLst>
          </p:cNvPr>
          <p:cNvSpPr txBox="1"/>
          <p:nvPr/>
        </p:nvSpPr>
        <p:spPr>
          <a:xfrm>
            <a:off x="758952" y="5527338"/>
            <a:ext cx="10515600" cy="1200329"/>
          </a:xfrm>
          <a:prstGeom prst="rect">
            <a:avLst/>
          </a:prstGeom>
          <a:noFill/>
        </p:spPr>
        <p:txBody>
          <a:bodyPr wrap="square">
            <a:spAutoFit/>
          </a:bodyPr>
          <a:lstStyle/>
          <a:p>
            <a:r>
              <a:rPr lang="en-US" dirty="0"/>
              <a:t>If the player and an obstacle are in the same spot it resets the timer and the rest of the components. The reason the timer reset does not include the Start button is because it would reset the flip-flop which goes to one when Start is pressed. Start will reset everything but the timer.</a:t>
            </a:r>
          </a:p>
          <a:p>
            <a:r>
              <a:rPr lang="en-US" dirty="0"/>
              <a:t>Both resets are inverted because all reset input pins are active low.</a:t>
            </a:r>
          </a:p>
        </p:txBody>
      </p:sp>
    </p:spTree>
    <p:extLst>
      <p:ext uri="{BB962C8B-B14F-4D97-AF65-F5344CB8AC3E}">
        <p14:creationId xmlns:p14="http://schemas.microsoft.com/office/powerpoint/2010/main" val="3820575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40550-9352-9DAC-5311-FB0A16CD1201}"/>
            </a:ext>
          </a:extLst>
        </p:cNvPr>
        <p:cNvGrpSpPr/>
        <p:nvPr/>
      </p:nvGrpSpPr>
      <p:grpSpPr>
        <a:xfrm>
          <a:off x="0" y="0"/>
          <a:ext cx="0" cy="0"/>
          <a:chOff x="0" y="0"/>
          <a:chExt cx="0" cy="0"/>
        </a:xfrm>
      </p:grpSpPr>
      <p:pic>
        <p:nvPicPr>
          <p:cNvPr id="19" name="Content Placeholder 18" descr="A diagram of a circuit board&#10;&#10;AI-generated content may be incorrect.">
            <a:extLst>
              <a:ext uri="{FF2B5EF4-FFF2-40B4-BE49-F238E27FC236}">
                <a16:creationId xmlns:a16="http://schemas.microsoft.com/office/drawing/2014/main" id="{E2A79572-9944-5A7D-BAB4-29487422FD2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8817" t="36923" r="16459" b="36599"/>
          <a:stretch/>
        </p:blipFill>
        <p:spPr>
          <a:xfrm>
            <a:off x="1518190" y="993045"/>
            <a:ext cx="8997123" cy="4763183"/>
          </a:xfrm>
        </p:spPr>
      </p:pic>
      <p:sp>
        <p:nvSpPr>
          <p:cNvPr id="2" name="Title 1">
            <a:extLst>
              <a:ext uri="{FF2B5EF4-FFF2-40B4-BE49-F238E27FC236}">
                <a16:creationId xmlns:a16="http://schemas.microsoft.com/office/drawing/2014/main" id="{C8EDA3ED-E9BA-1B36-FD1A-CC81F8B4176D}"/>
              </a:ext>
            </a:extLst>
          </p:cNvPr>
          <p:cNvSpPr>
            <a:spLocks noGrp="1"/>
          </p:cNvSpPr>
          <p:nvPr>
            <p:ph type="title"/>
          </p:nvPr>
        </p:nvSpPr>
        <p:spPr>
          <a:xfrm>
            <a:off x="501316" y="0"/>
            <a:ext cx="10515600" cy="1325563"/>
          </a:xfrm>
        </p:spPr>
        <p:txBody>
          <a:bodyPr/>
          <a:lstStyle/>
          <a:p>
            <a:r>
              <a:rPr lang="en-US" dirty="0"/>
              <a:t>Coin Registers (Goal)</a:t>
            </a:r>
          </a:p>
        </p:txBody>
      </p:sp>
      <p:sp>
        <p:nvSpPr>
          <p:cNvPr id="8" name="TextBox 7">
            <a:extLst>
              <a:ext uri="{FF2B5EF4-FFF2-40B4-BE49-F238E27FC236}">
                <a16:creationId xmlns:a16="http://schemas.microsoft.com/office/drawing/2014/main" id="{2EA9B3FF-EAE5-8FEF-DABF-B5990AE95A05}"/>
              </a:ext>
            </a:extLst>
          </p:cNvPr>
          <p:cNvSpPr txBox="1"/>
          <p:nvPr/>
        </p:nvSpPr>
        <p:spPr>
          <a:xfrm>
            <a:off x="758952" y="5527338"/>
            <a:ext cx="10515600" cy="646331"/>
          </a:xfrm>
          <a:prstGeom prst="rect">
            <a:avLst/>
          </a:prstGeom>
          <a:noFill/>
        </p:spPr>
        <p:txBody>
          <a:bodyPr wrap="square">
            <a:spAutoFit/>
          </a:bodyPr>
          <a:lstStyle/>
          <a:p>
            <a:r>
              <a:rPr lang="en-US" dirty="0"/>
              <a:t>Same layout as the obstacle registers expect it uses flip-flops for the last register instead. The reason I did this is explained in the Design section</a:t>
            </a:r>
          </a:p>
        </p:txBody>
      </p:sp>
      <p:sp>
        <p:nvSpPr>
          <p:cNvPr id="12" name="TextBox 11">
            <a:extLst>
              <a:ext uri="{FF2B5EF4-FFF2-40B4-BE49-F238E27FC236}">
                <a16:creationId xmlns:a16="http://schemas.microsoft.com/office/drawing/2014/main" id="{636C3C9C-719A-861A-582E-FE6C1A7C0DAB}"/>
              </a:ext>
            </a:extLst>
          </p:cNvPr>
          <p:cNvSpPr txBox="1"/>
          <p:nvPr/>
        </p:nvSpPr>
        <p:spPr>
          <a:xfrm>
            <a:off x="8668512" y="1408176"/>
            <a:ext cx="466090" cy="276999"/>
          </a:xfrm>
          <a:prstGeom prst="rect">
            <a:avLst/>
          </a:prstGeom>
          <a:noFill/>
        </p:spPr>
        <p:txBody>
          <a:bodyPr wrap="none" rtlCol="0">
            <a:spAutoFit/>
          </a:bodyPr>
          <a:lstStyle/>
          <a:p>
            <a:r>
              <a:rPr lang="en-US" sz="1200" dirty="0" err="1"/>
              <a:t>CRa</a:t>
            </a:r>
            <a:endParaRPr lang="en-US" sz="1200" dirty="0"/>
          </a:p>
        </p:txBody>
      </p:sp>
      <p:sp>
        <p:nvSpPr>
          <p:cNvPr id="13" name="TextBox 12">
            <a:extLst>
              <a:ext uri="{FF2B5EF4-FFF2-40B4-BE49-F238E27FC236}">
                <a16:creationId xmlns:a16="http://schemas.microsoft.com/office/drawing/2014/main" id="{96F099A2-D8B9-0A71-C841-6481C025902D}"/>
              </a:ext>
            </a:extLst>
          </p:cNvPr>
          <p:cNvSpPr txBox="1"/>
          <p:nvPr/>
        </p:nvSpPr>
        <p:spPr>
          <a:xfrm>
            <a:off x="8668512" y="2396099"/>
            <a:ext cx="470000" cy="276999"/>
          </a:xfrm>
          <a:prstGeom prst="rect">
            <a:avLst/>
          </a:prstGeom>
          <a:noFill/>
        </p:spPr>
        <p:txBody>
          <a:bodyPr wrap="none" rtlCol="0">
            <a:spAutoFit/>
          </a:bodyPr>
          <a:lstStyle/>
          <a:p>
            <a:r>
              <a:rPr lang="en-US" sz="1200" dirty="0" err="1"/>
              <a:t>CRb</a:t>
            </a:r>
            <a:endParaRPr lang="en-US" sz="1200" dirty="0"/>
          </a:p>
        </p:txBody>
      </p:sp>
      <p:sp>
        <p:nvSpPr>
          <p:cNvPr id="14" name="TextBox 13">
            <a:extLst>
              <a:ext uri="{FF2B5EF4-FFF2-40B4-BE49-F238E27FC236}">
                <a16:creationId xmlns:a16="http://schemas.microsoft.com/office/drawing/2014/main" id="{BD631219-BA8A-F663-403B-785EEE130308}"/>
              </a:ext>
            </a:extLst>
          </p:cNvPr>
          <p:cNvSpPr txBox="1"/>
          <p:nvPr/>
        </p:nvSpPr>
        <p:spPr>
          <a:xfrm>
            <a:off x="8668512" y="3329257"/>
            <a:ext cx="463588" cy="276999"/>
          </a:xfrm>
          <a:prstGeom prst="rect">
            <a:avLst/>
          </a:prstGeom>
          <a:noFill/>
        </p:spPr>
        <p:txBody>
          <a:bodyPr wrap="none" rtlCol="0">
            <a:spAutoFit/>
          </a:bodyPr>
          <a:lstStyle/>
          <a:p>
            <a:r>
              <a:rPr lang="en-US" sz="1200" dirty="0" err="1"/>
              <a:t>CRc</a:t>
            </a:r>
            <a:endParaRPr lang="en-US" sz="1200" dirty="0"/>
          </a:p>
        </p:txBody>
      </p:sp>
      <p:sp>
        <p:nvSpPr>
          <p:cNvPr id="15" name="TextBox 14">
            <a:extLst>
              <a:ext uri="{FF2B5EF4-FFF2-40B4-BE49-F238E27FC236}">
                <a16:creationId xmlns:a16="http://schemas.microsoft.com/office/drawing/2014/main" id="{A26C7CE0-DBB3-A9B4-6A36-A84F28696D61}"/>
              </a:ext>
            </a:extLst>
          </p:cNvPr>
          <p:cNvSpPr txBox="1"/>
          <p:nvPr/>
        </p:nvSpPr>
        <p:spPr>
          <a:xfrm>
            <a:off x="8642234" y="4400915"/>
            <a:ext cx="470000" cy="276999"/>
          </a:xfrm>
          <a:prstGeom prst="rect">
            <a:avLst/>
          </a:prstGeom>
          <a:noFill/>
        </p:spPr>
        <p:txBody>
          <a:bodyPr wrap="none" rtlCol="0">
            <a:spAutoFit/>
          </a:bodyPr>
          <a:lstStyle/>
          <a:p>
            <a:r>
              <a:rPr lang="en-US" sz="1200" dirty="0" err="1"/>
              <a:t>CRd</a:t>
            </a:r>
            <a:endParaRPr lang="en-US" sz="1200" dirty="0"/>
          </a:p>
        </p:txBody>
      </p:sp>
    </p:spTree>
    <p:extLst>
      <p:ext uri="{BB962C8B-B14F-4D97-AF65-F5344CB8AC3E}">
        <p14:creationId xmlns:p14="http://schemas.microsoft.com/office/powerpoint/2010/main" val="2772881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4E3858-02D8-B077-DC29-DFBC212EFB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AAB06F-57C5-C036-6696-ACBA98DDEE33}"/>
              </a:ext>
            </a:extLst>
          </p:cNvPr>
          <p:cNvSpPr>
            <a:spLocks noGrp="1"/>
          </p:cNvSpPr>
          <p:nvPr>
            <p:ph type="title"/>
          </p:nvPr>
        </p:nvSpPr>
        <p:spPr>
          <a:xfrm>
            <a:off x="501316" y="0"/>
            <a:ext cx="10515600" cy="1325563"/>
          </a:xfrm>
        </p:spPr>
        <p:txBody>
          <a:bodyPr/>
          <a:lstStyle/>
          <a:p>
            <a:r>
              <a:rPr lang="en-US" dirty="0"/>
              <a:t>Point Counter (Goal)</a:t>
            </a:r>
          </a:p>
        </p:txBody>
      </p:sp>
      <p:sp>
        <p:nvSpPr>
          <p:cNvPr id="8" name="TextBox 7">
            <a:extLst>
              <a:ext uri="{FF2B5EF4-FFF2-40B4-BE49-F238E27FC236}">
                <a16:creationId xmlns:a16="http://schemas.microsoft.com/office/drawing/2014/main" id="{579CB4E7-EE6A-3E3D-9F08-998452ACD817}"/>
              </a:ext>
            </a:extLst>
          </p:cNvPr>
          <p:cNvSpPr txBox="1"/>
          <p:nvPr/>
        </p:nvSpPr>
        <p:spPr>
          <a:xfrm>
            <a:off x="1186977" y="4974336"/>
            <a:ext cx="9829939" cy="646331"/>
          </a:xfrm>
          <a:prstGeom prst="rect">
            <a:avLst/>
          </a:prstGeom>
          <a:noFill/>
        </p:spPr>
        <p:txBody>
          <a:bodyPr wrap="square" rtlCol="0">
            <a:spAutoFit/>
          </a:bodyPr>
          <a:lstStyle/>
          <a:p>
            <a:r>
              <a:rPr lang="en-US" dirty="0"/>
              <a:t>7-bit counter will clock every time the player is in the same spot as a coin. It counts up to 99 then resets. If you get a coin, that coin flip-flop will set to 0, removing the coin from the display. </a:t>
            </a:r>
          </a:p>
        </p:txBody>
      </p:sp>
      <p:pic>
        <p:nvPicPr>
          <p:cNvPr id="17" name="Content Placeholder 16" descr="A diagram of a circuit board&#10;&#10;AI-generated content may be incorrect.">
            <a:extLst>
              <a:ext uri="{FF2B5EF4-FFF2-40B4-BE49-F238E27FC236}">
                <a16:creationId xmlns:a16="http://schemas.microsoft.com/office/drawing/2014/main" id="{AC8E4D94-6F94-C7A9-D2C7-DEBBC371A21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1911" t="20207" r="7166" b="46170"/>
          <a:stretch/>
        </p:blipFill>
        <p:spPr>
          <a:xfrm>
            <a:off x="1155332" y="1145407"/>
            <a:ext cx="9537752" cy="3493970"/>
          </a:xfrm>
        </p:spPr>
      </p:pic>
    </p:spTree>
    <p:extLst>
      <p:ext uri="{BB962C8B-B14F-4D97-AF65-F5344CB8AC3E}">
        <p14:creationId xmlns:p14="http://schemas.microsoft.com/office/powerpoint/2010/main" val="2256690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C1D46-64A0-3A55-0BA8-726901DE66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C5711E-FD5E-15B6-DF15-2E2A30165892}"/>
              </a:ext>
            </a:extLst>
          </p:cNvPr>
          <p:cNvSpPr>
            <a:spLocks noGrp="1"/>
          </p:cNvSpPr>
          <p:nvPr>
            <p:ph type="title"/>
          </p:nvPr>
        </p:nvSpPr>
        <p:spPr>
          <a:xfrm>
            <a:off x="838200" y="365126"/>
            <a:ext cx="10515600" cy="1016000"/>
          </a:xfrm>
        </p:spPr>
        <p:txBody>
          <a:bodyPr/>
          <a:lstStyle/>
          <a:p>
            <a:r>
              <a:rPr lang="en-US" dirty="0"/>
              <a:t>Design</a:t>
            </a:r>
          </a:p>
        </p:txBody>
      </p:sp>
      <p:sp>
        <p:nvSpPr>
          <p:cNvPr id="3" name="Content Placeholder 2">
            <a:extLst>
              <a:ext uri="{FF2B5EF4-FFF2-40B4-BE49-F238E27FC236}">
                <a16:creationId xmlns:a16="http://schemas.microsoft.com/office/drawing/2014/main" id="{229C84E8-694D-565A-9E85-396DECAFA303}"/>
              </a:ext>
            </a:extLst>
          </p:cNvPr>
          <p:cNvSpPr>
            <a:spLocks noGrp="1"/>
          </p:cNvSpPr>
          <p:nvPr>
            <p:ph idx="1"/>
          </p:nvPr>
        </p:nvSpPr>
        <p:spPr>
          <a:xfrm>
            <a:off x="838200" y="1533525"/>
            <a:ext cx="10515600" cy="4643438"/>
          </a:xfrm>
        </p:spPr>
        <p:txBody>
          <a:bodyPr>
            <a:normAutofit fontScale="92500" lnSpcReduction="10000"/>
          </a:bodyPr>
          <a:lstStyle/>
          <a:p>
            <a:pPr marL="0" indent="0">
              <a:buNone/>
            </a:pPr>
            <a:r>
              <a:rPr lang="en-US" dirty="0"/>
              <a:t>For the player to move, I needed 2 buttons. One to move left and one to move right. I also needed a start button to load the register. These need to control the </a:t>
            </a:r>
            <a:r>
              <a:rPr lang="en-US" i="1" dirty="0"/>
              <a:t>S1</a:t>
            </a:r>
            <a:r>
              <a:rPr lang="en-US" dirty="0"/>
              <a:t> and </a:t>
            </a:r>
            <a:r>
              <a:rPr lang="en-US" i="1" dirty="0"/>
              <a:t>S0</a:t>
            </a:r>
            <a:r>
              <a:rPr lang="en-US" dirty="0"/>
              <a:t>. </a:t>
            </a:r>
            <a:r>
              <a:rPr lang="en-US" b="1" i="1" dirty="0"/>
              <a:t>S1 = Right + Start</a:t>
            </a:r>
            <a:r>
              <a:rPr lang="en-US" dirty="0"/>
              <a:t> and </a:t>
            </a:r>
            <a:r>
              <a:rPr lang="en-US" b="1" i="1" dirty="0"/>
              <a:t>S0 = Left + Start</a:t>
            </a:r>
            <a:r>
              <a:rPr lang="en-US" dirty="0"/>
              <a:t>. The player register will clock when any of the buttons are pressed, so </a:t>
            </a:r>
            <a:r>
              <a:rPr lang="en-US" b="1" i="1" dirty="0"/>
              <a:t>CLK = </a:t>
            </a:r>
            <a:r>
              <a:rPr lang="en-US" b="1" i="1" dirty="0" err="1"/>
              <a:t>CLKen</a:t>
            </a:r>
            <a:r>
              <a:rPr lang="en-US" b="1" i="1" dirty="0"/>
              <a:t>(Right + Left + Start)</a:t>
            </a:r>
            <a:r>
              <a:rPr lang="en-US" i="1" dirty="0"/>
              <a:t>. </a:t>
            </a:r>
            <a:r>
              <a:rPr lang="en-US" dirty="0"/>
              <a:t>An issue that I wanted to avoid was that if you shifted to far left/right the player would be deleted, and you would have to restart. I considered looping because it was simpler to design, as you just connect </a:t>
            </a:r>
            <a:r>
              <a:rPr lang="en-US" i="1" dirty="0" err="1"/>
              <a:t>Qa</a:t>
            </a:r>
            <a:r>
              <a:rPr lang="en-US" dirty="0"/>
              <a:t> with </a:t>
            </a:r>
            <a:r>
              <a:rPr lang="en-US" i="1" dirty="0"/>
              <a:t>Serial Left</a:t>
            </a:r>
            <a:r>
              <a:rPr lang="en-US" dirty="0"/>
              <a:t> and </a:t>
            </a:r>
            <a:r>
              <a:rPr lang="en-US" i="1" dirty="0" err="1"/>
              <a:t>Qd</a:t>
            </a:r>
            <a:r>
              <a:rPr lang="en-US" dirty="0"/>
              <a:t> with </a:t>
            </a:r>
            <a:r>
              <a:rPr lang="en-US" i="1" dirty="0"/>
              <a:t>Serial Right</a:t>
            </a:r>
            <a:r>
              <a:rPr lang="en-US" dirty="0"/>
              <a:t>. However, I felt that it was not fitting as I don’t want the player teleporting from one side  to the other.  So, I decided to try to stop the player from moving to far left/right by inhibiting the clock signal and adding a clock enable. If you press the right button while the player is in the right most spot or if you press the left button while the player is in the left most spot, it will inhibit the clock signal. </a:t>
            </a:r>
            <a:r>
              <a:rPr lang="en-US" b="1" i="1" dirty="0" err="1"/>
              <a:t>CLKen</a:t>
            </a:r>
            <a:r>
              <a:rPr lang="en-US" b="1" i="1" dirty="0"/>
              <a:t> = (QaS1 + QdS0)’</a:t>
            </a:r>
            <a:r>
              <a:rPr lang="en-US" i="1" dirty="0"/>
              <a:t>.</a:t>
            </a:r>
          </a:p>
        </p:txBody>
      </p:sp>
    </p:spTree>
    <p:extLst>
      <p:ext uri="{BB962C8B-B14F-4D97-AF65-F5344CB8AC3E}">
        <p14:creationId xmlns:p14="http://schemas.microsoft.com/office/powerpoint/2010/main" val="820186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5DCBE-5DDD-76FD-CC8E-74E8F08F2315}"/>
              </a:ext>
            </a:extLst>
          </p:cNvPr>
          <p:cNvSpPr>
            <a:spLocks noGrp="1"/>
          </p:cNvSpPr>
          <p:nvPr>
            <p:ph type="title"/>
          </p:nvPr>
        </p:nvSpPr>
        <p:spPr>
          <a:xfrm>
            <a:off x="838200" y="365125"/>
            <a:ext cx="10515600" cy="1026353"/>
          </a:xfrm>
        </p:spPr>
        <p:txBody>
          <a:bodyPr/>
          <a:lstStyle/>
          <a:p>
            <a:r>
              <a:rPr lang="en-US" dirty="0"/>
              <a:t>Design</a:t>
            </a:r>
          </a:p>
        </p:txBody>
      </p:sp>
      <p:sp>
        <p:nvSpPr>
          <p:cNvPr id="3" name="Content Placeholder 2">
            <a:extLst>
              <a:ext uri="{FF2B5EF4-FFF2-40B4-BE49-F238E27FC236}">
                <a16:creationId xmlns:a16="http://schemas.microsoft.com/office/drawing/2014/main" id="{85663224-E108-2DB9-CF5E-CE03C0099B2A}"/>
              </a:ext>
            </a:extLst>
          </p:cNvPr>
          <p:cNvSpPr>
            <a:spLocks noGrp="1"/>
          </p:cNvSpPr>
          <p:nvPr>
            <p:ph idx="1"/>
          </p:nvPr>
        </p:nvSpPr>
        <p:spPr>
          <a:xfrm>
            <a:off x="838200" y="1391478"/>
            <a:ext cx="10515600" cy="4785485"/>
          </a:xfrm>
        </p:spPr>
        <p:txBody>
          <a:bodyPr/>
          <a:lstStyle/>
          <a:p>
            <a:pPr marL="0" indent="0">
              <a:buNone/>
            </a:pPr>
            <a:r>
              <a:rPr lang="en-US" dirty="0"/>
              <a:t>The obstacles are created and displayed using a timer, a 5-bit ripple counter, an EPROM, and a series of 4 shift registers. The timer has a frequency of about 1.5 Hz. To inhibit the timer, I used a flip-flop that sets when you press the start button. The timer and the output of the flip-flop go through an AND gate, and that is the CLK signal for the counter and registers. The 5-bit ripple counter represents the stage that’s going to be loaded into the top register of the obstacles. The outputs of the counter go into an EPROM which converts it into the placements of the obstacles and coins. The programmed hex is on the next slide. The most significant digit of the hex is the coin placements and the least significant is the obstacle placements.</a:t>
            </a:r>
          </a:p>
        </p:txBody>
      </p:sp>
    </p:spTree>
    <p:extLst>
      <p:ext uri="{BB962C8B-B14F-4D97-AF65-F5344CB8AC3E}">
        <p14:creationId xmlns:p14="http://schemas.microsoft.com/office/powerpoint/2010/main" val="2622990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EA5D-ED23-1009-BDB0-6750657EC99E}"/>
              </a:ext>
            </a:extLst>
          </p:cNvPr>
          <p:cNvSpPr>
            <a:spLocks noGrp="1"/>
          </p:cNvSpPr>
          <p:nvPr>
            <p:ph type="title"/>
          </p:nvPr>
        </p:nvSpPr>
        <p:spPr>
          <a:xfrm>
            <a:off x="838200" y="365125"/>
            <a:ext cx="10515600" cy="765585"/>
          </a:xfrm>
        </p:spPr>
        <p:txBody>
          <a:bodyPr/>
          <a:lstStyle/>
          <a:p>
            <a:r>
              <a:rPr lang="en-US" dirty="0"/>
              <a:t>Design</a:t>
            </a:r>
          </a:p>
        </p:txBody>
      </p:sp>
      <p:graphicFrame>
        <p:nvGraphicFramePr>
          <p:cNvPr id="4" name="Content Placeholder 3">
            <a:extLst>
              <a:ext uri="{FF2B5EF4-FFF2-40B4-BE49-F238E27FC236}">
                <a16:creationId xmlns:a16="http://schemas.microsoft.com/office/drawing/2014/main" id="{4ECF70B2-B4DD-99AF-5261-99DDD5BCE289}"/>
              </a:ext>
            </a:extLst>
          </p:cNvPr>
          <p:cNvGraphicFramePr>
            <a:graphicFrameLocks noGrp="1"/>
          </p:cNvGraphicFramePr>
          <p:nvPr>
            <p:ph idx="1"/>
            <p:extLst>
              <p:ext uri="{D42A27DB-BD31-4B8C-83A1-F6EECF244321}">
                <p14:modId xmlns:p14="http://schemas.microsoft.com/office/powerpoint/2010/main" val="1396231690"/>
              </p:ext>
            </p:extLst>
          </p:nvPr>
        </p:nvGraphicFramePr>
        <p:xfrm>
          <a:off x="1084006" y="1275717"/>
          <a:ext cx="4058263" cy="5394960"/>
        </p:xfrm>
        <a:graphic>
          <a:graphicData uri="http://schemas.openxmlformats.org/drawingml/2006/table">
            <a:tbl>
              <a:tblPr firstRow="1" bandRow="1">
                <a:tableStyleId>{5C22544A-7EE6-4342-B048-85BDC9FD1C3A}</a:tableStyleId>
              </a:tblPr>
              <a:tblGrid>
                <a:gridCol w="1029929">
                  <a:extLst>
                    <a:ext uri="{9D8B030D-6E8A-4147-A177-3AD203B41FA5}">
                      <a16:colId xmlns:a16="http://schemas.microsoft.com/office/drawing/2014/main" val="649185112"/>
                    </a:ext>
                  </a:extLst>
                </a:gridCol>
                <a:gridCol w="1179871">
                  <a:extLst>
                    <a:ext uri="{9D8B030D-6E8A-4147-A177-3AD203B41FA5}">
                      <a16:colId xmlns:a16="http://schemas.microsoft.com/office/drawing/2014/main" val="2061531685"/>
                    </a:ext>
                  </a:extLst>
                </a:gridCol>
                <a:gridCol w="1307690">
                  <a:extLst>
                    <a:ext uri="{9D8B030D-6E8A-4147-A177-3AD203B41FA5}">
                      <a16:colId xmlns:a16="http://schemas.microsoft.com/office/drawing/2014/main" val="1506570003"/>
                    </a:ext>
                  </a:extLst>
                </a:gridCol>
                <a:gridCol w="540773">
                  <a:extLst>
                    <a:ext uri="{9D8B030D-6E8A-4147-A177-3AD203B41FA5}">
                      <a16:colId xmlns:a16="http://schemas.microsoft.com/office/drawing/2014/main" val="3053209958"/>
                    </a:ext>
                  </a:extLst>
                </a:gridCol>
              </a:tblGrid>
              <a:tr h="490536">
                <a:tc>
                  <a:txBody>
                    <a:bodyPr/>
                    <a:lstStyle/>
                    <a:p>
                      <a:r>
                        <a:rPr lang="en-US" sz="1400" dirty="0"/>
                        <a:t>Counter Value</a:t>
                      </a:r>
                    </a:p>
                  </a:txBody>
                  <a:tcPr/>
                </a:tc>
                <a:tc>
                  <a:txBody>
                    <a:bodyPr/>
                    <a:lstStyle/>
                    <a:p>
                      <a:r>
                        <a:rPr lang="en-US" sz="1400" dirty="0"/>
                        <a:t>Coin Placements</a:t>
                      </a:r>
                    </a:p>
                  </a:txBody>
                  <a:tcPr/>
                </a:tc>
                <a:tc>
                  <a:txBody>
                    <a:bodyPr/>
                    <a:lstStyle/>
                    <a:p>
                      <a:r>
                        <a:rPr lang="en-US" sz="1400" dirty="0"/>
                        <a:t>Obstacles Placements</a:t>
                      </a:r>
                    </a:p>
                  </a:txBody>
                  <a:tcPr/>
                </a:tc>
                <a:tc>
                  <a:txBody>
                    <a:bodyPr/>
                    <a:lstStyle/>
                    <a:p>
                      <a:r>
                        <a:rPr lang="en-US" sz="1400" dirty="0"/>
                        <a:t>Hex</a:t>
                      </a:r>
                    </a:p>
                  </a:txBody>
                  <a:tcPr/>
                </a:tc>
                <a:extLst>
                  <a:ext uri="{0D108BD9-81ED-4DB2-BD59-A6C34878D82A}">
                    <a16:rowId xmlns:a16="http://schemas.microsoft.com/office/drawing/2014/main" val="3408850139"/>
                  </a:ext>
                </a:extLst>
              </a:tr>
              <a:tr h="288551">
                <a:tc>
                  <a:txBody>
                    <a:bodyPr/>
                    <a:lstStyle/>
                    <a:p>
                      <a:r>
                        <a:rPr lang="en-US" sz="1400" dirty="0"/>
                        <a:t>00000</a:t>
                      </a:r>
                    </a:p>
                  </a:txBody>
                  <a:tcPr/>
                </a:tc>
                <a:tc>
                  <a:txBody>
                    <a:bodyPr/>
                    <a:lstStyle/>
                    <a:p>
                      <a:r>
                        <a:rPr lang="en-US" sz="1400" dirty="0"/>
                        <a:t>0000</a:t>
                      </a:r>
                    </a:p>
                  </a:txBody>
                  <a:tcPr/>
                </a:tc>
                <a:tc>
                  <a:txBody>
                    <a:bodyPr/>
                    <a:lstStyle/>
                    <a:p>
                      <a:r>
                        <a:rPr lang="en-US" sz="1400" dirty="0"/>
                        <a:t>1001</a:t>
                      </a:r>
                    </a:p>
                  </a:txBody>
                  <a:tcPr/>
                </a:tc>
                <a:tc>
                  <a:txBody>
                    <a:bodyPr/>
                    <a:lstStyle/>
                    <a:p>
                      <a:r>
                        <a:rPr lang="en-US" sz="1400" dirty="0"/>
                        <a:t>09</a:t>
                      </a:r>
                    </a:p>
                  </a:txBody>
                  <a:tcPr/>
                </a:tc>
                <a:extLst>
                  <a:ext uri="{0D108BD9-81ED-4DB2-BD59-A6C34878D82A}">
                    <a16:rowId xmlns:a16="http://schemas.microsoft.com/office/drawing/2014/main" val="3184995052"/>
                  </a:ext>
                </a:extLst>
              </a:tr>
              <a:tr h="288551">
                <a:tc>
                  <a:txBody>
                    <a:bodyPr/>
                    <a:lstStyle/>
                    <a:p>
                      <a:r>
                        <a:rPr lang="en-US" sz="1400" dirty="0"/>
                        <a:t>00001</a:t>
                      </a:r>
                    </a:p>
                  </a:txBody>
                  <a:tcPr/>
                </a:tc>
                <a:tc>
                  <a:txBody>
                    <a:bodyPr/>
                    <a:lstStyle/>
                    <a:p>
                      <a:r>
                        <a:rPr lang="en-US" sz="1400" dirty="0"/>
                        <a:t>0000</a:t>
                      </a:r>
                    </a:p>
                  </a:txBody>
                  <a:tcPr/>
                </a:tc>
                <a:tc>
                  <a:txBody>
                    <a:bodyPr/>
                    <a:lstStyle/>
                    <a:p>
                      <a:r>
                        <a:rPr lang="en-US" sz="1400" dirty="0"/>
                        <a:t>1011</a:t>
                      </a:r>
                    </a:p>
                  </a:txBody>
                  <a:tcPr/>
                </a:tc>
                <a:tc>
                  <a:txBody>
                    <a:bodyPr/>
                    <a:lstStyle/>
                    <a:p>
                      <a:r>
                        <a:rPr lang="en-US" sz="1400" dirty="0"/>
                        <a:t>0B</a:t>
                      </a:r>
                    </a:p>
                  </a:txBody>
                  <a:tcPr/>
                </a:tc>
                <a:extLst>
                  <a:ext uri="{0D108BD9-81ED-4DB2-BD59-A6C34878D82A}">
                    <a16:rowId xmlns:a16="http://schemas.microsoft.com/office/drawing/2014/main" val="1998757639"/>
                  </a:ext>
                </a:extLst>
              </a:tr>
              <a:tr h="288551">
                <a:tc>
                  <a:txBody>
                    <a:bodyPr/>
                    <a:lstStyle/>
                    <a:p>
                      <a:r>
                        <a:rPr lang="en-US" sz="1400" dirty="0"/>
                        <a:t>00010</a:t>
                      </a:r>
                    </a:p>
                  </a:txBody>
                  <a:tcPr/>
                </a:tc>
                <a:tc>
                  <a:txBody>
                    <a:bodyPr/>
                    <a:lstStyle/>
                    <a:p>
                      <a:r>
                        <a:rPr lang="en-US" sz="1400" dirty="0"/>
                        <a:t>0000</a:t>
                      </a:r>
                    </a:p>
                  </a:txBody>
                  <a:tcPr/>
                </a:tc>
                <a:tc>
                  <a:txBody>
                    <a:bodyPr/>
                    <a:lstStyle/>
                    <a:p>
                      <a:r>
                        <a:rPr lang="en-US" sz="1400" dirty="0"/>
                        <a:t>0001</a:t>
                      </a:r>
                    </a:p>
                  </a:txBody>
                  <a:tcPr/>
                </a:tc>
                <a:tc>
                  <a:txBody>
                    <a:bodyPr/>
                    <a:lstStyle/>
                    <a:p>
                      <a:r>
                        <a:rPr lang="en-US" sz="1400" dirty="0"/>
                        <a:t>01</a:t>
                      </a:r>
                    </a:p>
                  </a:txBody>
                  <a:tcPr/>
                </a:tc>
                <a:extLst>
                  <a:ext uri="{0D108BD9-81ED-4DB2-BD59-A6C34878D82A}">
                    <a16:rowId xmlns:a16="http://schemas.microsoft.com/office/drawing/2014/main" val="2814877993"/>
                  </a:ext>
                </a:extLst>
              </a:tr>
              <a:tr h="288551">
                <a:tc>
                  <a:txBody>
                    <a:bodyPr/>
                    <a:lstStyle/>
                    <a:p>
                      <a:r>
                        <a:rPr lang="en-US" sz="1400" dirty="0"/>
                        <a:t>00011</a:t>
                      </a:r>
                    </a:p>
                  </a:txBody>
                  <a:tcPr/>
                </a:tc>
                <a:tc>
                  <a:txBody>
                    <a:bodyPr/>
                    <a:lstStyle/>
                    <a:p>
                      <a:r>
                        <a:rPr lang="en-US" sz="1400" dirty="0"/>
                        <a:t>1010</a:t>
                      </a:r>
                    </a:p>
                  </a:txBody>
                  <a:tcPr/>
                </a:tc>
                <a:tc>
                  <a:txBody>
                    <a:bodyPr/>
                    <a:lstStyle/>
                    <a:p>
                      <a:r>
                        <a:rPr lang="en-US" sz="1400" dirty="0"/>
                        <a:t>0100</a:t>
                      </a:r>
                    </a:p>
                  </a:txBody>
                  <a:tcPr/>
                </a:tc>
                <a:tc>
                  <a:txBody>
                    <a:bodyPr/>
                    <a:lstStyle/>
                    <a:p>
                      <a:r>
                        <a:rPr lang="en-US" sz="1400" dirty="0"/>
                        <a:t>A4</a:t>
                      </a:r>
                    </a:p>
                  </a:txBody>
                  <a:tcPr/>
                </a:tc>
                <a:extLst>
                  <a:ext uri="{0D108BD9-81ED-4DB2-BD59-A6C34878D82A}">
                    <a16:rowId xmlns:a16="http://schemas.microsoft.com/office/drawing/2014/main" val="1815503226"/>
                  </a:ext>
                </a:extLst>
              </a:tr>
              <a:tr h="288551">
                <a:tc>
                  <a:txBody>
                    <a:bodyPr/>
                    <a:lstStyle/>
                    <a:p>
                      <a:r>
                        <a:rPr lang="en-US" sz="1400" dirty="0"/>
                        <a:t>00100</a:t>
                      </a:r>
                    </a:p>
                  </a:txBody>
                  <a:tcPr/>
                </a:tc>
                <a:tc>
                  <a:txBody>
                    <a:bodyPr/>
                    <a:lstStyle/>
                    <a:p>
                      <a:r>
                        <a:rPr lang="en-US" sz="1400" dirty="0"/>
                        <a:t>1000</a:t>
                      </a:r>
                    </a:p>
                  </a:txBody>
                  <a:tcPr/>
                </a:tc>
                <a:tc>
                  <a:txBody>
                    <a:bodyPr/>
                    <a:lstStyle/>
                    <a:p>
                      <a:r>
                        <a:rPr lang="en-US" sz="1400" dirty="0"/>
                        <a:t>0100</a:t>
                      </a:r>
                    </a:p>
                  </a:txBody>
                  <a:tcPr/>
                </a:tc>
                <a:tc>
                  <a:txBody>
                    <a:bodyPr/>
                    <a:lstStyle/>
                    <a:p>
                      <a:r>
                        <a:rPr lang="en-US" sz="1400" dirty="0"/>
                        <a:t>84</a:t>
                      </a:r>
                    </a:p>
                  </a:txBody>
                  <a:tcPr/>
                </a:tc>
                <a:extLst>
                  <a:ext uri="{0D108BD9-81ED-4DB2-BD59-A6C34878D82A}">
                    <a16:rowId xmlns:a16="http://schemas.microsoft.com/office/drawing/2014/main" val="366945141"/>
                  </a:ext>
                </a:extLst>
              </a:tr>
              <a:tr h="288551">
                <a:tc>
                  <a:txBody>
                    <a:bodyPr/>
                    <a:lstStyle/>
                    <a:p>
                      <a:r>
                        <a:rPr lang="en-US" sz="1400" dirty="0"/>
                        <a:t>00101</a:t>
                      </a:r>
                    </a:p>
                  </a:txBody>
                  <a:tcPr/>
                </a:tc>
                <a:tc>
                  <a:txBody>
                    <a:bodyPr/>
                    <a:lstStyle/>
                    <a:p>
                      <a:r>
                        <a:rPr lang="en-US" sz="1400" dirty="0"/>
                        <a:t>0001</a:t>
                      </a:r>
                    </a:p>
                  </a:txBody>
                  <a:tcPr/>
                </a:tc>
                <a:tc>
                  <a:txBody>
                    <a:bodyPr/>
                    <a:lstStyle/>
                    <a:p>
                      <a:r>
                        <a:rPr lang="en-US" sz="1400" dirty="0"/>
                        <a:t>0110</a:t>
                      </a:r>
                    </a:p>
                  </a:txBody>
                  <a:tcPr/>
                </a:tc>
                <a:tc>
                  <a:txBody>
                    <a:bodyPr/>
                    <a:lstStyle/>
                    <a:p>
                      <a:r>
                        <a:rPr lang="en-US" sz="1400" dirty="0"/>
                        <a:t>16</a:t>
                      </a:r>
                    </a:p>
                  </a:txBody>
                  <a:tcPr/>
                </a:tc>
                <a:extLst>
                  <a:ext uri="{0D108BD9-81ED-4DB2-BD59-A6C34878D82A}">
                    <a16:rowId xmlns:a16="http://schemas.microsoft.com/office/drawing/2014/main" val="4126696652"/>
                  </a:ext>
                </a:extLst>
              </a:tr>
              <a:tr h="288551">
                <a:tc>
                  <a:txBody>
                    <a:bodyPr/>
                    <a:lstStyle/>
                    <a:p>
                      <a:r>
                        <a:rPr lang="en-US" sz="1400" dirty="0"/>
                        <a:t>00110</a:t>
                      </a:r>
                    </a:p>
                  </a:txBody>
                  <a:tcPr/>
                </a:tc>
                <a:tc>
                  <a:txBody>
                    <a:bodyPr/>
                    <a:lstStyle/>
                    <a:p>
                      <a:r>
                        <a:rPr lang="en-US" sz="1400" dirty="0"/>
                        <a:t>0000</a:t>
                      </a:r>
                    </a:p>
                  </a:txBody>
                  <a:tcPr/>
                </a:tc>
                <a:tc>
                  <a:txBody>
                    <a:bodyPr/>
                    <a:lstStyle/>
                    <a:p>
                      <a:r>
                        <a:rPr lang="en-US" sz="1400" dirty="0"/>
                        <a:t>0010</a:t>
                      </a:r>
                    </a:p>
                  </a:txBody>
                  <a:tcPr/>
                </a:tc>
                <a:tc>
                  <a:txBody>
                    <a:bodyPr/>
                    <a:lstStyle/>
                    <a:p>
                      <a:r>
                        <a:rPr lang="en-US" sz="1400" dirty="0"/>
                        <a:t>02</a:t>
                      </a:r>
                    </a:p>
                  </a:txBody>
                  <a:tcPr/>
                </a:tc>
                <a:extLst>
                  <a:ext uri="{0D108BD9-81ED-4DB2-BD59-A6C34878D82A}">
                    <a16:rowId xmlns:a16="http://schemas.microsoft.com/office/drawing/2014/main" val="429155269"/>
                  </a:ext>
                </a:extLst>
              </a:tr>
              <a:tr h="288551">
                <a:tc>
                  <a:txBody>
                    <a:bodyPr/>
                    <a:lstStyle/>
                    <a:p>
                      <a:r>
                        <a:rPr lang="en-US" sz="1400" dirty="0"/>
                        <a:t>00111</a:t>
                      </a:r>
                    </a:p>
                  </a:txBody>
                  <a:tcPr/>
                </a:tc>
                <a:tc>
                  <a:txBody>
                    <a:bodyPr/>
                    <a:lstStyle/>
                    <a:p>
                      <a:r>
                        <a:rPr lang="en-US" sz="1400" dirty="0"/>
                        <a:t>0010</a:t>
                      </a:r>
                    </a:p>
                  </a:txBody>
                  <a:tcPr/>
                </a:tc>
                <a:tc>
                  <a:txBody>
                    <a:bodyPr/>
                    <a:lstStyle/>
                    <a:p>
                      <a:r>
                        <a:rPr lang="en-US" sz="1400" dirty="0"/>
                        <a:t>1000</a:t>
                      </a:r>
                    </a:p>
                  </a:txBody>
                  <a:tcPr/>
                </a:tc>
                <a:tc>
                  <a:txBody>
                    <a:bodyPr/>
                    <a:lstStyle/>
                    <a:p>
                      <a:r>
                        <a:rPr lang="en-US" sz="1400" dirty="0"/>
                        <a:t>28</a:t>
                      </a:r>
                    </a:p>
                  </a:txBody>
                  <a:tcPr/>
                </a:tc>
                <a:extLst>
                  <a:ext uri="{0D108BD9-81ED-4DB2-BD59-A6C34878D82A}">
                    <a16:rowId xmlns:a16="http://schemas.microsoft.com/office/drawing/2014/main" val="738535977"/>
                  </a:ext>
                </a:extLst>
              </a:tr>
              <a:tr h="288551">
                <a:tc>
                  <a:txBody>
                    <a:bodyPr/>
                    <a:lstStyle/>
                    <a:p>
                      <a:r>
                        <a:rPr lang="en-US" sz="1400" dirty="0"/>
                        <a:t>01000</a:t>
                      </a:r>
                    </a:p>
                  </a:txBody>
                  <a:tcPr/>
                </a:tc>
                <a:tc>
                  <a:txBody>
                    <a:bodyPr/>
                    <a:lstStyle/>
                    <a:p>
                      <a:r>
                        <a:rPr lang="en-US" sz="1400" dirty="0"/>
                        <a:t>0000</a:t>
                      </a:r>
                    </a:p>
                  </a:txBody>
                  <a:tcPr/>
                </a:tc>
                <a:tc>
                  <a:txBody>
                    <a:bodyPr/>
                    <a:lstStyle/>
                    <a:p>
                      <a:r>
                        <a:rPr lang="en-US" sz="1400" dirty="0"/>
                        <a:t>0011</a:t>
                      </a:r>
                    </a:p>
                  </a:txBody>
                  <a:tcPr/>
                </a:tc>
                <a:tc>
                  <a:txBody>
                    <a:bodyPr/>
                    <a:lstStyle/>
                    <a:p>
                      <a:r>
                        <a:rPr lang="en-US" sz="1400" dirty="0"/>
                        <a:t>03</a:t>
                      </a:r>
                    </a:p>
                  </a:txBody>
                  <a:tcPr/>
                </a:tc>
                <a:extLst>
                  <a:ext uri="{0D108BD9-81ED-4DB2-BD59-A6C34878D82A}">
                    <a16:rowId xmlns:a16="http://schemas.microsoft.com/office/drawing/2014/main" val="3911516761"/>
                  </a:ext>
                </a:extLst>
              </a:tr>
              <a:tr h="288551">
                <a:tc>
                  <a:txBody>
                    <a:bodyPr/>
                    <a:lstStyle/>
                    <a:p>
                      <a:r>
                        <a:rPr lang="en-US" sz="1400" dirty="0"/>
                        <a:t>01001</a:t>
                      </a:r>
                    </a:p>
                  </a:txBody>
                  <a:tcPr/>
                </a:tc>
                <a:tc>
                  <a:txBody>
                    <a:bodyPr/>
                    <a:lstStyle/>
                    <a:p>
                      <a:r>
                        <a:rPr lang="en-US" sz="1400" dirty="0"/>
                        <a:t>1000</a:t>
                      </a:r>
                    </a:p>
                  </a:txBody>
                  <a:tcPr/>
                </a:tc>
                <a:tc>
                  <a:txBody>
                    <a:bodyPr/>
                    <a:lstStyle/>
                    <a:p>
                      <a:r>
                        <a:rPr lang="en-US" sz="1400" dirty="0"/>
                        <a:t>0111</a:t>
                      </a:r>
                    </a:p>
                  </a:txBody>
                  <a:tcPr/>
                </a:tc>
                <a:tc>
                  <a:txBody>
                    <a:bodyPr/>
                    <a:lstStyle/>
                    <a:p>
                      <a:r>
                        <a:rPr lang="en-US" sz="1400" dirty="0"/>
                        <a:t>87</a:t>
                      </a:r>
                    </a:p>
                  </a:txBody>
                  <a:tcPr/>
                </a:tc>
                <a:extLst>
                  <a:ext uri="{0D108BD9-81ED-4DB2-BD59-A6C34878D82A}">
                    <a16:rowId xmlns:a16="http://schemas.microsoft.com/office/drawing/2014/main" val="1164695364"/>
                  </a:ext>
                </a:extLst>
              </a:tr>
              <a:tr h="288551">
                <a:tc>
                  <a:txBody>
                    <a:bodyPr/>
                    <a:lstStyle/>
                    <a:p>
                      <a:r>
                        <a:rPr lang="en-US" sz="1400" dirty="0"/>
                        <a:t>01010</a:t>
                      </a:r>
                    </a:p>
                  </a:txBody>
                  <a:tcPr/>
                </a:tc>
                <a:tc>
                  <a:txBody>
                    <a:bodyPr/>
                    <a:lstStyle/>
                    <a:p>
                      <a:r>
                        <a:rPr lang="en-US" sz="1400" dirty="0"/>
                        <a:t>0000</a:t>
                      </a:r>
                    </a:p>
                  </a:txBody>
                  <a:tcPr/>
                </a:tc>
                <a:tc>
                  <a:txBody>
                    <a:bodyPr/>
                    <a:lstStyle/>
                    <a:p>
                      <a:r>
                        <a:rPr lang="en-US" sz="1400" dirty="0"/>
                        <a:t>0010</a:t>
                      </a:r>
                    </a:p>
                  </a:txBody>
                  <a:tcPr/>
                </a:tc>
                <a:tc>
                  <a:txBody>
                    <a:bodyPr/>
                    <a:lstStyle/>
                    <a:p>
                      <a:r>
                        <a:rPr lang="en-US" sz="1400" dirty="0"/>
                        <a:t>02</a:t>
                      </a:r>
                    </a:p>
                  </a:txBody>
                  <a:tcPr/>
                </a:tc>
                <a:extLst>
                  <a:ext uri="{0D108BD9-81ED-4DB2-BD59-A6C34878D82A}">
                    <a16:rowId xmlns:a16="http://schemas.microsoft.com/office/drawing/2014/main" val="3216688444"/>
                  </a:ext>
                </a:extLst>
              </a:tr>
              <a:tr h="288551">
                <a:tc>
                  <a:txBody>
                    <a:bodyPr/>
                    <a:lstStyle/>
                    <a:p>
                      <a:r>
                        <a:rPr lang="en-US" sz="1400" dirty="0"/>
                        <a:t>01011</a:t>
                      </a:r>
                    </a:p>
                  </a:txBody>
                  <a:tcPr/>
                </a:tc>
                <a:tc>
                  <a:txBody>
                    <a:bodyPr/>
                    <a:lstStyle/>
                    <a:p>
                      <a:r>
                        <a:rPr lang="en-US" sz="1400" dirty="0"/>
                        <a:t>0100</a:t>
                      </a:r>
                    </a:p>
                  </a:txBody>
                  <a:tcPr/>
                </a:tc>
                <a:tc>
                  <a:txBody>
                    <a:bodyPr/>
                    <a:lstStyle/>
                    <a:p>
                      <a:r>
                        <a:rPr lang="en-US" sz="1400" dirty="0"/>
                        <a:t>1010</a:t>
                      </a:r>
                    </a:p>
                  </a:txBody>
                  <a:tcPr/>
                </a:tc>
                <a:tc>
                  <a:txBody>
                    <a:bodyPr/>
                    <a:lstStyle/>
                    <a:p>
                      <a:r>
                        <a:rPr lang="en-US" sz="1400" dirty="0"/>
                        <a:t>4A</a:t>
                      </a:r>
                    </a:p>
                  </a:txBody>
                  <a:tcPr/>
                </a:tc>
                <a:extLst>
                  <a:ext uri="{0D108BD9-81ED-4DB2-BD59-A6C34878D82A}">
                    <a16:rowId xmlns:a16="http://schemas.microsoft.com/office/drawing/2014/main" val="2044415524"/>
                  </a:ext>
                </a:extLst>
              </a:tr>
              <a:tr h="288551">
                <a:tc>
                  <a:txBody>
                    <a:bodyPr/>
                    <a:lstStyle/>
                    <a:p>
                      <a:r>
                        <a:rPr lang="en-US" sz="1400" dirty="0"/>
                        <a:t>01100</a:t>
                      </a:r>
                    </a:p>
                  </a:txBody>
                  <a:tcPr/>
                </a:tc>
                <a:tc>
                  <a:txBody>
                    <a:bodyPr/>
                    <a:lstStyle/>
                    <a:p>
                      <a:r>
                        <a:rPr lang="en-US" sz="1400" dirty="0"/>
                        <a:t>0000</a:t>
                      </a:r>
                    </a:p>
                  </a:txBody>
                  <a:tcPr/>
                </a:tc>
                <a:tc>
                  <a:txBody>
                    <a:bodyPr/>
                    <a:lstStyle/>
                    <a:p>
                      <a:r>
                        <a:rPr lang="en-US" sz="1400" dirty="0"/>
                        <a:t>1001</a:t>
                      </a:r>
                    </a:p>
                  </a:txBody>
                  <a:tcPr/>
                </a:tc>
                <a:tc>
                  <a:txBody>
                    <a:bodyPr/>
                    <a:lstStyle/>
                    <a:p>
                      <a:r>
                        <a:rPr lang="en-US" sz="1400" dirty="0"/>
                        <a:t>09</a:t>
                      </a:r>
                    </a:p>
                  </a:txBody>
                  <a:tcPr/>
                </a:tc>
                <a:extLst>
                  <a:ext uri="{0D108BD9-81ED-4DB2-BD59-A6C34878D82A}">
                    <a16:rowId xmlns:a16="http://schemas.microsoft.com/office/drawing/2014/main" val="529730733"/>
                  </a:ext>
                </a:extLst>
              </a:tr>
              <a:tr h="288551">
                <a:tc>
                  <a:txBody>
                    <a:bodyPr/>
                    <a:lstStyle/>
                    <a:p>
                      <a:r>
                        <a:rPr lang="en-US" sz="1400" dirty="0"/>
                        <a:t>01101</a:t>
                      </a:r>
                    </a:p>
                  </a:txBody>
                  <a:tcPr/>
                </a:tc>
                <a:tc>
                  <a:txBody>
                    <a:bodyPr/>
                    <a:lstStyle/>
                    <a:p>
                      <a:r>
                        <a:rPr lang="en-US" sz="1400" dirty="0"/>
                        <a:t>0010</a:t>
                      </a:r>
                    </a:p>
                  </a:txBody>
                  <a:tcPr/>
                </a:tc>
                <a:tc>
                  <a:txBody>
                    <a:bodyPr/>
                    <a:lstStyle/>
                    <a:p>
                      <a:r>
                        <a:rPr lang="en-US" sz="1400" dirty="0"/>
                        <a:t>1101</a:t>
                      </a:r>
                    </a:p>
                  </a:txBody>
                  <a:tcPr/>
                </a:tc>
                <a:tc>
                  <a:txBody>
                    <a:bodyPr/>
                    <a:lstStyle/>
                    <a:p>
                      <a:r>
                        <a:rPr lang="en-US" sz="1400" dirty="0"/>
                        <a:t>2D</a:t>
                      </a:r>
                    </a:p>
                  </a:txBody>
                  <a:tcPr/>
                </a:tc>
                <a:extLst>
                  <a:ext uri="{0D108BD9-81ED-4DB2-BD59-A6C34878D82A}">
                    <a16:rowId xmlns:a16="http://schemas.microsoft.com/office/drawing/2014/main" val="3947147186"/>
                  </a:ext>
                </a:extLst>
              </a:tr>
              <a:tr h="288551">
                <a:tc>
                  <a:txBody>
                    <a:bodyPr/>
                    <a:lstStyle/>
                    <a:p>
                      <a:r>
                        <a:rPr lang="en-US" sz="1400" dirty="0"/>
                        <a:t>01110</a:t>
                      </a:r>
                    </a:p>
                  </a:txBody>
                  <a:tcPr/>
                </a:tc>
                <a:tc>
                  <a:txBody>
                    <a:bodyPr/>
                    <a:lstStyle/>
                    <a:p>
                      <a:r>
                        <a:rPr lang="en-US" sz="1400" dirty="0"/>
                        <a:t>0000</a:t>
                      </a:r>
                    </a:p>
                  </a:txBody>
                  <a:tcPr/>
                </a:tc>
                <a:tc>
                  <a:txBody>
                    <a:bodyPr/>
                    <a:lstStyle/>
                    <a:p>
                      <a:r>
                        <a:rPr lang="en-US" sz="1400" dirty="0"/>
                        <a:t>1001</a:t>
                      </a:r>
                    </a:p>
                  </a:txBody>
                  <a:tcPr/>
                </a:tc>
                <a:tc>
                  <a:txBody>
                    <a:bodyPr/>
                    <a:lstStyle/>
                    <a:p>
                      <a:r>
                        <a:rPr lang="en-US" sz="1400" dirty="0"/>
                        <a:t>09</a:t>
                      </a:r>
                    </a:p>
                  </a:txBody>
                  <a:tcPr/>
                </a:tc>
                <a:extLst>
                  <a:ext uri="{0D108BD9-81ED-4DB2-BD59-A6C34878D82A}">
                    <a16:rowId xmlns:a16="http://schemas.microsoft.com/office/drawing/2014/main" val="2599000052"/>
                  </a:ext>
                </a:extLst>
              </a:tr>
              <a:tr h="288551">
                <a:tc>
                  <a:txBody>
                    <a:bodyPr/>
                    <a:lstStyle/>
                    <a:p>
                      <a:r>
                        <a:rPr lang="en-US" sz="1400" dirty="0"/>
                        <a:t>01111</a:t>
                      </a:r>
                    </a:p>
                  </a:txBody>
                  <a:tcPr/>
                </a:tc>
                <a:tc>
                  <a:txBody>
                    <a:bodyPr/>
                    <a:lstStyle/>
                    <a:p>
                      <a:r>
                        <a:rPr lang="en-US" sz="1400" dirty="0"/>
                        <a:t>0100</a:t>
                      </a:r>
                    </a:p>
                  </a:txBody>
                  <a:tcPr/>
                </a:tc>
                <a:tc>
                  <a:txBody>
                    <a:bodyPr/>
                    <a:lstStyle/>
                    <a:p>
                      <a:r>
                        <a:rPr lang="en-US" sz="1400" dirty="0"/>
                        <a:t>1011</a:t>
                      </a:r>
                    </a:p>
                  </a:txBody>
                  <a:tcPr/>
                </a:tc>
                <a:tc>
                  <a:txBody>
                    <a:bodyPr/>
                    <a:lstStyle/>
                    <a:p>
                      <a:r>
                        <a:rPr lang="en-US" sz="1400" dirty="0"/>
                        <a:t>4B</a:t>
                      </a:r>
                    </a:p>
                  </a:txBody>
                  <a:tcPr/>
                </a:tc>
                <a:extLst>
                  <a:ext uri="{0D108BD9-81ED-4DB2-BD59-A6C34878D82A}">
                    <a16:rowId xmlns:a16="http://schemas.microsoft.com/office/drawing/2014/main" val="2124560334"/>
                  </a:ext>
                </a:extLst>
              </a:tr>
            </a:tbl>
          </a:graphicData>
        </a:graphic>
      </p:graphicFrame>
      <p:graphicFrame>
        <p:nvGraphicFramePr>
          <p:cNvPr id="5" name="Content Placeholder 3">
            <a:extLst>
              <a:ext uri="{FF2B5EF4-FFF2-40B4-BE49-F238E27FC236}">
                <a16:creationId xmlns:a16="http://schemas.microsoft.com/office/drawing/2014/main" id="{F03BEBCB-3AE6-BEC3-56D4-E231B53467E4}"/>
              </a:ext>
            </a:extLst>
          </p:cNvPr>
          <p:cNvGraphicFramePr>
            <a:graphicFrameLocks/>
          </p:cNvGraphicFramePr>
          <p:nvPr>
            <p:extLst>
              <p:ext uri="{D42A27DB-BD31-4B8C-83A1-F6EECF244321}">
                <p14:modId xmlns:p14="http://schemas.microsoft.com/office/powerpoint/2010/main" val="2885923003"/>
              </p:ext>
            </p:extLst>
          </p:nvPr>
        </p:nvGraphicFramePr>
        <p:xfrm>
          <a:off x="6958781" y="1275717"/>
          <a:ext cx="4058263" cy="5394960"/>
        </p:xfrm>
        <a:graphic>
          <a:graphicData uri="http://schemas.openxmlformats.org/drawingml/2006/table">
            <a:tbl>
              <a:tblPr firstRow="1" bandRow="1">
                <a:tableStyleId>{5C22544A-7EE6-4342-B048-85BDC9FD1C3A}</a:tableStyleId>
              </a:tblPr>
              <a:tblGrid>
                <a:gridCol w="1029929">
                  <a:extLst>
                    <a:ext uri="{9D8B030D-6E8A-4147-A177-3AD203B41FA5}">
                      <a16:colId xmlns:a16="http://schemas.microsoft.com/office/drawing/2014/main" val="649185112"/>
                    </a:ext>
                  </a:extLst>
                </a:gridCol>
                <a:gridCol w="1179871">
                  <a:extLst>
                    <a:ext uri="{9D8B030D-6E8A-4147-A177-3AD203B41FA5}">
                      <a16:colId xmlns:a16="http://schemas.microsoft.com/office/drawing/2014/main" val="2061531685"/>
                    </a:ext>
                  </a:extLst>
                </a:gridCol>
                <a:gridCol w="1307690">
                  <a:extLst>
                    <a:ext uri="{9D8B030D-6E8A-4147-A177-3AD203B41FA5}">
                      <a16:colId xmlns:a16="http://schemas.microsoft.com/office/drawing/2014/main" val="1506570003"/>
                    </a:ext>
                  </a:extLst>
                </a:gridCol>
                <a:gridCol w="540773">
                  <a:extLst>
                    <a:ext uri="{9D8B030D-6E8A-4147-A177-3AD203B41FA5}">
                      <a16:colId xmlns:a16="http://schemas.microsoft.com/office/drawing/2014/main" val="3053209958"/>
                    </a:ext>
                  </a:extLst>
                </a:gridCol>
              </a:tblGrid>
              <a:tr h="490536">
                <a:tc>
                  <a:txBody>
                    <a:bodyPr/>
                    <a:lstStyle/>
                    <a:p>
                      <a:r>
                        <a:rPr lang="en-US" sz="1400" dirty="0"/>
                        <a:t>Counter Value</a:t>
                      </a:r>
                    </a:p>
                  </a:txBody>
                  <a:tcPr/>
                </a:tc>
                <a:tc>
                  <a:txBody>
                    <a:bodyPr/>
                    <a:lstStyle/>
                    <a:p>
                      <a:r>
                        <a:rPr lang="en-US" sz="1400" dirty="0"/>
                        <a:t>Coin Placements</a:t>
                      </a:r>
                    </a:p>
                  </a:txBody>
                  <a:tcPr/>
                </a:tc>
                <a:tc>
                  <a:txBody>
                    <a:bodyPr/>
                    <a:lstStyle/>
                    <a:p>
                      <a:r>
                        <a:rPr lang="en-US" sz="1400" dirty="0"/>
                        <a:t>Obstacles Placements</a:t>
                      </a:r>
                    </a:p>
                  </a:txBody>
                  <a:tcPr/>
                </a:tc>
                <a:tc>
                  <a:txBody>
                    <a:bodyPr/>
                    <a:lstStyle/>
                    <a:p>
                      <a:r>
                        <a:rPr lang="en-US" sz="1400" dirty="0"/>
                        <a:t>Hex</a:t>
                      </a:r>
                    </a:p>
                  </a:txBody>
                  <a:tcPr/>
                </a:tc>
                <a:extLst>
                  <a:ext uri="{0D108BD9-81ED-4DB2-BD59-A6C34878D82A}">
                    <a16:rowId xmlns:a16="http://schemas.microsoft.com/office/drawing/2014/main" val="3408850139"/>
                  </a:ext>
                </a:extLst>
              </a:tr>
              <a:tr h="288551">
                <a:tc>
                  <a:txBody>
                    <a:bodyPr/>
                    <a:lstStyle/>
                    <a:p>
                      <a:r>
                        <a:rPr lang="en-US" sz="1400" dirty="0"/>
                        <a:t>10000</a:t>
                      </a:r>
                    </a:p>
                  </a:txBody>
                  <a:tcPr/>
                </a:tc>
                <a:tc>
                  <a:txBody>
                    <a:bodyPr/>
                    <a:lstStyle/>
                    <a:p>
                      <a:r>
                        <a:rPr lang="en-US" sz="1400" dirty="0"/>
                        <a:t>0000</a:t>
                      </a:r>
                    </a:p>
                  </a:txBody>
                  <a:tcPr/>
                </a:tc>
                <a:tc>
                  <a:txBody>
                    <a:bodyPr/>
                    <a:lstStyle/>
                    <a:p>
                      <a:r>
                        <a:rPr lang="en-US" sz="1400" dirty="0"/>
                        <a:t>0000</a:t>
                      </a:r>
                    </a:p>
                  </a:txBody>
                  <a:tcPr/>
                </a:tc>
                <a:tc>
                  <a:txBody>
                    <a:bodyPr/>
                    <a:lstStyle/>
                    <a:p>
                      <a:r>
                        <a:rPr lang="en-US" sz="1400" dirty="0"/>
                        <a:t>00</a:t>
                      </a:r>
                    </a:p>
                  </a:txBody>
                  <a:tcPr/>
                </a:tc>
                <a:extLst>
                  <a:ext uri="{0D108BD9-81ED-4DB2-BD59-A6C34878D82A}">
                    <a16:rowId xmlns:a16="http://schemas.microsoft.com/office/drawing/2014/main" val="3184995052"/>
                  </a:ext>
                </a:extLst>
              </a:tr>
              <a:tr h="288551">
                <a:tc>
                  <a:txBody>
                    <a:bodyPr/>
                    <a:lstStyle/>
                    <a:p>
                      <a:r>
                        <a:rPr lang="en-US" sz="1400" dirty="0"/>
                        <a:t>10001</a:t>
                      </a:r>
                    </a:p>
                  </a:txBody>
                  <a:tcPr/>
                </a:tc>
                <a:tc>
                  <a:txBody>
                    <a:bodyPr/>
                    <a:lstStyle/>
                    <a:p>
                      <a:r>
                        <a:rPr lang="en-US" sz="1400" dirty="0"/>
                        <a:t>1010</a:t>
                      </a:r>
                    </a:p>
                  </a:txBody>
                  <a:tcPr/>
                </a:tc>
                <a:tc>
                  <a:txBody>
                    <a:bodyPr/>
                    <a:lstStyle/>
                    <a:p>
                      <a:r>
                        <a:rPr lang="en-US" sz="1400" dirty="0"/>
                        <a:t>0101</a:t>
                      </a:r>
                    </a:p>
                  </a:txBody>
                  <a:tcPr/>
                </a:tc>
                <a:tc>
                  <a:txBody>
                    <a:bodyPr/>
                    <a:lstStyle/>
                    <a:p>
                      <a:r>
                        <a:rPr lang="en-US" sz="1400" dirty="0"/>
                        <a:t>A5</a:t>
                      </a:r>
                    </a:p>
                  </a:txBody>
                  <a:tcPr/>
                </a:tc>
                <a:extLst>
                  <a:ext uri="{0D108BD9-81ED-4DB2-BD59-A6C34878D82A}">
                    <a16:rowId xmlns:a16="http://schemas.microsoft.com/office/drawing/2014/main" val="1998757639"/>
                  </a:ext>
                </a:extLst>
              </a:tr>
              <a:tr h="288551">
                <a:tc>
                  <a:txBody>
                    <a:bodyPr/>
                    <a:lstStyle/>
                    <a:p>
                      <a:r>
                        <a:rPr lang="en-US" sz="1400" dirty="0"/>
                        <a:t>10010</a:t>
                      </a:r>
                    </a:p>
                  </a:txBody>
                  <a:tcPr/>
                </a:tc>
                <a:tc>
                  <a:txBody>
                    <a:bodyPr/>
                    <a:lstStyle/>
                    <a:p>
                      <a:r>
                        <a:rPr lang="en-US" sz="1400" dirty="0"/>
                        <a:t>0010</a:t>
                      </a:r>
                    </a:p>
                  </a:txBody>
                  <a:tcPr/>
                </a:tc>
                <a:tc>
                  <a:txBody>
                    <a:bodyPr/>
                    <a:lstStyle/>
                    <a:p>
                      <a:r>
                        <a:rPr lang="en-US" sz="1400" dirty="0"/>
                        <a:t>0101</a:t>
                      </a:r>
                    </a:p>
                  </a:txBody>
                  <a:tcPr/>
                </a:tc>
                <a:tc>
                  <a:txBody>
                    <a:bodyPr/>
                    <a:lstStyle/>
                    <a:p>
                      <a:r>
                        <a:rPr lang="en-US" sz="1400" dirty="0"/>
                        <a:t>25</a:t>
                      </a:r>
                    </a:p>
                  </a:txBody>
                  <a:tcPr/>
                </a:tc>
                <a:extLst>
                  <a:ext uri="{0D108BD9-81ED-4DB2-BD59-A6C34878D82A}">
                    <a16:rowId xmlns:a16="http://schemas.microsoft.com/office/drawing/2014/main" val="2814877993"/>
                  </a:ext>
                </a:extLst>
              </a:tr>
              <a:tr h="288551">
                <a:tc>
                  <a:txBody>
                    <a:bodyPr/>
                    <a:lstStyle/>
                    <a:p>
                      <a:r>
                        <a:rPr lang="en-US" sz="1400" dirty="0"/>
                        <a:t>10011</a:t>
                      </a:r>
                    </a:p>
                  </a:txBody>
                  <a:tcPr/>
                </a:tc>
                <a:tc>
                  <a:txBody>
                    <a:bodyPr/>
                    <a:lstStyle/>
                    <a:p>
                      <a:r>
                        <a:rPr lang="en-US" sz="1400" dirty="0"/>
                        <a:t>1000</a:t>
                      </a:r>
                    </a:p>
                  </a:txBody>
                  <a:tcPr/>
                </a:tc>
                <a:tc>
                  <a:txBody>
                    <a:bodyPr/>
                    <a:lstStyle/>
                    <a:p>
                      <a:r>
                        <a:rPr lang="en-US" sz="1400" dirty="0"/>
                        <a:t>0000</a:t>
                      </a:r>
                    </a:p>
                  </a:txBody>
                  <a:tcPr/>
                </a:tc>
                <a:tc>
                  <a:txBody>
                    <a:bodyPr/>
                    <a:lstStyle/>
                    <a:p>
                      <a:r>
                        <a:rPr lang="en-US" sz="1400" dirty="0"/>
                        <a:t>80</a:t>
                      </a:r>
                    </a:p>
                  </a:txBody>
                  <a:tcPr/>
                </a:tc>
                <a:extLst>
                  <a:ext uri="{0D108BD9-81ED-4DB2-BD59-A6C34878D82A}">
                    <a16:rowId xmlns:a16="http://schemas.microsoft.com/office/drawing/2014/main" val="1815503226"/>
                  </a:ext>
                </a:extLst>
              </a:tr>
              <a:tr h="288551">
                <a:tc>
                  <a:txBody>
                    <a:bodyPr/>
                    <a:lstStyle/>
                    <a:p>
                      <a:r>
                        <a:rPr lang="en-US" sz="1400" dirty="0"/>
                        <a:t>10100</a:t>
                      </a:r>
                    </a:p>
                  </a:txBody>
                  <a:tcPr/>
                </a:tc>
                <a:tc>
                  <a:txBody>
                    <a:bodyPr/>
                    <a:lstStyle/>
                    <a:p>
                      <a:r>
                        <a:rPr lang="en-US" sz="1400" dirty="0"/>
                        <a:t>0001</a:t>
                      </a:r>
                    </a:p>
                  </a:txBody>
                  <a:tcPr/>
                </a:tc>
                <a:tc>
                  <a:txBody>
                    <a:bodyPr/>
                    <a:lstStyle/>
                    <a:p>
                      <a:r>
                        <a:rPr lang="en-US" sz="1400" dirty="0"/>
                        <a:t>1010</a:t>
                      </a:r>
                    </a:p>
                  </a:txBody>
                  <a:tcPr/>
                </a:tc>
                <a:tc>
                  <a:txBody>
                    <a:bodyPr/>
                    <a:lstStyle/>
                    <a:p>
                      <a:r>
                        <a:rPr lang="en-US" sz="1400" dirty="0"/>
                        <a:t>1A</a:t>
                      </a:r>
                    </a:p>
                  </a:txBody>
                  <a:tcPr/>
                </a:tc>
                <a:extLst>
                  <a:ext uri="{0D108BD9-81ED-4DB2-BD59-A6C34878D82A}">
                    <a16:rowId xmlns:a16="http://schemas.microsoft.com/office/drawing/2014/main" val="366945141"/>
                  </a:ext>
                </a:extLst>
              </a:tr>
              <a:tr h="288551">
                <a:tc>
                  <a:txBody>
                    <a:bodyPr/>
                    <a:lstStyle/>
                    <a:p>
                      <a:r>
                        <a:rPr lang="en-US" sz="1400" dirty="0"/>
                        <a:t>10101</a:t>
                      </a:r>
                    </a:p>
                  </a:txBody>
                  <a:tcPr/>
                </a:tc>
                <a:tc>
                  <a:txBody>
                    <a:bodyPr/>
                    <a:lstStyle/>
                    <a:p>
                      <a:r>
                        <a:rPr lang="en-US" sz="1400" dirty="0"/>
                        <a:t>0101</a:t>
                      </a:r>
                    </a:p>
                  </a:txBody>
                  <a:tcPr/>
                </a:tc>
                <a:tc>
                  <a:txBody>
                    <a:bodyPr/>
                    <a:lstStyle/>
                    <a:p>
                      <a:r>
                        <a:rPr lang="en-US" sz="1400" dirty="0"/>
                        <a:t>1010</a:t>
                      </a:r>
                    </a:p>
                  </a:txBody>
                  <a:tcPr/>
                </a:tc>
                <a:tc>
                  <a:txBody>
                    <a:bodyPr/>
                    <a:lstStyle/>
                    <a:p>
                      <a:r>
                        <a:rPr lang="en-US" sz="1400" dirty="0"/>
                        <a:t>5A</a:t>
                      </a:r>
                    </a:p>
                  </a:txBody>
                  <a:tcPr/>
                </a:tc>
                <a:extLst>
                  <a:ext uri="{0D108BD9-81ED-4DB2-BD59-A6C34878D82A}">
                    <a16:rowId xmlns:a16="http://schemas.microsoft.com/office/drawing/2014/main" val="4126696652"/>
                  </a:ext>
                </a:extLst>
              </a:tr>
              <a:tr h="288551">
                <a:tc>
                  <a:txBody>
                    <a:bodyPr/>
                    <a:lstStyle/>
                    <a:p>
                      <a:r>
                        <a:rPr lang="en-US" sz="1400" dirty="0"/>
                        <a:t>10110</a:t>
                      </a:r>
                    </a:p>
                  </a:txBody>
                  <a:tcPr/>
                </a:tc>
                <a:tc>
                  <a:txBody>
                    <a:bodyPr/>
                    <a:lstStyle/>
                    <a:p>
                      <a:r>
                        <a:rPr lang="en-US" sz="1400" dirty="0"/>
                        <a:t>0000</a:t>
                      </a:r>
                    </a:p>
                  </a:txBody>
                  <a:tcPr/>
                </a:tc>
                <a:tc>
                  <a:txBody>
                    <a:bodyPr/>
                    <a:lstStyle/>
                    <a:p>
                      <a:r>
                        <a:rPr lang="en-US" sz="1400" dirty="0"/>
                        <a:t>1100</a:t>
                      </a:r>
                    </a:p>
                  </a:txBody>
                  <a:tcPr/>
                </a:tc>
                <a:tc>
                  <a:txBody>
                    <a:bodyPr/>
                    <a:lstStyle/>
                    <a:p>
                      <a:r>
                        <a:rPr lang="en-US" sz="1400" dirty="0"/>
                        <a:t>0C</a:t>
                      </a:r>
                    </a:p>
                  </a:txBody>
                  <a:tcPr/>
                </a:tc>
                <a:extLst>
                  <a:ext uri="{0D108BD9-81ED-4DB2-BD59-A6C34878D82A}">
                    <a16:rowId xmlns:a16="http://schemas.microsoft.com/office/drawing/2014/main" val="429155269"/>
                  </a:ext>
                </a:extLst>
              </a:tr>
              <a:tr h="288551">
                <a:tc>
                  <a:txBody>
                    <a:bodyPr/>
                    <a:lstStyle/>
                    <a:p>
                      <a:r>
                        <a:rPr lang="en-US" sz="1400" dirty="0"/>
                        <a:t>10111</a:t>
                      </a:r>
                    </a:p>
                  </a:txBody>
                  <a:tcPr/>
                </a:tc>
                <a:tc>
                  <a:txBody>
                    <a:bodyPr/>
                    <a:lstStyle/>
                    <a:p>
                      <a:r>
                        <a:rPr lang="en-US" sz="1400" dirty="0"/>
                        <a:t>0010</a:t>
                      </a:r>
                    </a:p>
                  </a:txBody>
                  <a:tcPr/>
                </a:tc>
                <a:tc>
                  <a:txBody>
                    <a:bodyPr/>
                    <a:lstStyle/>
                    <a:p>
                      <a:r>
                        <a:rPr lang="en-US" sz="1400" dirty="0"/>
                        <a:t>0101</a:t>
                      </a:r>
                    </a:p>
                  </a:txBody>
                  <a:tcPr/>
                </a:tc>
                <a:tc>
                  <a:txBody>
                    <a:bodyPr/>
                    <a:lstStyle/>
                    <a:p>
                      <a:r>
                        <a:rPr lang="en-US" sz="1400" dirty="0"/>
                        <a:t>25</a:t>
                      </a:r>
                    </a:p>
                  </a:txBody>
                  <a:tcPr/>
                </a:tc>
                <a:extLst>
                  <a:ext uri="{0D108BD9-81ED-4DB2-BD59-A6C34878D82A}">
                    <a16:rowId xmlns:a16="http://schemas.microsoft.com/office/drawing/2014/main" val="738535977"/>
                  </a:ext>
                </a:extLst>
              </a:tr>
              <a:tr h="288551">
                <a:tc>
                  <a:txBody>
                    <a:bodyPr/>
                    <a:lstStyle/>
                    <a:p>
                      <a:r>
                        <a:rPr lang="en-US" sz="1400" dirty="0"/>
                        <a:t>11000</a:t>
                      </a:r>
                    </a:p>
                  </a:txBody>
                  <a:tcPr/>
                </a:tc>
                <a:tc>
                  <a:txBody>
                    <a:bodyPr/>
                    <a:lstStyle/>
                    <a:p>
                      <a:r>
                        <a:rPr lang="en-US" sz="1400" dirty="0"/>
                        <a:t>0010</a:t>
                      </a:r>
                    </a:p>
                  </a:txBody>
                  <a:tcPr/>
                </a:tc>
                <a:tc>
                  <a:txBody>
                    <a:bodyPr/>
                    <a:lstStyle/>
                    <a:p>
                      <a:r>
                        <a:rPr lang="en-US" sz="1400" dirty="0"/>
                        <a:t>0101</a:t>
                      </a:r>
                    </a:p>
                  </a:txBody>
                  <a:tcPr/>
                </a:tc>
                <a:tc>
                  <a:txBody>
                    <a:bodyPr/>
                    <a:lstStyle/>
                    <a:p>
                      <a:r>
                        <a:rPr lang="en-US" sz="1400" dirty="0"/>
                        <a:t>25</a:t>
                      </a:r>
                    </a:p>
                  </a:txBody>
                  <a:tcPr/>
                </a:tc>
                <a:extLst>
                  <a:ext uri="{0D108BD9-81ED-4DB2-BD59-A6C34878D82A}">
                    <a16:rowId xmlns:a16="http://schemas.microsoft.com/office/drawing/2014/main" val="3911516761"/>
                  </a:ext>
                </a:extLst>
              </a:tr>
              <a:tr h="288551">
                <a:tc>
                  <a:txBody>
                    <a:bodyPr/>
                    <a:lstStyle/>
                    <a:p>
                      <a:r>
                        <a:rPr lang="en-US" sz="1400" dirty="0"/>
                        <a:t>11001</a:t>
                      </a:r>
                    </a:p>
                  </a:txBody>
                  <a:tcPr/>
                </a:tc>
                <a:tc>
                  <a:txBody>
                    <a:bodyPr/>
                    <a:lstStyle/>
                    <a:p>
                      <a:r>
                        <a:rPr lang="en-US" sz="1400" dirty="0"/>
                        <a:t>1000</a:t>
                      </a:r>
                    </a:p>
                  </a:txBody>
                  <a:tcPr/>
                </a:tc>
                <a:tc>
                  <a:txBody>
                    <a:bodyPr/>
                    <a:lstStyle/>
                    <a:p>
                      <a:r>
                        <a:rPr lang="en-US" sz="1400" dirty="0"/>
                        <a:t>0001</a:t>
                      </a:r>
                    </a:p>
                  </a:txBody>
                  <a:tcPr/>
                </a:tc>
                <a:tc>
                  <a:txBody>
                    <a:bodyPr/>
                    <a:lstStyle/>
                    <a:p>
                      <a:r>
                        <a:rPr lang="en-US" sz="1400" dirty="0"/>
                        <a:t>81</a:t>
                      </a:r>
                    </a:p>
                  </a:txBody>
                  <a:tcPr/>
                </a:tc>
                <a:extLst>
                  <a:ext uri="{0D108BD9-81ED-4DB2-BD59-A6C34878D82A}">
                    <a16:rowId xmlns:a16="http://schemas.microsoft.com/office/drawing/2014/main" val="1164695364"/>
                  </a:ext>
                </a:extLst>
              </a:tr>
              <a:tr h="288551">
                <a:tc>
                  <a:txBody>
                    <a:bodyPr/>
                    <a:lstStyle/>
                    <a:p>
                      <a:r>
                        <a:rPr lang="en-US" sz="1400" dirty="0"/>
                        <a:t>11010</a:t>
                      </a:r>
                    </a:p>
                  </a:txBody>
                  <a:tcPr/>
                </a:tc>
                <a:tc>
                  <a:txBody>
                    <a:bodyPr/>
                    <a:lstStyle/>
                    <a:p>
                      <a:r>
                        <a:rPr lang="en-US" sz="1400" dirty="0"/>
                        <a:t>0010</a:t>
                      </a:r>
                    </a:p>
                  </a:txBody>
                  <a:tcPr/>
                </a:tc>
                <a:tc>
                  <a:txBody>
                    <a:bodyPr/>
                    <a:lstStyle/>
                    <a:p>
                      <a:r>
                        <a:rPr lang="en-US" sz="1400" dirty="0"/>
                        <a:t>0100</a:t>
                      </a:r>
                    </a:p>
                  </a:txBody>
                  <a:tcPr/>
                </a:tc>
                <a:tc>
                  <a:txBody>
                    <a:bodyPr/>
                    <a:lstStyle/>
                    <a:p>
                      <a:r>
                        <a:rPr lang="en-US" sz="1400" dirty="0"/>
                        <a:t>24</a:t>
                      </a:r>
                    </a:p>
                  </a:txBody>
                  <a:tcPr/>
                </a:tc>
                <a:extLst>
                  <a:ext uri="{0D108BD9-81ED-4DB2-BD59-A6C34878D82A}">
                    <a16:rowId xmlns:a16="http://schemas.microsoft.com/office/drawing/2014/main" val="3216688444"/>
                  </a:ext>
                </a:extLst>
              </a:tr>
              <a:tr h="288551">
                <a:tc>
                  <a:txBody>
                    <a:bodyPr/>
                    <a:lstStyle/>
                    <a:p>
                      <a:r>
                        <a:rPr lang="en-US" sz="1400" dirty="0"/>
                        <a:t>11011</a:t>
                      </a:r>
                    </a:p>
                  </a:txBody>
                  <a:tcPr/>
                </a:tc>
                <a:tc>
                  <a:txBody>
                    <a:bodyPr/>
                    <a:lstStyle/>
                    <a:p>
                      <a:r>
                        <a:rPr lang="en-US" sz="1400" dirty="0"/>
                        <a:t>0001</a:t>
                      </a:r>
                    </a:p>
                  </a:txBody>
                  <a:tcPr/>
                </a:tc>
                <a:tc>
                  <a:txBody>
                    <a:bodyPr/>
                    <a:lstStyle/>
                    <a:p>
                      <a:r>
                        <a:rPr lang="en-US" sz="1400" dirty="0"/>
                        <a:t>0110</a:t>
                      </a:r>
                    </a:p>
                  </a:txBody>
                  <a:tcPr/>
                </a:tc>
                <a:tc>
                  <a:txBody>
                    <a:bodyPr/>
                    <a:lstStyle/>
                    <a:p>
                      <a:r>
                        <a:rPr lang="en-US" sz="1400" dirty="0"/>
                        <a:t>16</a:t>
                      </a:r>
                    </a:p>
                  </a:txBody>
                  <a:tcPr/>
                </a:tc>
                <a:extLst>
                  <a:ext uri="{0D108BD9-81ED-4DB2-BD59-A6C34878D82A}">
                    <a16:rowId xmlns:a16="http://schemas.microsoft.com/office/drawing/2014/main" val="2044415524"/>
                  </a:ext>
                </a:extLst>
              </a:tr>
              <a:tr h="288551">
                <a:tc>
                  <a:txBody>
                    <a:bodyPr/>
                    <a:lstStyle/>
                    <a:p>
                      <a:r>
                        <a:rPr lang="en-US" sz="1400" dirty="0"/>
                        <a:t>11100</a:t>
                      </a:r>
                    </a:p>
                  </a:txBody>
                  <a:tcPr/>
                </a:tc>
                <a:tc>
                  <a:txBody>
                    <a:bodyPr/>
                    <a:lstStyle/>
                    <a:p>
                      <a:r>
                        <a:rPr lang="en-US" sz="1400" dirty="0"/>
                        <a:t>0000</a:t>
                      </a:r>
                    </a:p>
                  </a:txBody>
                  <a:tcPr/>
                </a:tc>
                <a:tc>
                  <a:txBody>
                    <a:bodyPr/>
                    <a:lstStyle/>
                    <a:p>
                      <a:r>
                        <a:rPr lang="en-US" sz="1400" dirty="0"/>
                        <a:t>0111</a:t>
                      </a:r>
                    </a:p>
                  </a:txBody>
                  <a:tcPr/>
                </a:tc>
                <a:tc>
                  <a:txBody>
                    <a:bodyPr/>
                    <a:lstStyle/>
                    <a:p>
                      <a:r>
                        <a:rPr lang="en-US" sz="1400" dirty="0"/>
                        <a:t>07</a:t>
                      </a:r>
                    </a:p>
                  </a:txBody>
                  <a:tcPr/>
                </a:tc>
                <a:extLst>
                  <a:ext uri="{0D108BD9-81ED-4DB2-BD59-A6C34878D82A}">
                    <a16:rowId xmlns:a16="http://schemas.microsoft.com/office/drawing/2014/main" val="529730733"/>
                  </a:ext>
                </a:extLst>
              </a:tr>
              <a:tr h="288551">
                <a:tc>
                  <a:txBody>
                    <a:bodyPr/>
                    <a:lstStyle/>
                    <a:p>
                      <a:r>
                        <a:rPr lang="en-US" sz="1400" dirty="0"/>
                        <a:t>11101</a:t>
                      </a:r>
                    </a:p>
                  </a:txBody>
                  <a:tcPr/>
                </a:tc>
                <a:tc>
                  <a:txBody>
                    <a:bodyPr/>
                    <a:lstStyle/>
                    <a:p>
                      <a:r>
                        <a:rPr lang="en-US" sz="1400" dirty="0"/>
                        <a:t>1101</a:t>
                      </a:r>
                    </a:p>
                  </a:txBody>
                  <a:tcPr/>
                </a:tc>
                <a:tc>
                  <a:txBody>
                    <a:bodyPr/>
                    <a:lstStyle/>
                    <a:p>
                      <a:r>
                        <a:rPr lang="en-US" sz="1400" dirty="0"/>
                        <a:t>0000</a:t>
                      </a:r>
                    </a:p>
                  </a:txBody>
                  <a:tcPr/>
                </a:tc>
                <a:tc>
                  <a:txBody>
                    <a:bodyPr/>
                    <a:lstStyle/>
                    <a:p>
                      <a:r>
                        <a:rPr lang="en-US" sz="1400" dirty="0"/>
                        <a:t>D0</a:t>
                      </a:r>
                    </a:p>
                  </a:txBody>
                  <a:tcPr/>
                </a:tc>
                <a:extLst>
                  <a:ext uri="{0D108BD9-81ED-4DB2-BD59-A6C34878D82A}">
                    <a16:rowId xmlns:a16="http://schemas.microsoft.com/office/drawing/2014/main" val="3947147186"/>
                  </a:ext>
                </a:extLst>
              </a:tr>
              <a:tr h="288551">
                <a:tc>
                  <a:txBody>
                    <a:bodyPr/>
                    <a:lstStyle/>
                    <a:p>
                      <a:r>
                        <a:rPr lang="en-US" sz="1400" dirty="0"/>
                        <a:t>11110</a:t>
                      </a:r>
                    </a:p>
                  </a:txBody>
                  <a:tcPr/>
                </a:tc>
                <a:tc>
                  <a:txBody>
                    <a:bodyPr/>
                    <a:lstStyle/>
                    <a:p>
                      <a:r>
                        <a:rPr lang="en-US" sz="1400" dirty="0"/>
                        <a:t>0000</a:t>
                      </a:r>
                    </a:p>
                  </a:txBody>
                  <a:tcPr/>
                </a:tc>
                <a:tc>
                  <a:txBody>
                    <a:bodyPr/>
                    <a:lstStyle/>
                    <a:p>
                      <a:r>
                        <a:rPr lang="en-US" sz="1400" dirty="0"/>
                        <a:t>0111</a:t>
                      </a:r>
                    </a:p>
                  </a:txBody>
                  <a:tcPr/>
                </a:tc>
                <a:tc>
                  <a:txBody>
                    <a:bodyPr/>
                    <a:lstStyle/>
                    <a:p>
                      <a:r>
                        <a:rPr lang="en-US" sz="1400" dirty="0"/>
                        <a:t>07</a:t>
                      </a:r>
                    </a:p>
                  </a:txBody>
                  <a:tcPr/>
                </a:tc>
                <a:extLst>
                  <a:ext uri="{0D108BD9-81ED-4DB2-BD59-A6C34878D82A}">
                    <a16:rowId xmlns:a16="http://schemas.microsoft.com/office/drawing/2014/main" val="2599000052"/>
                  </a:ext>
                </a:extLst>
              </a:tr>
              <a:tr h="288551">
                <a:tc>
                  <a:txBody>
                    <a:bodyPr/>
                    <a:lstStyle/>
                    <a:p>
                      <a:r>
                        <a:rPr lang="en-US" sz="1400" dirty="0"/>
                        <a:t>11111</a:t>
                      </a:r>
                    </a:p>
                  </a:txBody>
                  <a:tcPr/>
                </a:tc>
                <a:tc>
                  <a:txBody>
                    <a:bodyPr/>
                    <a:lstStyle/>
                    <a:p>
                      <a:r>
                        <a:rPr lang="en-US" sz="1400" dirty="0"/>
                        <a:t>1000</a:t>
                      </a:r>
                    </a:p>
                  </a:txBody>
                  <a:tcPr/>
                </a:tc>
                <a:tc>
                  <a:txBody>
                    <a:bodyPr/>
                    <a:lstStyle/>
                    <a:p>
                      <a:r>
                        <a:rPr lang="en-US" sz="1400" dirty="0"/>
                        <a:t>0111</a:t>
                      </a:r>
                    </a:p>
                  </a:txBody>
                  <a:tcPr/>
                </a:tc>
                <a:tc>
                  <a:txBody>
                    <a:bodyPr/>
                    <a:lstStyle/>
                    <a:p>
                      <a:r>
                        <a:rPr lang="en-US" sz="1400" dirty="0"/>
                        <a:t>87</a:t>
                      </a:r>
                    </a:p>
                  </a:txBody>
                  <a:tcPr/>
                </a:tc>
                <a:extLst>
                  <a:ext uri="{0D108BD9-81ED-4DB2-BD59-A6C34878D82A}">
                    <a16:rowId xmlns:a16="http://schemas.microsoft.com/office/drawing/2014/main" val="2124560334"/>
                  </a:ext>
                </a:extLst>
              </a:tr>
            </a:tbl>
          </a:graphicData>
        </a:graphic>
      </p:graphicFrame>
    </p:spTree>
    <p:extLst>
      <p:ext uri="{BB962C8B-B14F-4D97-AF65-F5344CB8AC3E}">
        <p14:creationId xmlns:p14="http://schemas.microsoft.com/office/powerpoint/2010/main" val="1924658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0A566-B1BB-AA3E-8E24-06B44A8895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D73D9A-A1F8-B10E-C5A0-02741C291BA8}"/>
              </a:ext>
            </a:extLst>
          </p:cNvPr>
          <p:cNvSpPr>
            <a:spLocks noGrp="1"/>
          </p:cNvSpPr>
          <p:nvPr>
            <p:ph type="title"/>
          </p:nvPr>
        </p:nvSpPr>
        <p:spPr>
          <a:xfrm>
            <a:off x="838200" y="365126"/>
            <a:ext cx="10515600" cy="1016000"/>
          </a:xfrm>
        </p:spPr>
        <p:txBody>
          <a:bodyPr/>
          <a:lstStyle/>
          <a:p>
            <a:r>
              <a:rPr lang="en-US" dirty="0"/>
              <a:t>Design</a:t>
            </a:r>
          </a:p>
        </p:txBody>
      </p:sp>
      <p:sp>
        <p:nvSpPr>
          <p:cNvPr id="3" name="Content Placeholder 2">
            <a:extLst>
              <a:ext uri="{FF2B5EF4-FFF2-40B4-BE49-F238E27FC236}">
                <a16:creationId xmlns:a16="http://schemas.microsoft.com/office/drawing/2014/main" id="{0995C8BD-3F3E-738E-037B-8C40FCBC114A}"/>
              </a:ext>
            </a:extLst>
          </p:cNvPr>
          <p:cNvSpPr>
            <a:spLocks noGrp="1"/>
          </p:cNvSpPr>
          <p:nvPr>
            <p:ph idx="1"/>
          </p:nvPr>
        </p:nvSpPr>
        <p:spPr>
          <a:xfrm>
            <a:off x="838200" y="1533525"/>
            <a:ext cx="9649968" cy="2471547"/>
          </a:xfrm>
        </p:spPr>
        <p:txBody>
          <a:bodyPr>
            <a:normAutofit/>
          </a:bodyPr>
          <a:lstStyle/>
          <a:p>
            <a:pPr marL="0" indent="0">
              <a:buNone/>
            </a:pPr>
            <a:r>
              <a:rPr lang="en-US" sz="2400" dirty="0"/>
              <a:t>The outputs of the EPROM get loaded into 2 different series of 4 shift registers. One for the coins and one for the Obstacles. Every time the timer cycles, the data moves down to the next, and the new placements are loaded into its place. To determine if the player lost, the outputs of the final row of obstacle registers and the player register is compared. </a:t>
            </a:r>
            <a:r>
              <a:rPr lang="en-US" sz="2400" b="1" i="1" dirty="0"/>
              <a:t>Lose = </a:t>
            </a:r>
            <a:r>
              <a:rPr lang="en-US" sz="2400" b="1" i="1" dirty="0" err="1"/>
              <a:t>PRaORa</a:t>
            </a:r>
            <a:r>
              <a:rPr lang="en-US" sz="2400" b="1" i="1" dirty="0"/>
              <a:t> + </a:t>
            </a:r>
            <a:r>
              <a:rPr lang="en-US" sz="2400" b="1" i="1" dirty="0" err="1"/>
              <a:t>PRbORb</a:t>
            </a:r>
            <a:r>
              <a:rPr lang="en-US" sz="2400" b="1" i="1" dirty="0"/>
              <a:t> + </a:t>
            </a:r>
            <a:r>
              <a:rPr lang="en-US" sz="2400" b="1" i="1" dirty="0" err="1"/>
              <a:t>PRcORc</a:t>
            </a:r>
            <a:r>
              <a:rPr lang="en-US" sz="2400" b="1" i="1" dirty="0"/>
              <a:t> + </a:t>
            </a:r>
            <a:r>
              <a:rPr lang="en-US" sz="2400" b="1" i="1" dirty="0" err="1"/>
              <a:t>PRdORd</a:t>
            </a:r>
            <a:r>
              <a:rPr lang="en-US" sz="2400" dirty="0"/>
              <a:t>.</a:t>
            </a:r>
            <a:r>
              <a:rPr lang="en-US" sz="2400" b="1" dirty="0"/>
              <a:t> </a:t>
            </a:r>
            <a:r>
              <a:rPr lang="en-US" sz="2400" i="1" dirty="0" err="1"/>
              <a:t>PRx</a:t>
            </a:r>
            <a:r>
              <a:rPr lang="en-US" sz="2400" i="1" dirty="0"/>
              <a:t> = Player </a:t>
            </a:r>
            <a:r>
              <a:rPr lang="en-US" sz="2400" i="1" dirty="0" err="1"/>
              <a:t>Regster</a:t>
            </a:r>
            <a:r>
              <a:rPr lang="en-US" sz="2400" i="1" dirty="0"/>
              <a:t>, </a:t>
            </a:r>
            <a:r>
              <a:rPr lang="en-US" sz="2400" i="1" dirty="0" err="1"/>
              <a:t>ORx</a:t>
            </a:r>
            <a:r>
              <a:rPr lang="en-US" sz="2400" i="1" dirty="0"/>
              <a:t> = Obstacle Register</a:t>
            </a:r>
          </a:p>
          <a:p>
            <a:pPr marL="0" indent="0">
              <a:buNone/>
            </a:pPr>
            <a:endParaRPr lang="en-US" dirty="0"/>
          </a:p>
        </p:txBody>
      </p:sp>
      <p:pic>
        <p:nvPicPr>
          <p:cNvPr id="5" name="Picture 4" descr="A diagram of a circuit board&#10;&#10;AI-generated content may be incorrect.">
            <a:extLst>
              <a:ext uri="{FF2B5EF4-FFF2-40B4-BE49-F238E27FC236}">
                <a16:creationId xmlns:a16="http://schemas.microsoft.com/office/drawing/2014/main" id="{045E381C-8ECD-7F5C-42CC-667C06DA9CC7}"/>
              </a:ext>
            </a:extLst>
          </p:cNvPr>
          <p:cNvPicPr>
            <a:picLocks noChangeAspect="1"/>
          </p:cNvPicPr>
          <p:nvPr/>
        </p:nvPicPr>
        <p:blipFill>
          <a:blip r:embed="rId2">
            <a:extLst>
              <a:ext uri="{28A0092B-C50C-407E-A947-70E740481C1C}">
                <a14:useLocalDpi xmlns:a14="http://schemas.microsoft.com/office/drawing/2010/main" val="0"/>
              </a:ext>
            </a:extLst>
          </a:blip>
          <a:srcRect l="12042" r="18282"/>
          <a:stretch/>
        </p:blipFill>
        <p:spPr>
          <a:xfrm>
            <a:off x="9356598" y="4324350"/>
            <a:ext cx="2686050" cy="2168524"/>
          </a:xfrm>
          <a:prstGeom prst="rect">
            <a:avLst/>
          </a:prstGeom>
        </p:spPr>
      </p:pic>
      <p:pic>
        <p:nvPicPr>
          <p:cNvPr id="1026" name="Picture 2">
            <a:extLst>
              <a:ext uri="{FF2B5EF4-FFF2-40B4-BE49-F238E27FC236}">
                <a16:creationId xmlns:a16="http://schemas.microsoft.com/office/drawing/2014/main" id="{3ADED404-89AA-BA78-C6A5-F67D51BA9E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09326" y="1623861"/>
            <a:ext cx="1162050" cy="223138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3099AB6-FDA7-6817-062D-AEEB614528EB}"/>
              </a:ext>
            </a:extLst>
          </p:cNvPr>
          <p:cNvSpPr txBox="1"/>
          <p:nvPr/>
        </p:nvSpPr>
        <p:spPr>
          <a:xfrm>
            <a:off x="838200" y="4157471"/>
            <a:ext cx="8141208" cy="2369880"/>
          </a:xfrm>
          <a:prstGeom prst="rect">
            <a:avLst/>
          </a:prstGeom>
          <a:noFill/>
        </p:spPr>
        <p:txBody>
          <a:bodyPr wrap="square" rtlCol="0">
            <a:spAutoFit/>
          </a:bodyPr>
          <a:lstStyle/>
          <a:p>
            <a:r>
              <a:rPr lang="en-US" sz="2400" dirty="0"/>
              <a:t>Once you lose the timer will be inhibited once again by clearing the flip-flop by the timer. </a:t>
            </a:r>
            <a:r>
              <a:rPr lang="en-US" sz="2400" b="1" i="1" dirty="0"/>
              <a:t>Timer Reset = Lose</a:t>
            </a:r>
            <a:r>
              <a:rPr lang="en-US" sz="2400" dirty="0"/>
              <a:t>. The rest of the components all reset when </a:t>
            </a:r>
            <a:r>
              <a:rPr lang="en-US" sz="2400" b="1" i="1" dirty="0"/>
              <a:t>Reset = Lose + Start</a:t>
            </a:r>
            <a:r>
              <a:rPr lang="en-US" sz="2400" dirty="0"/>
              <a:t>. So, losing or pressing the start button resets the player, counter, and obstacles.</a:t>
            </a:r>
          </a:p>
          <a:p>
            <a:endParaRPr lang="en-US" sz="2800" dirty="0"/>
          </a:p>
        </p:txBody>
      </p:sp>
    </p:spTree>
    <p:extLst>
      <p:ext uri="{BB962C8B-B14F-4D97-AF65-F5344CB8AC3E}">
        <p14:creationId xmlns:p14="http://schemas.microsoft.com/office/powerpoint/2010/main" val="3474279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B497-6BBD-722A-7306-38CD437FB3BC}"/>
              </a:ext>
            </a:extLst>
          </p:cNvPr>
          <p:cNvSpPr>
            <a:spLocks noGrp="1"/>
          </p:cNvSpPr>
          <p:nvPr>
            <p:ph type="title"/>
          </p:nvPr>
        </p:nvSpPr>
        <p:spPr>
          <a:xfrm>
            <a:off x="838200" y="365126"/>
            <a:ext cx="10515600" cy="1016000"/>
          </a:xfrm>
        </p:spPr>
        <p:txBody>
          <a:bodyPr/>
          <a:lstStyle/>
          <a:p>
            <a:r>
              <a:rPr lang="en-US" dirty="0"/>
              <a:t>Objective</a:t>
            </a:r>
          </a:p>
        </p:txBody>
      </p:sp>
      <p:sp>
        <p:nvSpPr>
          <p:cNvPr id="3" name="Content Placeholder 2">
            <a:extLst>
              <a:ext uri="{FF2B5EF4-FFF2-40B4-BE49-F238E27FC236}">
                <a16:creationId xmlns:a16="http://schemas.microsoft.com/office/drawing/2014/main" id="{BD6BB117-60FA-B95D-FA59-D7FF45008B8A}"/>
              </a:ext>
            </a:extLst>
          </p:cNvPr>
          <p:cNvSpPr>
            <a:spLocks noGrp="1"/>
          </p:cNvSpPr>
          <p:nvPr>
            <p:ph idx="1"/>
          </p:nvPr>
        </p:nvSpPr>
        <p:spPr>
          <a:xfrm>
            <a:off x="838200" y="1533525"/>
            <a:ext cx="10515600" cy="4643438"/>
          </a:xfrm>
        </p:spPr>
        <p:txBody>
          <a:bodyPr/>
          <a:lstStyle/>
          <a:p>
            <a:pPr marL="0" indent="0">
              <a:buNone/>
            </a:pPr>
            <a:r>
              <a:rPr lang="en-US" dirty="0"/>
              <a:t>The goal of this project was the recreate the game Subway Surfers using digital logic. You move along the bottom row of a 4x4 LED display and dodge obstacles coming down at you by moving left and right and collect coins to increase your score. The obstacle and coin placements would be predetermined. The game also loops, so you could go forever if you don’t lose by colliding with an obstacle.</a:t>
            </a:r>
          </a:p>
          <a:p>
            <a:pPr marL="0" indent="0">
              <a:buNone/>
            </a:pPr>
            <a:r>
              <a:rPr lang="en-US" dirty="0"/>
              <a:t>What the project does currently is everything above except the point system. You can move around and dodge obstacles but there are no coins or a score.</a:t>
            </a:r>
          </a:p>
        </p:txBody>
      </p:sp>
    </p:spTree>
    <p:extLst>
      <p:ext uri="{BB962C8B-B14F-4D97-AF65-F5344CB8AC3E}">
        <p14:creationId xmlns:p14="http://schemas.microsoft.com/office/powerpoint/2010/main" val="3557948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3CCB9-4F4D-6CB2-E89F-41B898B78F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5ED69E-6CAE-23D4-2E40-E87FCED08BF8}"/>
              </a:ext>
            </a:extLst>
          </p:cNvPr>
          <p:cNvSpPr>
            <a:spLocks noGrp="1"/>
          </p:cNvSpPr>
          <p:nvPr>
            <p:ph type="title"/>
          </p:nvPr>
        </p:nvSpPr>
        <p:spPr>
          <a:xfrm>
            <a:off x="838200" y="365126"/>
            <a:ext cx="10515600" cy="1016000"/>
          </a:xfrm>
        </p:spPr>
        <p:txBody>
          <a:bodyPr/>
          <a:lstStyle/>
          <a:p>
            <a:r>
              <a:rPr lang="en-US" dirty="0"/>
              <a:t>Design</a:t>
            </a:r>
          </a:p>
        </p:txBody>
      </p:sp>
      <p:sp>
        <p:nvSpPr>
          <p:cNvPr id="3" name="Content Placeholder 2">
            <a:extLst>
              <a:ext uri="{FF2B5EF4-FFF2-40B4-BE49-F238E27FC236}">
                <a16:creationId xmlns:a16="http://schemas.microsoft.com/office/drawing/2014/main" id="{22CEE6F3-6BD6-EFEB-5716-80CF96926882}"/>
              </a:ext>
            </a:extLst>
          </p:cNvPr>
          <p:cNvSpPr>
            <a:spLocks noGrp="1"/>
          </p:cNvSpPr>
          <p:nvPr>
            <p:ph idx="1"/>
          </p:nvPr>
        </p:nvSpPr>
        <p:spPr>
          <a:xfrm>
            <a:off x="838200" y="1533525"/>
            <a:ext cx="10515600" cy="4643438"/>
          </a:xfrm>
        </p:spPr>
        <p:txBody>
          <a:bodyPr>
            <a:normAutofit fontScale="92500" lnSpcReduction="20000"/>
          </a:bodyPr>
          <a:lstStyle/>
          <a:p>
            <a:pPr marL="0" indent="0">
              <a:buNone/>
            </a:pPr>
            <a:r>
              <a:rPr lang="en-US" dirty="0"/>
              <a:t>The coin system works similar to the obstacle system, but instead the last register is replaced with 4 flip-flops. The reason I did this is because on the 74194 register, you can only clear the entire row, now just 1 spot. What I wanted to happen is that when you pick up a coin, it gets removed from the display, and your points go up. To determine if the player gets a point, the outputs of the final coin register is compared to the player register. </a:t>
            </a:r>
            <a:r>
              <a:rPr lang="en-US" b="1" i="1" dirty="0"/>
              <a:t>Point = </a:t>
            </a:r>
            <a:r>
              <a:rPr lang="en-US" b="1" i="1" dirty="0" err="1"/>
              <a:t>PRaCRa</a:t>
            </a:r>
            <a:r>
              <a:rPr lang="en-US" b="1" i="1" dirty="0"/>
              <a:t> + </a:t>
            </a:r>
            <a:r>
              <a:rPr lang="en-US" b="1" i="1" dirty="0" err="1"/>
              <a:t>PRbCRa</a:t>
            </a:r>
            <a:r>
              <a:rPr lang="en-US" b="1" i="1" dirty="0"/>
              <a:t> + </a:t>
            </a:r>
            <a:r>
              <a:rPr lang="en-US" b="1" i="1" dirty="0" err="1"/>
              <a:t>PRcCRc</a:t>
            </a:r>
            <a:r>
              <a:rPr lang="en-US" b="1" i="1" dirty="0"/>
              <a:t> + </a:t>
            </a:r>
            <a:r>
              <a:rPr lang="en-US" b="1" i="1" dirty="0" err="1"/>
              <a:t>PRdCRd</a:t>
            </a:r>
            <a:r>
              <a:rPr lang="en-US" dirty="0"/>
              <a:t>. To clear each coin, you just compare the coin flip flop and the corresponding player bit. </a:t>
            </a:r>
            <a:r>
              <a:rPr lang="en-US" b="1" i="1" dirty="0"/>
              <a:t>C1 Reset = (</a:t>
            </a:r>
            <a:r>
              <a:rPr lang="en-US" b="1" i="1" dirty="0" err="1"/>
              <a:t>PRaCRa</a:t>
            </a:r>
            <a:r>
              <a:rPr lang="en-US" b="1" i="1" dirty="0"/>
              <a:t>)’</a:t>
            </a:r>
            <a:r>
              <a:rPr lang="en-US" dirty="0"/>
              <a:t>, </a:t>
            </a:r>
            <a:r>
              <a:rPr lang="en-US" b="1" i="1" dirty="0"/>
              <a:t>C2 Reset = (</a:t>
            </a:r>
            <a:r>
              <a:rPr lang="en-US" b="1" i="1" dirty="0" err="1"/>
              <a:t>PRbCRb</a:t>
            </a:r>
            <a:r>
              <a:rPr lang="en-US" b="1" i="1" dirty="0"/>
              <a:t>)’</a:t>
            </a:r>
            <a:r>
              <a:rPr lang="en-US" dirty="0"/>
              <a:t>, </a:t>
            </a:r>
            <a:r>
              <a:rPr lang="en-US" b="1" i="1" dirty="0"/>
              <a:t>C3 Reset = (</a:t>
            </a:r>
            <a:r>
              <a:rPr lang="en-US" b="1" i="1" dirty="0" err="1"/>
              <a:t>PRcCRc</a:t>
            </a:r>
            <a:r>
              <a:rPr lang="en-US" b="1" i="1" dirty="0"/>
              <a:t>)’</a:t>
            </a:r>
            <a:r>
              <a:rPr lang="en-US" dirty="0"/>
              <a:t>, and </a:t>
            </a:r>
            <a:r>
              <a:rPr lang="en-US" b="1" i="1" dirty="0"/>
              <a:t>C4 Reset = (</a:t>
            </a:r>
            <a:r>
              <a:rPr lang="en-US" b="1" i="1" dirty="0" err="1"/>
              <a:t>PRdCRd</a:t>
            </a:r>
            <a:r>
              <a:rPr lang="en-US" b="1" i="1" dirty="0"/>
              <a:t>)’</a:t>
            </a:r>
            <a:r>
              <a:rPr lang="en-US" dirty="0"/>
              <a:t>. Since the reset pins on the flip-flops are active low, they need to be inverted.</a:t>
            </a:r>
            <a:r>
              <a:rPr lang="en-US" b="1" i="1" dirty="0"/>
              <a:t> </a:t>
            </a:r>
            <a:r>
              <a:rPr lang="en-US" i="1" dirty="0"/>
              <a:t>Point</a:t>
            </a:r>
            <a:r>
              <a:rPr lang="en-US" dirty="0"/>
              <a:t> clocks a 5-bit counter which counts how many points you have. This displays on two 7 segment displays. I chose a 7-bit counter because the game loops so theoretically the amount you could get would be infinite, and since the two 7-segents go to 99, I made the counter reset at 99.</a:t>
            </a:r>
            <a:r>
              <a:rPr lang="en-US" b="1" i="1" dirty="0"/>
              <a:t> Counter Reset = Reset + (</a:t>
            </a:r>
            <a:r>
              <a:rPr lang="en-US" b="1" i="1" dirty="0" err="1"/>
              <a:t>CaCb’CcCd</a:t>
            </a:r>
            <a:r>
              <a:rPr lang="en-US" b="1" i="1" dirty="0"/>
              <a:t>’)</a:t>
            </a:r>
          </a:p>
        </p:txBody>
      </p:sp>
    </p:spTree>
    <p:extLst>
      <p:ext uri="{BB962C8B-B14F-4D97-AF65-F5344CB8AC3E}">
        <p14:creationId xmlns:p14="http://schemas.microsoft.com/office/powerpoint/2010/main" val="1530004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F08A-76AE-A967-F888-7FCC9B13A545}"/>
              </a:ext>
            </a:extLst>
          </p:cNvPr>
          <p:cNvSpPr>
            <a:spLocks noGrp="1"/>
          </p:cNvSpPr>
          <p:nvPr>
            <p:ph type="title"/>
          </p:nvPr>
        </p:nvSpPr>
        <p:spPr/>
        <p:txBody>
          <a:bodyPr/>
          <a:lstStyle/>
          <a:p>
            <a:r>
              <a:rPr lang="en-US" dirty="0"/>
              <a:t>Design Tools</a:t>
            </a:r>
          </a:p>
        </p:txBody>
      </p:sp>
      <p:sp>
        <p:nvSpPr>
          <p:cNvPr id="3" name="Content Placeholder 2">
            <a:extLst>
              <a:ext uri="{FF2B5EF4-FFF2-40B4-BE49-F238E27FC236}">
                <a16:creationId xmlns:a16="http://schemas.microsoft.com/office/drawing/2014/main" id="{24026817-B890-4DA2-4515-DD045F9FBF93}"/>
              </a:ext>
            </a:extLst>
          </p:cNvPr>
          <p:cNvSpPr>
            <a:spLocks noGrp="1"/>
          </p:cNvSpPr>
          <p:nvPr>
            <p:ph idx="1"/>
          </p:nvPr>
        </p:nvSpPr>
        <p:spPr/>
        <p:txBody>
          <a:bodyPr/>
          <a:lstStyle/>
          <a:p>
            <a:pPr marL="0" indent="0">
              <a:buNone/>
            </a:pPr>
            <a:r>
              <a:rPr lang="en-US" dirty="0"/>
              <a:t>I used </a:t>
            </a:r>
            <a:r>
              <a:rPr lang="en-US" dirty="0" err="1"/>
              <a:t>CircuitVerse</a:t>
            </a:r>
            <a:r>
              <a:rPr lang="en-US" dirty="0"/>
              <a:t> to experiment with and test different components of the project. </a:t>
            </a:r>
            <a:r>
              <a:rPr lang="en-US" dirty="0" err="1"/>
              <a:t>KiCad</a:t>
            </a:r>
            <a:r>
              <a:rPr lang="en-US" dirty="0"/>
              <a:t> was used for making the schematic of the circuit, which I used to assist in building the project on the board. I used the </a:t>
            </a:r>
            <a:r>
              <a:rPr lang="en-US" dirty="0" err="1"/>
              <a:t>digikey</a:t>
            </a:r>
            <a:r>
              <a:rPr lang="en-US" dirty="0"/>
              <a:t> 555 timer calculator to get the values for the resisters and capacitors for my timer.</a:t>
            </a:r>
          </a:p>
        </p:txBody>
      </p:sp>
    </p:spTree>
    <p:extLst>
      <p:ext uri="{BB962C8B-B14F-4D97-AF65-F5344CB8AC3E}">
        <p14:creationId xmlns:p14="http://schemas.microsoft.com/office/powerpoint/2010/main" val="4123793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CD4A-4506-1BBE-4211-3C491F14D1E3}"/>
              </a:ext>
            </a:extLst>
          </p:cNvPr>
          <p:cNvSpPr>
            <a:spLocks noGrp="1"/>
          </p:cNvSpPr>
          <p:nvPr>
            <p:ph type="title"/>
          </p:nvPr>
        </p:nvSpPr>
        <p:spPr/>
        <p:txBody>
          <a:bodyPr/>
          <a:lstStyle/>
          <a:p>
            <a:r>
              <a:rPr lang="en-US" dirty="0"/>
              <a:t>Complete vs. Incomplete work</a:t>
            </a:r>
          </a:p>
        </p:txBody>
      </p:sp>
      <p:sp>
        <p:nvSpPr>
          <p:cNvPr id="3" name="Content Placeholder 2">
            <a:extLst>
              <a:ext uri="{FF2B5EF4-FFF2-40B4-BE49-F238E27FC236}">
                <a16:creationId xmlns:a16="http://schemas.microsoft.com/office/drawing/2014/main" id="{9591EF39-2464-C484-82EB-0DC3C9265C46}"/>
              </a:ext>
            </a:extLst>
          </p:cNvPr>
          <p:cNvSpPr>
            <a:spLocks noGrp="1"/>
          </p:cNvSpPr>
          <p:nvPr>
            <p:ph idx="1"/>
          </p:nvPr>
        </p:nvSpPr>
        <p:spPr/>
        <p:txBody>
          <a:bodyPr>
            <a:normAutofit fontScale="92500" lnSpcReduction="10000"/>
          </a:bodyPr>
          <a:lstStyle/>
          <a:p>
            <a:pPr marL="0" indent="0">
              <a:buNone/>
            </a:pPr>
            <a:r>
              <a:rPr lang="en-US" dirty="0"/>
              <a:t>What I was able to complete was the having a functional obstacle system, the obstacles get placed and move down. The player is also mostly functional, you can move left and right, but one issue is that if you move to far left or right you will delete yourself and will have to press the start button again to reset. I also wasn’t able to build the point/coin system of the game. So, what’s built is the Obstacle and player systems and their interactions. I really don’t know why the CLK Enable wasn’t working. I’ve built it before on a portfolio circuit and it worked just fine. Using the logic probe I was getting the expecting behavior on the S0, S1, and CLK pins on the register. The only issue I can think of is a timing issue I couldn’t see using the logic probe. If I had more time I would just rebuild the player register and the CLK Enable logic from scratch to potentially fix it. I would also build the coin/point system.</a:t>
            </a:r>
          </a:p>
        </p:txBody>
      </p:sp>
    </p:spTree>
    <p:extLst>
      <p:ext uri="{BB962C8B-B14F-4D97-AF65-F5344CB8AC3E}">
        <p14:creationId xmlns:p14="http://schemas.microsoft.com/office/powerpoint/2010/main" val="644022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9DC2-74CD-F421-590B-8C21BE92FF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A01D73-2F93-E0AC-0602-7051FB410CB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81359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99FA6-6A27-8E9F-E0DF-4EB59C6D01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D88253-C43B-50FC-22EB-17E6D3E423C0}"/>
              </a:ext>
            </a:extLst>
          </p:cNvPr>
          <p:cNvSpPr>
            <a:spLocks noGrp="1"/>
          </p:cNvSpPr>
          <p:nvPr>
            <p:ph type="title"/>
          </p:nvPr>
        </p:nvSpPr>
        <p:spPr>
          <a:xfrm>
            <a:off x="838200" y="365126"/>
            <a:ext cx="10515600" cy="1016000"/>
          </a:xfrm>
        </p:spPr>
        <p:txBody>
          <a:bodyPr/>
          <a:lstStyle/>
          <a:p>
            <a:r>
              <a:rPr lang="en-US" dirty="0"/>
              <a:t>Instructions</a:t>
            </a:r>
          </a:p>
        </p:txBody>
      </p:sp>
      <p:sp>
        <p:nvSpPr>
          <p:cNvPr id="3" name="Content Placeholder 2">
            <a:extLst>
              <a:ext uri="{FF2B5EF4-FFF2-40B4-BE49-F238E27FC236}">
                <a16:creationId xmlns:a16="http://schemas.microsoft.com/office/drawing/2014/main" id="{D1426402-5C5F-B780-1044-B960A9F8E274}"/>
              </a:ext>
            </a:extLst>
          </p:cNvPr>
          <p:cNvSpPr>
            <a:spLocks noGrp="1"/>
          </p:cNvSpPr>
          <p:nvPr>
            <p:ph idx="1"/>
          </p:nvPr>
        </p:nvSpPr>
        <p:spPr>
          <a:xfrm>
            <a:off x="838200" y="1533525"/>
            <a:ext cx="10515600" cy="4643438"/>
          </a:xfrm>
        </p:spPr>
        <p:txBody>
          <a:bodyPr>
            <a:normAutofit lnSpcReduction="10000"/>
          </a:bodyPr>
          <a:lstStyle/>
          <a:p>
            <a:pPr marL="0" indent="0">
              <a:buNone/>
            </a:pPr>
            <a:r>
              <a:rPr lang="en-US" dirty="0"/>
              <a:t>There are 3 usable buttons for the game. The left most button is the start button. The buttons that move you left and right are the last 2 buttons from the start button. You first must click the start button and initialize the game by loading the player and starting the timer for the obstacles. Once you start you can use the left and right buttons to move around. You must be careful, as if you move to far to the left or right you get eaten by a dragon and you must reset the game by clicking the start button. The player is represented as a green LED along the bottom row and the obstacles are represented as red LEDs. So your goal is to make the green LED dodge the red LEDs. If you collide with a red LED, you will lose the game, and it will reset.</a:t>
            </a:r>
          </a:p>
        </p:txBody>
      </p:sp>
    </p:spTree>
    <p:extLst>
      <p:ext uri="{BB962C8B-B14F-4D97-AF65-F5344CB8AC3E}">
        <p14:creationId xmlns:p14="http://schemas.microsoft.com/office/powerpoint/2010/main" val="1690727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BB2ED-F206-1D64-818C-059A97268000}"/>
              </a:ext>
            </a:extLst>
          </p:cNvPr>
          <p:cNvSpPr>
            <a:spLocks noGrp="1"/>
          </p:cNvSpPr>
          <p:nvPr>
            <p:ph type="title"/>
          </p:nvPr>
        </p:nvSpPr>
        <p:spPr/>
        <p:txBody>
          <a:bodyPr/>
          <a:lstStyle/>
          <a:p>
            <a:r>
              <a:rPr lang="en-US" dirty="0"/>
              <a:t>Block Diagram (Goal)</a:t>
            </a:r>
          </a:p>
        </p:txBody>
      </p:sp>
      <p:pic>
        <p:nvPicPr>
          <p:cNvPr id="6" name="Content Placeholder 5" descr="A screenshot of a computer screen&#10;&#10;AI-generated content may be incorrect.">
            <a:extLst>
              <a:ext uri="{FF2B5EF4-FFF2-40B4-BE49-F238E27FC236}">
                <a16:creationId xmlns:a16="http://schemas.microsoft.com/office/drawing/2014/main" id="{892B903B-11FB-3BDB-40A7-FDEC84C84F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3612" y="1948656"/>
            <a:ext cx="7724775" cy="4105275"/>
          </a:xfrm>
        </p:spPr>
      </p:pic>
    </p:spTree>
    <p:extLst>
      <p:ext uri="{BB962C8B-B14F-4D97-AF65-F5344CB8AC3E}">
        <p14:creationId xmlns:p14="http://schemas.microsoft.com/office/powerpoint/2010/main" val="44272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94707D-24C6-5F93-E19D-77C3DFE2B8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91E988-605B-D007-F8B3-4CA985F6BDB6}"/>
              </a:ext>
            </a:extLst>
          </p:cNvPr>
          <p:cNvSpPr>
            <a:spLocks noGrp="1"/>
          </p:cNvSpPr>
          <p:nvPr>
            <p:ph type="title"/>
          </p:nvPr>
        </p:nvSpPr>
        <p:spPr/>
        <p:txBody>
          <a:bodyPr/>
          <a:lstStyle/>
          <a:p>
            <a:r>
              <a:rPr lang="en-US" dirty="0"/>
              <a:t>Block Diagram (Built)</a:t>
            </a:r>
          </a:p>
        </p:txBody>
      </p:sp>
      <p:pic>
        <p:nvPicPr>
          <p:cNvPr id="7" name="Content Placeholder 6" descr="A black background with white rectangles&#10;&#10;AI-generated content may be incorrect.">
            <a:extLst>
              <a:ext uri="{FF2B5EF4-FFF2-40B4-BE49-F238E27FC236}">
                <a16:creationId xmlns:a16="http://schemas.microsoft.com/office/drawing/2014/main" id="{857E9863-3687-D2F9-EFD2-B0CF380523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3612" y="2624931"/>
            <a:ext cx="7724775" cy="2752725"/>
          </a:xfrm>
        </p:spPr>
      </p:pic>
    </p:spTree>
    <p:extLst>
      <p:ext uri="{BB962C8B-B14F-4D97-AF65-F5344CB8AC3E}">
        <p14:creationId xmlns:p14="http://schemas.microsoft.com/office/powerpoint/2010/main" val="351326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6B7FD-1ACF-6810-35B7-41B434658F57}"/>
              </a:ext>
            </a:extLst>
          </p:cNvPr>
          <p:cNvSpPr>
            <a:spLocks noGrp="1"/>
          </p:cNvSpPr>
          <p:nvPr>
            <p:ph type="title"/>
          </p:nvPr>
        </p:nvSpPr>
        <p:spPr>
          <a:xfrm>
            <a:off x="501316" y="0"/>
            <a:ext cx="10515600" cy="1325563"/>
          </a:xfrm>
        </p:spPr>
        <p:txBody>
          <a:bodyPr/>
          <a:lstStyle/>
          <a:p>
            <a:r>
              <a:rPr lang="en-US" dirty="0"/>
              <a:t>Main Schematic (Goal)</a:t>
            </a:r>
          </a:p>
        </p:txBody>
      </p:sp>
      <p:pic>
        <p:nvPicPr>
          <p:cNvPr id="5" name="Content Placeholder 4" descr="A computer circuit board with many colorful lines&#10;&#10;AI-generated content may be incorrect.">
            <a:extLst>
              <a:ext uri="{FF2B5EF4-FFF2-40B4-BE49-F238E27FC236}">
                <a16:creationId xmlns:a16="http://schemas.microsoft.com/office/drawing/2014/main" id="{5598CFE2-09A8-B6ED-3335-7BDEB6E6BE2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6598" t="9030" r="12711" b="19712"/>
          <a:stretch/>
        </p:blipFill>
        <p:spPr>
          <a:xfrm>
            <a:off x="765784" y="1002131"/>
            <a:ext cx="8126515" cy="5545453"/>
          </a:xfrm>
        </p:spPr>
      </p:pic>
      <p:sp>
        <p:nvSpPr>
          <p:cNvPr id="6" name="TextBox 5">
            <a:extLst>
              <a:ext uri="{FF2B5EF4-FFF2-40B4-BE49-F238E27FC236}">
                <a16:creationId xmlns:a16="http://schemas.microsoft.com/office/drawing/2014/main" id="{9030E3FA-6254-8EAE-3391-A75A81E04C61}"/>
              </a:ext>
            </a:extLst>
          </p:cNvPr>
          <p:cNvSpPr txBox="1"/>
          <p:nvPr/>
        </p:nvSpPr>
        <p:spPr>
          <a:xfrm>
            <a:off x="8805672" y="1325246"/>
            <a:ext cx="3013736" cy="1477328"/>
          </a:xfrm>
          <a:prstGeom prst="rect">
            <a:avLst/>
          </a:prstGeom>
          <a:noFill/>
        </p:spPr>
        <p:txBody>
          <a:bodyPr wrap="square" rtlCol="0">
            <a:spAutoFit/>
          </a:bodyPr>
          <a:lstStyle/>
          <a:p>
            <a:r>
              <a:rPr lang="en-US" dirty="0"/>
              <a:t>This is the main schematic of the project. More information on inputs/outputs on later slides</a:t>
            </a:r>
          </a:p>
        </p:txBody>
      </p:sp>
    </p:spTree>
    <p:extLst>
      <p:ext uri="{BB962C8B-B14F-4D97-AF65-F5344CB8AC3E}">
        <p14:creationId xmlns:p14="http://schemas.microsoft.com/office/powerpoint/2010/main" val="322778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37565E-C9CF-082E-DD6D-82613FEAE7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A8B007-9379-7549-13E4-5FBA072A3578}"/>
              </a:ext>
            </a:extLst>
          </p:cNvPr>
          <p:cNvSpPr>
            <a:spLocks noGrp="1"/>
          </p:cNvSpPr>
          <p:nvPr>
            <p:ph type="title"/>
          </p:nvPr>
        </p:nvSpPr>
        <p:spPr>
          <a:xfrm>
            <a:off x="501316" y="0"/>
            <a:ext cx="10515600" cy="1325563"/>
          </a:xfrm>
        </p:spPr>
        <p:txBody>
          <a:bodyPr/>
          <a:lstStyle/>
          <a:p>
            <a:r>
              <a:rPr lang="en-US" dirty="0"/>
              <a:t>Main Schematic (Built)</a:t>
            </a:r>
          </a:p>
        </p:txBody>
      </p:sp>
      <p:pic>
        <p:nvPicPr>
          <p:cNvPr id="7" name="Content Placeholder 6" descr="A diagram of a computer&#10;&#10;AI-generated content may be incorrect.">
            <a:extLst>
              <a:ext uri="{FF2B5EF4-FFF2-40B4-BE49-F238E27FC236}">
                <a16:creationId xmlns:a16="http://schemas.microsoft.com/office/drawing/2014/main" id="{7F747487-39A5-8CD5-4EBE-BE5C7525516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8578" t="10249" r="21170" b="19631"/>
          <a:stretch/>
        </p:blipFill>
        <p:spPr>
          <a:xfrm>
            <a:off x="2184936" y="874305"/>
            <a:ext cx="7372952" cy="5686682"/>
          </a:xfrm>
        </p:spPr>
      </p:pic>
    </p:spTree>
    <p:extLst>
      <p:ext uri="{BB962C8B-B14F-4D97-AF65-F5344CB8AC3E}">
        <p14:creationId xmlns:p14="http://schemas.microsoft.com/office/powerpoint/2010/main" val="3419843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1860E-CF13-BCDE-B98D-7B6FE763A4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BDDED1-CE43-40F9-BAE8-D397F893CEAF}"/>
              </a:ext>
            </a:extLst>
          </p:cNvPr>
          <p:cNvSpPr>
            <a:spLocks noGrp="1"/>
          </p:cNvSpPr>
          <p:nvPr>
            <p:ph type="title"/>
          </p:nvPr>
        </p:nvSpPr>
        <p:spPr>
          <a:xfrm>
            <a:off x="501316" y="0"/>
            <a:ext cx="10515600" cy="1325563"/>
          </a:xfrm>
        </p:spPr>
        <p:txBody>
          <a:bodyPr/>
          <a:lstStyle/>
          <a:p>
            <a:r>
              <a:rPr lang="en-US" dirty="0"/>
              <a:t>5-bit Counter</a:t>
            </a:r>
          </a:p>
        </p:txBody>
      </p:sp>
      <p:pic>
        <p:nvPicPr>
          <p:cNvPr id="7" name="Content Placeholder 6" descr="A line of yellow squares and green lines&#10;&#10;AI-generated content may be incorrect.">
            <a:extLst>
              <a:ext uri="{FF2B5EF4-FFF2-40B4-BE49-F238E27FC236}">
                <a16:creationId xmlns:a16="http://schemas.microsoft.com/office/drawing/2014/main" id="{52228FFE-80EC-786B-C5FD-1DA70989F20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7039" t="36848" r="30742" b="40424"/>
          <a:stretch/>
        </p:blipFill>
        <p:spPr>
          <a:xfrm>
            <a:off x="308008" y="1325563"/>
            <a:ext cx="11228529" cy="4670976"/>
          </a:xfrm>
        </p:spPr>
      </p:pic>
      <p:sp>
        <p:nvSpPr>
          <p:cNvPr id="8" name="TextBox 7">
            <a:extLst>
              <a:ext uri="{FF2B5EF4-FFF2-40B4-BE49-F238E27FC236}">
                <a16:creationId xmlns:a16="http://schemas.microsoft.com/office/drawing/2014/main" id="{6BBC4D78-69FF-1BD3-A1D3-13054AEBA04A}"/>
              </a:ext>
            </a:extLst>
          </p:cNvPr>
          <p:cNvSpPr txBox="1"/>
          <p:nvPr/>
        </p:nvSpPr>
        <p:spPr>
          <a:xfrm>
            <a:off x="859536" y="5358384"/>
            <a:ext cx="10588752" cy="923330"/>
          </a:xfrm>
          <a:prstGeom prst="rect">
            <a:avLst/>
          </a:prstGeom>
          <a:noFill/>
        </p:spPr>
        <p:txBody>
          <a:bodyPr wrap="square" rtlCol="0">
            <a:spAutoFit/>
          </a:bodyPr>
          <a:lstStyle/>
          <a:p>
            <a:r>
              <a:rPr lang="en-US" dirty="0"/>
              <a:t>5-Bit ripple counter. Resets when either the start button is pressed or when you lose. </a:t>
            </a:r>
          </a:p>
          <a:p>
            <a:r>
              <a:rPr lang="en-US" dirty="0"/>
              <a:t>E is the Least Significant Bit, and A is the Most Significant Bit</a:t>
            </a:r>
          </a:p>
          <a:p>
            <a:r>
              <a:rPr lang="en-US" dirty="0"/>
              <a:t>The outputs of this counter control the EPROM</a:t>
            </a:r>
          </a:p>
        </p:txBody>
      </p:sp>
    </p:spTree>
    <p:extLst>
      <p:ext uri="{BB962C8B-B14F-4D97-AF65-F5344CB8AC3E}">
        <p14:creationId xmlns:p14="http://schemas.microsoft.com/office/powerpoint/2010/main" val="3106219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582A9-247A-7B86-A1B1-F1FD1B09CE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764609-9151-2FD8-23A9-2FB04CD8A133}"/>
              </a:ext>
            </a:extLst>
          </p:cNvPr>
          <p:cNvSpPr>
            <a:spLocks noGrp="1"/>
          </p:cNvSpPr>
          <p:nvPr>
            <p:ph type="title"/>
          </p:nvPr>
        </p:nvSpPr>
        <p:spPr>
          <a:xfrm>
            <a:off x="501316" y="0"/>
            <a:ext cx="10515600" cy="1325563"/>
          </a:xfrm>
        </p:spPr>
        <p:txBody>
          <a:bodyPr/>
          <a:lstStyle/>
          <a:p>
            <a:r>
              <a:rPr lang="en-US" dirty="0"/>
              <a:t>Obstacle Registers</a:t>
            </a:r>
          </a:p>
        </p:txBody>
      </p:sp>
      <p:pic>
        <p:nvPicPr>
          <p:cNvPr id="7" name="Content Placeholder 6" descr="A diagram of a circuit board&#10;&#10;AI-generated content may be incorrect.">
            <a:extLst>
              <a:ext uri="{FF2B5EF4-FFF2-40B4-BE49-F238E27FC236}">
                <a16:creationId xmlns:a16="http://schemas.microsoft.com/office/drawing/2014/main" id="{C5363A24-1A7E-AA3C-3C3D-D6188EEC472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5672" t="11355" r="31939" b="49050"/>
          <a:stretch/>
        </p:blipFill>
        <p:spPr>
          <a:xfrm>
            <a:off x="912791" y="1578543"/>
            <a:ext cx="9931223" cy="4870383"/>
          </a:xfrm>
        </p:spPr>
      </p:pic>
      <p:sp>
        <p:nvSpPr>
          <p:cNvPr id="9" name="TextBox 8">
            <a:extLst>
              <a:ext uri="{FF2B5EF4-FFF2-40B4-BE49-F238E27FC236}">
                <a16:creationId xmlns:a16="http://schemas.microsoft.com/office/drawing/2014/main" id="{C8DD3234-791F-ECBC-8FA8-E4690CF393CA}"/>
              </a:ext>
            </a:extLst>
          </p:cNvPr>
          <p:cNvSpPr txBox="1"/>
          <p:nvPr/>
        </p:nvSpPr>
        <p:spPr>
          <a:xfrm>
            <a:off x="912791" y="5453824"/>
            <a:ext cx="10588752" cy="923330"/>
          </a:xfrm>
          <a:prstGeom prst="rect">
            <a:avLst/>
          </a:prstGeom>
          <a:noFill/>
        </p:spPr>
        <p:txBody>
          <a:bodyPr wrap="square" rtlCol="0">
            <a:spAutoFit/>
          </a:bodyPr>
          <a:lstStyle/>
          <a:p>
            <a:r>
              <a:rPr lang="en-US" dirty="0"/>
              <a:t>Each register will load what was in the previous one, and the first will load values from EPROM. </a:t>
            </a:r>
          </a:p>
          <a:p>
            <a:r>
              <a:rPr lang="en-US" dirty="0"/>
              <a:t>CLK starts at the last register because I want the last one to load first to avoid timing issues. The outputs of the last registers appear later as </a:t>
            </a:r>
            <a:r>
              <a:rPr lang="en-US" dirty="0" err="1"/>
              <a:t>ORx</a:t>
            </a:r>
            <a:r>
              <a:rPr lang="en-US" dirty="0"/>
              <a:t> instead of R4x.</a:t>
            </a:r>
          </a:p>
        </p:txBody>
      </p:sp>
      <p:sp>
        <p:nvSpPr>
          <p:cNvPr id="10" name="TextBox 9">
            <a:extLst>
              <a:ext uri="{FF2B5EF4-FFF2-40B4-BE49-F238E27FC236}">
                <a16:creationId xmlns:a16="http://schemas.microsoft.com/office/drawing/2014/main" id="{2C6BDC69-EB4B-2460-44E7-0C2946E54DF8}"/>
              </a:ext>
            </a:extLst>
          </p:cNvPr>
          <p:cNvSpPr txBox="1"/>
          <p:nvPr/>
        </p:nvSpPr>
        <p:spPr>
          <a:xfrm>
            <a:off x="9829800" y="2685186"/>
            <a:ext cx="472502" cy="830997"/>
          </a:xfrm>
          <a:prstGeom prst="rect">
            <a:avLst/>
          </a:prstGeom>
          <a:noFill/>
        </p:spPr>
        <p:txBody>
          <a:bodyPr wrap="none" rtlCol="0">
            <a:spAutoFit/>
          </a:bodyPr>
          <a:lstStyle/>
          <a:p>
            <a:r>
              <a:rPr lang="en-US" sz="1200" dirty="0" err="1"/>
              <a:t>ORa</a:t>
            </a:r>
            <a:endParaRPr lang="en-US" sz="1200" dirty="0"/>
          </a:p>
          <a:p>
            <a:r>
              <a:rPr lang="en-US" sz="1200" dirty="0" err="1"/>
              <a:t>ORb</a:t>
            </a:r>
            <a:endParaRPr lang="en-US" sz="1200" dirty="0"/>
          </a:p>
          <a:p>
            <a:r>
              <a:rPr lang="en-US" sz="1200" dirty="0" err="1"/>
              <a:t>ORc</a:t>
            </a:r>
            <a:endParaRPr lang="en-US" sz="1200" dirty="0"/>
          </a:p>
          <a:p>
            <a:r>
              <a:rPr lang="en-US" sz="1200" dirty="0" err="1"/>
              <a:t>ORd</a:t>
            </a:r>
            <a:endParaRPr lang="en-US" sz="1200" dirty="0"/>
          </a:p>
        </p:txBody>
      </p:sp>
    </p:spTree>
    <p:extLst>
      <p:ext uri="{BB962C8B-B14F-4D97-AF65-F5344CB8AC3E}">
        <p14:creationId xmlns:p14="http://schemas.microsoft.com/office/powerpoint/2010/main" val="1636592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2058</TotalTime>
  <Words>1851</Words>
  <Application>Microsoft Office PowerPoint</Application>
  <PresentationFormat>Widescreen</PresentationFormat>
  <Paragraphs>202</Paragraphs>
  <Slides>23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Aptos</vt:lpstr>
      <vt:lpstr>Aptos Display</vt:lpstr>
      <vt:lpstr>Arial</vt:lpstr>
      <vt:lpstr>Office Theme</vt:lpstr>
      <vt:lpstr>Subway Surfers</vt:lpstr>
      <vt:lpstr>Objective</vt:lpstr>
      <vt:lpstr>Instructions</vt:lpstr>
      <vt:lpstr>Block Diagram (Goal)</vt:lpstr>
      <vt:lpstr>Block Diagram (Built)</vt:lpstr>
      <vt:lpstr>Main Schematic (Goal)</vt:lpstr>
      <vt:lpstr>Main Schematic (Built)</vt:lpstr>
      <vt:lpstr>5-bit Counter</vt:lpstr>
      <vt:lpstr>Obstacle Registers</vt:lpstr>
      <vt:lpstr>Timer</vt:lpstr>
      <vt:lpstr>Player Register (Goal)</vt:lpstr>
      <vt:lpstr>Player Register (Built)</vt:lpstr>
      <vt:lpstr>Reset/Lose Logic</vt:lpstr>
      <vt:lpstr>Coin Registers (Goal)</vt:lpstr>
      <vt:lpstr>Point Counter (Goal)</vt:lpstr>
      <vt:lpstr>Design</vt:lpstr>
      <vt:lpstr>Design</vt:lpstr>
      <vt:lpstr>Design</vt:lpstr>
      <vt:lpstr>Design</vt:lpstr>
      <vt:lpstr>Design</vt:lpstr>
      <vt:lpstr>Design Tools</vt:lpstr>
      <vt:lpstr>Complete vs. Incomplete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Winston Roller</dc:creator>
  <cp:lastModifiedBy>Winston Roller</cp:lastModifiedBy>
  <cp:revision>14</cp:revision>
  <dcterms:created xsi:type="dcterms:W3CDTF">2025-05-11T23:09:08Z</dcterms:created>
  <dcterms:modified xsi:type="dcterms:W3CDTF">2025-05-14T14:59:46Z</dcterms:modified>
</cp:coreProperties>
</file>