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72" r:id="rId4"/>
    <p:sldId id="259" r:id="rId5"/>
    <p:sldId id="310" r:id="rId6"/>
    <p:sldId id="297" r:id="rId7"/>
    <p:sldId id="303" r:id="rId8"/>
    <p:sldId id="304" r:id="rId9"/>
    <p:sldId id="294" r:id="rId10"/>
    <p:sldId id="307" r:id="rId11"/>
    <p:sldId id="305" r:id="rId12"/>
    <p:sldId id="295" r:id="rId13"/>
    <p:sldId id="291" r:id="rId14"/>
    <p:sldId id="290" r:id="rId15"/>
    <p:sldId id="293" r:id="rId16"/>
    <p:sldId id="261" r:id="rId17"/>
    <p:sldId id="314" r:id="rId18"/>
    <p:sldId id="260" r:id="rId19"/>
    <p:sldId id="274" r:id="rId20"/>
    <p:sldId id="264" r:id="rId21"/>
    <p:sldId id="273" r:id="rId22"/>
    <p:sldId id="265" r:id="rId23"/>
    <p:sldId id="312" r:id="rId24"/>
    <p:sldId id="296" r:id="rId25"/>
    <p:sldId id="266" r:id="rId26"/>
    <p:sldId id="306" r:id="rId27"/>
    <p:sldId id="267" r:id="rId28"/>
    <p:sldId id="298" r:id="rId29"/>
    <p:sldId id="299" r:id="rId30"/>
    <p:sldId id="300" r:id="rId31"/>
    <p:sldId id="301" r:id="rId32"/>
    <p:sldId id="302" r:id="rId33"/>
    <p:sldId id="269"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2160" b="1" i="0" u="none" strike="noStrike" kern="1200" baseline="0">
                <a:solidFill>
                  <a:prstClr val="black"/>
                </a:solidFill>
                <a:latin typeface="+mn-lt"/>
                <a:ea typeface="+mn-ea"/>
                <a:cs typeface="+mn-cs"/>
              </a:defRPr>
            </a:pPr>
            <a:r>
              <a:rPr lang="en-IN" dirty="0" smtClean="0">
                <a:latin typeface="Times New Roman" pitchFamily="18" charset="0"/>
                <a:cs typeface="Times New Roman" pitchFamily="18" charset="0"/>
              </a:rPr>
              <a:t>Papers per Category</a:t>
            </a:r>
            <a:endParaRPr lang="en-US" dirty="0">
              <a:latin typeface="Times New Roman" pitchFamily="18" charset="0"/>
              <a:cs typeface="Times New Roman" pitchFamily="18" charset="0"/>
            </a:endParaRPr>
          </a:p>
        </c:rich>
      </c:tx>
      <c:layout/>
    </c:title>
    <c:view3D>
      <c:rotX val="30"/>
      <c:perspective val="30"/>
    </c:view3D>
    <c:plotArea>
      <c:layout/>
      <c:pie3DChart>
        <c:varyColors val="1"/>
        <c:ser>
          <c:idx val="0"/>
          <c:order val="0"/>
          <c:tx>
            <c:strRef>
              <c:f>Sheet1!$B$1</c:f>
              <c:strCache>
                <c:ptCount val="1"/>
                <c:pt idx="0">
                  <c:v>Research Papers</c:v>
                </c:pt>
              </c:strCache>
            </c:strRef>
          </c:tx>
          <c:dPt>
            <c:idx val="1"/>
            <c:explosion val="5"/>
          </c:dPt>
          <c:dLbls>
            <c:txPr>
              <a:bodyPr/>
              <a:lstStyle/>
              <a:p>
                <a:pPr>
                  <a:defRPr sz="1400">
                    <a:latin typeface="Times New Roman" pitchFamily="18" charset="0"/>
                    <a:cs typeface="Times New Roman" pitchFamily="18" charset="0"/>
                  </a:defRPr>
                </a:pPr>
                <a:endParaRPr lang="en-US"/>
              </a:p>
            </c:txPr>
            <c:showPercent val="1"/>
          </c:dLbls>
          <c:cat>
            <c:strRef>
              <c:f>Sheet1!$A$2:$A$5</c:f>
              <c:strCache>
                <c:ptCount val="4"/>
                <c:pt idx="0">
                  <c:v>Journal</c:v>
                </c:pt>
                <c:pt idx="1">
                  <c:v>Conference</c:v>
                </c:pt>
                <c:pt idx="2">
                  <c:v>Transaction</c:v>
                </c:pt>
                <c:pt idx="3">
                  <c:v>Others</c:v>
                </c:pt>
              </c:strCache>
            </c:strRef>
          </c:cat>
          <c:val>
            <c:numRef>
              <c:f>Sheet1!$B$2:$B$5</c:f>
              <c:numCache>
                <c:formatCode>General</c:formatCode>
                <c:ptCount val="4"/>
                <c:pt idx="0">
                  <c:v>21.05263157894737</c:v>
                </c:pt>
                <c:pt idx="1">
                  <c:v>42.10526315789474</c:v>
                </c:pt>
                <c:pt idx="2">
                  <c:v>2.6315789473684212</c:v>
                </c:pt>
                <c:pt idx="3">
                  <c:v>34.210526315789473</c:v>
                </c:pt>
              </c:numCache>
            </c:numRef>
          </c:val>
        </c:ser>
        <c:dLbls>
          <c:showPercent val="1"/>
        </c:dLbls>
      </c:pie3DChart>
    </c:plotArea>
    <c:legend>
      <c:legendPos val="r"/>
      <c:layout/>
      <c:txPr>
        <a:bodyPr/>
        <a:lstStyle/>
        <a:p>
          <a:pPr>
            <a:defRPr>
              <a:latin typeface="Times New Roman" pitchFamily="18" charset="0"/>
              <a:cs typeface="Times New Roman" pitchFamily="18" charset="0"/>
            </a:defRPr>
          </a:pPr>
          <a:endParaRPr lang="en-US"/>
        </a:p>
      </c:txPr>
    </c:legend>
    <c:plotVisOnly val="1"/>
  </c:chart>
  <c:spPr>
    <a:solidFill>
      <a:schemeClr val="accent1">
        <a:lumMod val="20000"/>
        <a:lumOff val="80000"/>
      </a:schemeClr>
    </a:solidFill>
    <a:ln w="12700">
      <a:noFill/>
      <a:prstDash val="solid"/>
    </a:ln>
  </c:spPr>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style val="8"/>
  <c:chart>
    <c:title>
      <c:tx>
        <c:rich>
          <a:bodyPr/>
          <a:lstStyle/>
          <a:p>
            <a:pPr>
              <a:defRPr/>
            </a:pPr>
            <a:r>
              <a:rPr lang="en-US" dirty="0" smtClean="0">
                <a:latin typeface="Times New Roman" pitchFamily="18" charset="0"/>
                <a:cs typeface="Times New Roman" pitchFamily="18" charset="0"/>
              </a:rPr>
              <a:t>Year</a:t>
            </a:r>
            <a:r>
              <a:rPr lang="en-US" baseline="0" dirty="0" smtClean="0">
                <a:latin typeface="Times New Roman" pitchFamily="18" charset="0"/>
                <a:cs typeface="Times New Roman" pitchFamily="18" charset="0"/>
              </a:rPr>
              <a:t> of Publication</a:t>
            </a:r>
            <a:endParaRPr lang="en-US" dirty="0">
              <a:latin typeface="Times New Roman" pitchFamily="18" charset="0"/>
              <a:cs typeface="Times New Roman" pitchFamily="18" charset="0"/>
            </a:endParaRPr>
          </a:p>
        </c:rich>
      </c:tx>
      <c:layout/>
    </c:title>
    <c:plotArea>
      <c:layout/>
      <c:barChart>
        <c:barDir val="col"/>
        <c:grouping val="clustered"/>
        <c:ser>
          <c:idx val="0"/>
          <c:order val="0"/>
          <c:tx>
            <c:strRef>
              <c:f>Sheet1!$B$1</c:f>
              <c:strCache>
                <c:ptCount val="1"/>
                <c:pt idx="0">
                  <c:v>Number of Papers</c:v>
                </c:pt>
              </c:strCache>
            </c:strRef>
          </c:tx>
          <c:cat>
            <c:strRef>
              <c:f>Sheet1!$A$2:$A$4</c:f>
              <c:strCache>
                <c:ptCount val="3"/>
                <c:pt idx="0">
                  <c:v>2010-2013</c:v>
                </c:pt>
                <c:pt idx="1">
                  <c:v>2014-2016</c:v>
                </c:pt>
                <c:pt idx="2">
                  <c:v>2017-2021</c:v>
                </c:pt>
              </c:strCache>
            </c:strRef>
          </c:cat>
          <c:val>
            <c:numRef>
              <c:f>Sheet1!$B$2:$B$4</c:f>
              <c:numCache>
                <c:formatCode>General</c:formatCode>
                <c:ptCount val="3"/>
                <c:pt idx="0">
                  <c:v>1</c:v>
                </c:pt>
                <c:pt idx="1">
                  <c:v>2</c:v>
                </c:pt>
                <c:pt idx="2">
                  <c:v>35</c:v>
                </c:pt>
              </c:numCache>
            </c:numRef>
          </c:val>
        </c:ser>
        <c:axId val="114106752"/>
        <c:axId val="114108288"/>
      </c:barChart>
      <c:catAx>
        <c:axId val="114106752"/>
        <c:scaling>
          <c:orientation val="minMax"/>
        </c:scaling>
        <c:axPos val="b"/>
        <c:tickLblPos val="nextTo"/>
        <c:txPr>
          <a:bodyPr/>
          <a:lstStyle/>
          <a:p>
            <a:pPr>
              <a:defRPr>
                <a:latin typeface="Times New Roman" pitchFamily="18" charset="0"/>
                <a:cs typeface="Times New Roman" pitchFamily="18" charset="0"/>
              </a:defRPr>
            </a:pPr>
            <a:endParaRPr lang="en-US"/>
          </a:p>
        </c:txPr>
        <c:crossAx val="114108288"/>
        <c:crosses val="autoZero"/>
        <c:auto val="1"/>
        <c:lblAlgn val="ctr"/>
        <c:lblOffset val="100"/>
      </c:catAx>
      <c:valAx>
        <c:axId val="114108288"/>
        <c:scaling>
          <c:orientation val="minMax"/>
        </c:scaling>
        <c:axPos val="l"/>
        <c:majorGridlines/>
        <c:numFmt formatCode="General" sourceLinked="1"/>
        <c:tickLblPos val="nextTo"/>
        <c:txPr>
          <a:bodyPr/>
          <a:lstStyle/>
          <a:p>
            <a:pPr>
              <a:defRPr>
                <a:latin typeface="Times New Roman" pitchFamily="18" charset="0"/>
                <a:cs typeface="Times New Roman" pitchFamily="18" charset="0"/>
              </a:defRPr>
            </a:pPr>
            <a:endParaRPr lang="en-US"/>
          </a:p>
        </c:txPr>
        <c:crossAx val="114106752"/>
        <c:crosses val="autoZero"/>
        <c:crossBetween val="between"/>
      </c:valAx>
    </c:plotArea>
    <c:legend>
      <c:legendPos val="r"/>
      <c:legendEntry>
        <c:idx val="0"/>
        <c:txPr>
          <a:bodyPr/>
          <a:lstStyle/>
          <a:p>
            <a:pPr>
              <a:defRPr>
                <a:latin typeface="Times New Roman" pitchFamily="18" charset="0"/>
                <a:cs typeface="Times New Roman" pitchFamily="18" charset="0"/>
              </a:defRPr>
            </a:pPr>
            <a:endParaRPr lang="en-US"/>
          </a:p>
        </c:txPr>
      </c:legendEntry>
      <c:layout/>
    </c:legend>
    <c:plotVisOnly val="1"/>
  </c:chart>
  <c:spPr>
    <a:gradFill>
      <a:gsLst>
        <a:gs pos="0">
          <a:srgbClr val="FFEFD1"/>
        </a:gs>
        <a:gs pos="64999">
          <a:srgbClr val="F0EBD5"/>
        </a:gs>
        <a:gs pos="100000">
          <a:srgbClr val="D1C39F"/>
        </a:gs>
      </a:gsLst>
      <a:lin ang="5400000" scaled="0"/>
    </a:gradFill>
  </c:spPr>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47D93D-C57A-4319-8399-9B54627D5773}" type="datetimeFigureOut">
              <a:rPr lang="en-US" smtClean="0"/>
              <a:pPr/>
              <a:t>5/3/2022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848F0-E46B-4DFA-9FE2-31D92295A94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7B633-F4E2-4423-B993-936B672A8C14}" type="datetime1">
              <a:rPr lang="en-US" smtClean="0"/>
              <a:pPr/>
              <a:t>5/3/2022</a:t>
            </a:fld>
            <a:endParaRPr lang="en-US"/>
          </a:p>
        </p:txBody>
      </p:sp>
      <p:sp>
        <p:nvSpPr>
          <p:cNvPr id="5" name="Footer Placeholder 4"/>
          <p:cNvSpPr>
            <a:spLocks noGrp="1"/>
          </p:cNvSpPr>
          <p:nvPr>
            <p:ph type="ftr" sz="quarter" idx="11"/>
          </p:nvPr>
        </p:nvSpPr>
        <p:spPr/>
        <p:txBody>
          <a:bodyPr/>
          <a:lstStyle/>
          <a:p>
            <a:r>
              <a:rPr lang="en-US" smtClean="0"/>
              <a:t>VJTI-SE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A0F2E-5D01-46E1-9089-DE5BC7B97F13}" type="datetime1">
              <a:rPr lang="en-US" smtClean="0"/>
              <a:pPr/>
              <a:t>5/3/2022</a:t>
            </a:fld>
            <a:endParaRPr lang="en-US"/>
          </a:p>
        </p:txBody>
      </p:sp>
      <p:sp>
        <p:nvSpPr>
          <p:cNvPr id="5" name="Footer Placeholder 4"/>
          <p:cNvSpPr>
            <a:spLocks noGrp="1"/>
          </p:cNvSpPr>
          <p:nvPr>
            <p:ph type="ftr" sz="quarter" idx="11"/>
          </p:nvPr>
        </p:nvSpPr>
        <p:spPr/>
        <p:txBody>
          <a:bodyPr/>
          <a:lstStyle/>
          <a:p>
            <a:r>
              <a:rPr lang="en-US" smtClean="0"/>
              <a:t>VJTI-SE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D22FE-C01A-423D-BB56-AFAAA05C8BE0}" type="datetime1">
              <a:rPr lang="en-US" smtClean="0"/>
              <a:pPr/>
              <a:t>5/3/2022</a:t>
            </a:fld>
            <a:endParaRPr lang="en-US"/>
          </a:p>
        </p:txBody>
      </p:sp>
      <p:sp>
        <p:nvSpPr>
          <p:cNvPr id="5" name="Footer Placeholder 4"/>
          <p:cNvSpPr>
            <a:spLocks noGrp="1"/>
          </p:cNvSpPr>
          <p:nvPr>
            <p:ph type="ftr" sz="quarter" idx="11"/>
          </p:nvPr>
        </p:nvSpPr>
        <p:spPr/>
        <p:txBody>
          <a:bodyPr/>
          <a:lstStyle/>
          <a:p>
            <a:r>
              <a:rPr lang="en-US" smtClean="0"/>
              <a:t>VJTI-SE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F5584-200D-49CB-A2A5-2B02A6BE95EE}" type="datetime1">
              <a:rPr lang="en-US" smtClean="0"/>
              <a:pPr/>
              <a:t>5/3/2022</a:t>
            </a:fld>
            <a:endParaRPr lang="en-US"/>
          </a:p>
        </p:txBody>
      </p:sp>
      <p:sp>
        <p:nvSpPr>
          <p:cNvPr id="5" name="Footer Placeholder 4"/>
          <p:cNvSpPr>
            <a:spLocks noGrp="1"/>
          </p:cNvSpPr>
          <p:nvPr>
            <p:ph type="ftr" sz="quarter" idx="11"/>
          </p:nvPr>
        </p:nvSpPr>
        <p:spPr/>
        <p:txBody>
          <a:bodyPr/>
          <a:lstStyle/>
          <a:p>
            <a:r>
              <a:rPr lang="en-US" smtClean="0"/>
              <a:t>VJTI-SE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34C4E-3A5A-45E9-AB13-4CACAEA152B0}" type="datetime1">
              <a:rPr lang="en-US" smtClean="0"/>
              <a:pPr/>
              <a:t>5/3/2022</a:t>
            </a:fld>
            <a:endParaRPr lang="en-US"/>
          </a:p>
        </p:txBody>
      </p:sp>
      <p:sp>
        <p:nvSpPr>
          <p:cNvPr id="5" name="Footer Placeholder 4"/>
          <p:cNvSpPr>
            <a:spLocks noGrp="1"/>
          </p:cNvSpPr>
          <p:nvPr>
            <p:ph type="ftr" sz="quarter" idx="11"/>
          </p:nvPr>
        </p:nvSpPr>
        <p:spPr/>
        <p:txBody>
          <a:bodyPr/>
          <a:lstStyle/>
          <a:p>
            <a:r>
              <a:rPr lang="en-US" smtClean="0"/>
              <a:t>VJTI-SE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4BA273-93FD-4BFD-9B25-0856F72D09E3}" type="datetime1">
              <a:rPr lang="en-US" smtClean="0"/>
              <a:pPr/>
              <a:t>5/3/2022</a:t>
            </a:fld>
            <a:endParaRPr lang="en-US"/>
          </a:p>
        </p:txBody>
      </p:sp>
      <p:sp>
        <p:nvSpPr>
          <p:cNvPr id="6" name="Footer Placeholder 5"/>
          <p:cNvSpPr>
            <a:spLocks noGrp="1"/>
          </p:cNvSpPr>
          <p:nvPr>
            <p:ph type="ftr" sz="quarter" idx="11"/>
          </p:nvPr>
        </p:nvSpPr>
        <p:spPr/>
        <p:txBody>
          <a:bodyPr/>
          <a:lstStyle/>
          <a:p>
            <a:r>
              <a:rPr lang="en-US" smtClean="0"/>
              <a:t>VJTI-SE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11174D-34AA-432A-A968-F013CEAB4EBE}" type="datetime1">
              <a:rPr lang="en-US" smtClean="0"/>
              <a:pPr/>
              <a:t>5/3/2022</a:t>
            </a:fld>
            <a:endParaRPr lang="en-US"/>
          </a:p>
        </p:txBody>
      </p:sp>
      <p:sp>
        <p:nvSpPr>
          <p:cNvPr id="8" name="Footer Placeholder 7"/>
          <p:cNvSpPr>
            <a:spLocks noGrp="1"/>
          </p:cNvSpPr>
          <p:nvPr>
            <p:ph type="ftr" sz="quarter" idx="11"/>
          </p:nvPr>
        </p:nvSpPr>
        <p:spPr/>
        <p:txBody>
          <a:bodyPr/>
          <a:lstStyle/>
          <a:p>
            <a:r>
              <a:rPr lang="en-US" smtClean="0"/>
              <a:t>VJTI-SE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285194-A923-4D71-B609-4F002E2EAF16}" type="datetime1">
              <a:rPr lang="en-US" smtClean="0"/>
              <a:pPr/>
              <a:t>5/3/2022</a:t>
            </a:fld>
            <a:endParaRPr lang="en-US"/>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F3A9-0047-4C1E-9B8F-2CA788E4D5DE}" type="datetime1">
              <a:rPr lang="en-US" smtClean="0"/>
              <a:pPr/>
              <a:t>5/3/2022</a:t>
            </a:fld>
            <a:endParaRPr lang="en-US"/>
          </a:p>
        </p:txBody>
      </p:sp>
      <p:sp>
        <p:nvSpPr>
          <p:cNvPr id="3" name="Footer Placeholder 2"/>
          <p:cNvSpPr>
            <a:spLocks noGrp="1"/>
          </p:cNvSpPr>
          <p:nvPr>
            <p:ph type="ftr" sz="quarter" idx="11"/>
          </p:nvPr>
        </p:nvSpPr>
        <p:spPr/>
        <p:txBody>
          <a:bodyPr/>
          <a:lstStyle/>
          <a:p>
            <a:r>
              <a:rPr lang="en-US" smtClean="0"/>
              <a:t>VJTI-SE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FB335-613A-4BB3-B2AD-824A0C7CCC8F}" type="datetime1">
              <a:rPr lang="en-US" smtClean="0"/>
              <a:pPr/>
              <a:t>5/3/2022</a:t>
            </a:fld>
            <a:endParaRPr lang="en-US"/>
          </a:p>
        </p:txBody>
      </p:sp>
      <p:sp>
        <p:nvSpPr>
          <p:cNvPr id="6" name="Footer Placeholder 5"/>
          <p:cNvSpPr>
            <a:spLocks noGrp="1"/>
          </p:cNvSpPr>
          <p:nvPr>
            <p:ph type="ftr" sz="quarter" idx="11"/>
          </p:nvPr>
        </p:nvSpPr>
        <p:spPr/>
        <p:txBody>
          <a:bodyPr/>
          <a:lstStyle/>
          <a:p>
            <a:r>
              <a:rPr lang="en-US" smtClean="0"/>
              <a:t>VJTI-SE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1710D1-D995-4176-856A-CB21F1ACE493}" type="datetime1">
              <a:rPr lang="en-US" smtClean="0"/>
              <a:pPr/>
              <a:t>5/3/2022</a:t>
            </a:fld>
            <a:endParaRPr lang="en-US"/>
          </a:p>
        </p:txBody>
      </p:sp>
      <p:sp>
        <p:nvSpPr>
          <p:cNvPr id="6" name="Footer Placeholder 5"/>
          <p:cNvSpPr>
            <a:spLocks noGrp="1"/>
          </p:cNvSpPr>
          <p:nvPr>
            <p:ph type="ftr" sz="quarter" idx="11"/>
          </p:nvPr>
        </p:nvSpPr>
        <p:spPr/>
        <p:txBody>
          <a:bodyPr/>
          <a:lstStyle/>
          <a:p>
            <a:r>
              <a:rPr lang="en-US" smtClean="0"/>
              <a:t>VJTI-SE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style>
          <a:lnRef idx="3">
            <a:schemeClr val="lt1"/>
          </a:lnRef>
          <a:fillRef idx="1">
            <a:schemeClr val="dk1"/>
          </a:fillRef>
          <a:effectRef idx="1">
            <a:schemeClr val="dk1"/>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0033C42A-6F59-4E60-9BE3-47033040753F}" type="datetime1">
              <a:rPr lang="en-US" smtClean="0"/>
              <a:pPr/>
              <a:t>5/3/2022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VJTI-SE</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bg1">
              <a:lumMod val="95000"/>
            </a:schemeClr>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5.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Comapartive%20Table.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Comapartive%20Table.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omapartive%20Table.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50"/>
            <a:ext cx="7772400" cy="1143000"/>
          </a:xfrm>
        </p:spPr>
        <p:txBody>
          <a:bodyPr>
            <a:normAutofit fontScale="90000"/>
          </a:bodyPr>
          <a:lstStyle/>
          <a:p>
            <a:r>
              <a:rPr lang="en-IN" sz="3200" dirty="0" smtClean="0">
                <a:solidFill>
                  <a:schemeClr val="bg1"/>
                </a:solidFill>
              </a:rPr>
              <a:t>Labelling Hidden Services with Image Recognition</a:t>
            </a:r>
            <a:r>
              <a:rPr lang="en-IN" sz="4000" dirty="0" smtClean="0">
                <a:solidFill>
                  <a:schemeClr val="bg1"/>
                </a:solidFill>
              </a:rPr>
              <a:t> </a:t>
            </a:r>
            <a:endParaRPr lang="en-IN" sz="3200"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486150"/>
            <a:ext cx="6400800" cy="819150"/>
          </a:xfrm>
        </p:spPr>
        <p:txBody>
          <a:bodyPr>
            <a:normAutofit fontScale="77500" lnSpcReduction="20000"/>
          </a:bodyPr>
          <a:lstStyle/>
          <a:p>
            <a:r>
              <a:rPr lang="en-US" sz="1600" dirty="0" smtClean="0">
                <a:solidFill>
                  <a:schemeClr val="tx1"/>
                </a:solidFill>
              </a:rPr>
              <a:t>Prepared By:  </a:t>
            </a:r>
            <a:r>
              <a:rPr lang="en-US" sz="1600" b="1" dirty="0" err="1" smtClean="0">
                <a:solidFill>
                  <a:schemeClr val="tx1"/>
                </a:solidFill>
              </a:rPr>
              <a:t>Akansha</a:t>
            </a:r>
            <a:r>
              <a:rPr lang="en-US" sz="1600" b="1" dirty="0" smtClean="0">
                <a:solidFill>
                  <a:schemeClr val="tx1"/>
                </a:solidFill>
              </a:rPr>
              <a:t> </a:t>
            </a:r>
            <a:r>
              <a:rPr lang="en-US" sz="1600" b="1" dirty="0" err="1" smtClean="0">
                <a:solidFill>
                  <a:schemeClr val="tx1"/>
                </a:solidFill>
              </a:rPr>
              <a:t>Sudhirkumar</a:t>
            </a:r>
            <a:r>
              <a:rPr lang="en-US" sz="1600" b="1" dirty="0" smtClean="0">
                <a:solidFill>
                  <a:schemeClr val="tx1"/>
                </a:solidFill>
              </a:rPr>
              <a:t> Singh</a:t>
            </a:r>
          </a:p>
          <a:p>
            <a:r>
              <a:rPr lang="en-US" sz="1600" dirty="0" smtClean="0">
                <a:solidFill>
                  <a:schemeClr val="tx1"/>
                </a:solidFill>
              </a:rPr>
              <a:t>Roll Number: </a:t>
            </a:r>
            <a:r>
              <a:rPr lang="en-US" sz="1600" b="1" dirty="0" smtClean="0">
                <a:solidFill>
                  <a:schemeClr val="tx1"/>
                </a:solidFill>
              </a:rPr>
              <a:t>202191015</a:t>
            </a:r>
          </a:p>
          <a:p>
            <a:r>
              <a:rPr lang="en-US" sz="1600" dirty="0" smtClean="0">
                <a:solidFill>
                  <a:schemeClr val="tx1"/>
                </a:solidFill>
              </a:rPr>
              <a:t>Under Guidance of </a:t>
            </a:r>
            <a:r>
              <a:rPr lang="en-US" sz="1600" b="1" dirty="0" smtClean="0">
                <a:solidFill>
                  <a:schemeClr val="tx1"/>
                </a:solidFill>
              </a:rPr>
              <a:t>Dr. S. G. </a:t>
            </a:r>
            <a:r>
              <a:rPr lang="en-US" sz="1600" b="1" dirty="0" err="1" smtClean="0">
                <a:solidFill>
                  <a:schemeClr val="tx1"/>
                </a:solidFill>
              </a:rPr>
              <a:t>Bhirud</a:t>
            </a:r>
            <a:endParaRPr lang="en-US" sz="1600" b="1" dirty="0" smtClean="0">
              <a:solidFill>
                <a:schemeClr val="tx1"/>
              </a:solidFill>
            </a:endParaRPr>
          </a:p>
          <a:p>
            <a:r>
              <a:rPr lang="en-US" sz="1600" dirty="0" smtClean="0">
                <a:solidFill>
                  <a:schemeClr val="tx1"/>
                </a:solidFill>
              </a:rPr>
              <a:t>Academic Year: </a:t>
            </a:r>
            <a:r>
              <a:rPr lang="en-US" sz="1600" b="1" dirty="0" smtClean="0">
                <a:solidFill>
                  <a:schemeClr val="tx1"/>
                </a:solidFill>
              </a:rPr>
              <a:t>2021-22</a:t>
            </a:r>
          </a:p>
          <a:p>
            <a:endParaRPr lang="en-IN" sz="1600" dirty="0">
              <a:solidFill>
                <a:schemeClr val="tx1"/>
              </a:solidFill>
            </a:endParaRPr>
          </a:p>
        </p:txBody>
      </p:sp>
      <p:pic>
        <p:nvPicPr>
          <p:cNvPr id="4" name="image1.jpeg"/>
          <p:cNvPicPr/>
          <p:nvPr/>
        </p:nvPicPr>
        <p:blipFill>
          <a:blip r:embed="rId2" cstate="print"/>
          <a:stretch>
            <a:fillRect/>
          </a:stretch>
        </p:blipFill>
        <p:spPr>
          <a:xfrm>
            <a:off x="3962400" y="1657350"/>
            <a:ext cx="1143008" cy="1714512"/>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VJTI-SE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Bag of Visual Words (BOVW) [6</a:t>
            </a:r>
            <a:r>
              <a:rPr lang="en-US" sz="2800" dirty="0" smtClean="0"/>
              <a:t>] </a:t>
            </a:r>
            <a:r>
              <a:rPr lang="en-US" sz="2800" dirty="0" err="1" smtClean="0"/>
              <a:t>vs</a:t>
            </a:r>
            <a:r>
              <a:rPr lang="en-US" sz="2800" dirty="0" smtClean="0"/>
              <a:t> Perceptual </a:t>
            </a:r>
            <a:r>
              <a:rPr lang="en-US" sz="2800" dirty="0" smtClean="0"/>
              <a:t>Hashing[16]</a:t>
            </a:r>
            <a:endParaRPr lang="en-IN" sz="2800" dirty="0"/>
          </a:p>
        </p:txBody>
      </p:sp>
      <p:sp>
        <p:nvSpPr>
          <p:cNvPr id="4" name="Footer Placeholder 3"/>
          <p:cNvSpPr>
            <a:spLocks noGrp="1"/>
          </p:cNvSpPr>
          <p:nvPr>
            <p:ph type="ftr" sz="quarter" idx="11"/>
          </p:nvPr>
        </p:nvSpPr>
        <p:spPr/>
        <p:txBody>
          <a:bodyPr/>
          <a:lstStyle/>
          <a:p>
            <a:r>
              <a:rPr lang="en-IN" dirty="0" smtClean="0"/>
              <a:t>VJTI-SE</a:t>
            </a:r>
            <a:endParaRPr lang="en-IN" dirty="0"/>
          </a:p>
        </p:txBody>
      </p:sp>
      <p:sp>
        <p:nvSpPr>
          <p:cNvPr id="5" name="Slide Number Placeholder 4"/>
          <p:cNvSpPr>
            <a:spLocks noGrp="1"/>
          </p:cNvSpPr>
          <p:nvPr>
            <p:ph type="sldNum" sz="quarter" idx="12"/>
          </p:nvPr>
        </p:nvSpPr>
        <p:spPr/>
        <p:txBody>
          <a:bodyPr/>
          <a:lstStyle/>
          <a:p>
            <a:fld id="{2B928099-E5F0-4FF3-A86E-13B4B598F486}" type="slidenum">
              <a:rPr lang="en-IN" smtClean="0"/>
              <a:pPr/>
              <a:t>10</a:t>
            </a:fld>
            <a:endParaRPr lang="en-IN"/>
          </a:p>
        </p:txBody>
      </p:sp>
      <p:pic>
        <p:nvPicPr>
          <p:cNvPr id="8" name="Picture 2"/>
          <p:cNvPicPr>
            <a:picLocks noChangeAspect="1" noChangeArrowheads="1"/>
          </p:cNvPicPr>
          <p:nvPr/>
        </p:nvPicPr>
        <p:blipFill>
          <a:blip r:embed="rId2"/>
          <a:srcRect/>
          <a:stretch>
            <a:fillRect/>
          </a:stretch>
        </p:blipFill>
        <p:spPr bwMode="auto">
          <a:xfrm>
            <a:off x="533400" y="1200150"/>
            <a:ext cx="3429024" cy="3200400"/>
          </a:xfrm>
          <a:prstGeom prst="rect">
            <a:avLst/>
          </a:prstGeom>
          <a:noFill/>
          <a:ln w="25400">
            <a:solidFill>
              <a:schemeClr val="tx1"/>
            </a:solidFill>
            <a:miter lim="800000"/>
            <a:headEnd/>
            <a:tailEnd/>
          </a:ln>
          <a:effectLst/>
        </p:spPr>
      </p:pic>
      <p:pic>
        <p:nvPicPr>
          <p:cNvPr id="9" name="Picture 2" descr="D:\MTECH - SE\MTech-Project\Stage 1\Image10-Perceptual Hashing.JPG"/>
          <p:cNvPicPr>
            <a:picLocks noChangeAspect="1" noChangeArrowheads="1"/>
          </p:cNvPicPr>
          <p:nvPr/>
        </p:nvPicPr>
        <p:blipFill>
          <a:blip r:embed="rId3"/>
          <a:srcRect/>
          <a:stretch>
            <a:fillRect/>
          </a:stretch>
        </p:blipFill>
        <p:spPr bwMode="auto">
          <a:xfrm>
            <a:off x="4495800" y="1123950"/>
            <a:ext cx="4224366" cy="3333760"/>
          </a:xfrm>
          <a:prstGeom prst="rect">
            <a:avLst/>
          </a:prstGeom>
          <a:noFill/>
        </p:spPr>
      </p:pic>
      <p:sp>
        <p:nvSpPr>
          <p:cNvPr id="10" name="Rectangle 9"/>
          <p:cNvSpPr/>
          <p:nvPr/>
        </p:nvSpPr>
        <p:spPr>
          <a:xfrm>
            <a:off x="457200" y="4400550"/>
            <a:ext cx="3505200" cy="461665"/>
          </a:xfrm>
          <a:prstGeom prst="rect">
            <a:avLst/>
          </a:prstGeom>
        </p:spPr>
        <p:txBody>
          <a:bodyPr wrap="square">
            <a:spAutoFit/>
          </a:bodyPr>
          <a:lstStyle/>
          <a:p>
            <a:r>
              <a:rPr lang="en-IN" sz="800" i="1" dirty="0" smtClean="0">
                <a:latin typeface="Times New Roman" pitchFamily="18" charset="0"/>
                <a:cs typeface="Times New Roman" pitchFamily="18" charset="0"/>
              </a:rPr>
              <a:t>Eduardo </a:t>
            </a:r>
            <a:r>
              <a:rPr lang="en-IN" sz="800" i="1" dirty="0" err="1" smtClean="0">
                <a:latin typeface="Times New Roman" pitchFamily="18" charset="0"/>
                <a:cs typeface="Times New Roman" pitchFamily="18" charset="0"/>
              </a:rPr>
              <a:t>Fidalgo</a:t>
            </a:r>
            <a:r>
              <a:rPr lang="en-IN" sz="800" i="1" dirty="0" smtClean="0">
                <a:latin typeface="Times New Roman" pitchFamily="18" charset="0"/>
                <a:cs typeface="Times New Roman" pitchFamily="18" charset="0"/>
              </a:rPr>
              <a:t>, Enrique </a:t>
            </a:r>
            <a:r>
              <a:rPr lang="en-IN" sz="800" i="1" dirty="0" err="1" smtClean="0">
                <a:latin typeface="Times New Roman" pitchFamily="18" charset="0"/>
                <a:cs typeface="Times New Roman" pitchFamily="18" charset="0"/>
              </a:rPr>
              <a:t>Alegre</a:t>
            </a:r>
            <a:r>
              <a:rPr lang="en-IN" sz="800" i="1" dirty="0" smtClean="0">
                <a:latin typeface="Times New Roman" pitchFamily="18" charset="0"/>
                <a:cs typeface="Times New Roman" pitchFamily="18" charset="0"/>
              </a:rPr>
              <a:t>,  </a:t>
            </a:r>
            <a:r>
              <a:rPr lang="en-IN" sz="800" i="1" dirty="0" err="1" smtClean="0">
                <a:latin typeface="Times New Roman" pitchFamily="18" charset="0"/>
                <a:cs typeface="Times New Roman" pitchFamily="18" charset="0"/>
              </a:rPr>
              <a:t>Víctor</a:t>
            </a:r>
            <a:r>
              <a:rPr lang="en-IN" sz="800" i="1" dirty="0" smtClean="0">
                <a:latin typeface="Times New Roman" pitchFamily="18" charset="0"/>
                <a:cs typeface="Times New Roman" pitchFamily="18" charset="0"/>
              </a:rPr>
              <a:t> </a:t>
            </a:r>
            <a:r>
              <a:rPr lang="en-IN" sz="800" i="1" dirty="0" err="1" smtClean="0">
                <a:latin typeface="Times New Roman" pitchFamily="18" charset="0"/>
                <a:cs typeface="Times New Roman" pitchFamily="18" charset="0"/>
              </a:rPr>
              <a:t>González</a:t>
            </a:r>
            <a:r>
              <a:rPr lang="en-IN" sz="800" i="1" dirty="0" smtClean="0">
                <a:latin typeface="Times New Roman" pitchFamily="18" charset="0"/>
                <a:cs typeface="Times New Roman" pitchFamily="18" charset="0"/>
              </a:rPr>
              <a:t>-Castro , Laura </a:t>
            </a:r>
            <a:r>
              <a:rPr lang="en-IN" sz="800" i="1" dirty="0" err="1" smtClean="0">
                <a:latin typeface="Times New Roman" pitchFamily="18" charset="0"/>
                <a:cs typeface="Times New Roman" pitchFamily="18" charset="0"/>
              </a:rPr>
              <a:t>Fernández</a:t>
            </a:r>
            <a:r>
              <a:rPr lang="en-IN" sz="800" i="1" dirty="0" smtClean="0">
                <a:latin typeface="Times New Roman" pitchFamily="18" charset="0"/>
                <a:cs typeface="Times New Roman" pitchFamily="18" charset="0"/>
              </a:rPr>
              <a:t>-Robles ; “Illegal Activity Categorisation in </a:t>
            </a:r>
            <a:r>
              <a:rPr lang="en-IN" sz="800" i="1" dirty="0" err="1" smtClean="0">
                <a:latin typeface="Times New Roman" pitchFamily="18" charset="0"/>
                <a:cs typeface="Times New Roman" pitchFamily="18" charset="0"/>
              </a:rPr>
              <a:t>DarkNet</a:t>
            </a:r>
            <a:r>
              <a:rPr lang="en-IN" sz="800" i="1" dirty="0" smtClean="0">
                <a:latin typeface="Times New Roman" pitchFamily="18" charset="0"/>
                <a:cs typeface="Times New Roman" pitchFamily="18" charset="0"/>
              </a:rPr>
              <a:t> Based on Image Classification Using CREIC Method”; Conference 2018 [1]</a:t>
            </a:r>
            <a:endParaRPr lang="en-IN" sz="800" i="1" dirty="0">
              <a:latin typeface="Times New Roman" pitchFamily="18" charset="0"/>
              <a:cs typeface="Times New Roman" pitchFamily="18" charset="0"/>
            </a:endParaRPr>
          </a:p>
        </p:txBody>
      </p:sp>
      <p:sp>
        <p:nvSpPr>
          <p:cNvPr id="11" name="TextBox 10"/>
          <p:cNvSpPr txBox="1"/>
          <p:nvPr/>
        </p:nvSpPr>
        <p:spPr>
          <a:xfrm>
            <a:off x="4495800" y="4400550"/>
            <a:ext cx="4343400" cy="461665"/>
          </a:xfrm>
          <a:prstGeom prst="rect">
            <a:avLst/>
          </a:prstGeom>
          <a:noFill/>
        </p:spPr>
        <p:txBody>
          <a:bodyPr wrap="square" rtlCol="0">
            <a:spAutoFit/>
          </a:bodyPr>
          <a:lstStyle/>
          <a:p>
            <a:pPr lvl="0"/>
            <a:r>
              <a:rPr lang="en-IN" sz="800" i="1" dirty="0" err="1" smtClean="0">
                <a:latin typeface="Times New Roman" pitchFamily="18" charset="0"/>
                <a:cs typeface="Times New Roman" pitchFamily="18" charset="0"/>
              </a:rPr>
              <a:t>Rubel</a:t>
            </a:r>
            <a:r>
              <a:rPr lang="en-IN" sz="800" i="1" dirty="0" smtClean="0">
                <a:latin typeface="Times New Roman" pitchFamily="18" charset="0"/>
                <a:cs typeface="Times New Roman" pitchFamily="18" charset="0"/>
              </a:rPr>
              <a:t> </a:t>
            </a:r>
            <a:r>
              <a:rPr lang="en-IN" sz="800" i="1" dirty="0" err="1" smtClean="0">
                <a:latin typeface="Times New Roman" pitchFamily="18" charset="0"/>
                <a:cs typeface="Times New Roman" pitchFamily="18" charset="0"/>
              </a:rPr>
              <a:t>Biswas</a:t>
            </a:r>
            <a:r>
              <a:rPr lang="en-IN" sz="800" i="1" dirty="0" smtClean="0">
                <a:latin typeface="Times New Roman" pitchFamily="18" charset="0"/>
                <a:cs typeface="Times New Roman" pitchFamily="18" charset="0"/>
              </a:rPr>
              <a:t>, Eduardo </a:t>
            </a:r>
            <a:r>
              <a:rPr lang="en-IN" sz="800" i="1" dirty="0" err="1" smtClean="0">
                <a:latin typeface="Times New Roman" pitchFamily="18" charset="0"/>
                <a:cs typeface="Times New Roman" pitchFamily="18" charset="0"/>
              </a:rPr>
              <a:t>Fidalgo</a:t>
            </a:r>
            <a:r>
              <a:rPr lang="en-IN" sz="800" i="1" dirty="0" smtClean="0">
                <a:latin typeface="Times New Roman" pitchFamily="18" charset="0"/>
                <a:cs typeface="Times New Roman" pitchFamily="18" charset="0"/>
              </a:rPr>
              <a:t>, Enrique </a:t>
            </a:r>
            <a:r>
              <a:rPr lang="en-IN" sz="800" i="1" dirty="0" err="1" smtClean="0">
                <a:latin typeface="Times New Roman" pitchFamily="18" charset="0"/>
                <a:cs typeface="Times New Roman" pitchFamily="18" charset="0"/>
              </a:rPr>
              <a:t>Alegre</a:t>
            </a:r>
            <a:r>
              <a:rPr lang="en-IN" sz="800" i="1" dirty="0" smtClean="0">
                <a:latin typeface="Times New Roman" pitchFamily="18" charset="0"/>
                <a:cs typeface="Times New Roman" pitchFamily="18" charset="0"/>
              </a:rPr>
              <a:t>; “Recognition of Service Domains on TOR Dark Net using Perceptual Hashing and Image Classification Techniques”, 8th International Conference on Imaging for Crime Detection and Prevention, ICDP-2017, Madrid 13-15 Dec. 2017</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Literature Gaps</a:t>
            </a:r>
            <a:endParaRPr lang="en-IN" dirty="0"/>
          </a:p>
        </p:txBody>
      </p:sp>
      <p:sp>
        <p:nvSpPr>
          <p:cNvPr id="3" name="Content Placeholder 2"/>
          <p:cNvSpPr>
            <a:spLocks noGrp="1"/>
          </p:cNvSpPr>
          <p:nvPr>
            <p:ph idx="1"/>
          </p:nvPr>
        </p:nvSpPr>
        <p:spPr>
          <a:xfrm>
            <a:off x="457200" y="1200150"/>
            <a:ext cx="8229600" cy="3514739"/>
          </a:xfrm>
        </p:spPr>
        <p:txBody>
          <a:bodyPr>
            <a:normAutofit fontScale="70000" lnSpcReduction="20000"/>
          </a:bodyPr>
          <a:lstStyle/>
          <a:p>
            <a:pPr algn="just"/>
            <a:r>
              <a:rPr lang="en-IN" dirty="0" smtClean="0"/>
              <a:t>Most of the methods or techniques that considers analysis of Dark Web visual data are focused on a particular domain like Child Sex Abuse (CSA) or Weapons. </a:t>
            </a:r>
          </a:p>
          <a:p>
            <a:pPr algn="just"/>
            <a:r>
              <a:rPr lang="en-IN" dirty="0" smtClean="0"/>
              <a:t>Even if some researches considers having content from more than one class as seen in TOR Image Categories(TOIC) and </a:t>
            </a:r>
            <a:r>
              <a:rPr lang="en-IN" dirty="0" err="1" smtClean="0"/>
              <a:t>Darknet</a:t>
            </a:r>
            <a:r>
              <a:rPr lang="en-IN" dirty="0" smtClean="0"/>
              <a:t> Usage Service Images(DUSI), focus is on some specific classes leaving other classes to be explored. </a:t>
            </a:r>
          </a:p>
          <a:p>
            <a:pPr algn="just"/>
            <a:r>
              <a:rPr lang="en-IN" dirty="0" smtClean="0"/>
              <a:t>Dataset used in these researches are not public. </a:t>
            </a:r>
          </a:p>
          <a:p>
            <a:pPr algn="just"/>
            <a:r>
              <a:rPr lang="en-IN" dirty="0" smtClean="0"/>
              <a:t>The analysis of text data related to respective Image data to confirm the category is not done. This correlation between text and Image data can help in identifying the type of hidden service accurately.</a:t>
            </a:r>
            <a:endParaRPr lang="en-US" dirty="0" smtClean="0"/>
          </a:p>
        </p:txBody>
      </p:sp>
      <p:sp>
        <p:nvSpPr>
          <p:cNvPr id="4" name="Footer Placeholder 3"/>
          <p:cNvSpPr>
            <a:spLocks noGrp="1"/>
          </p:cNvSpPr>
          <p:nvPr>
            <p:ph type="ftr" sz="quarter" idx="11"/>
          </p:nvPr>
        </p:nvSpPr>
        <p:spPr/>
        <p:txBody>
          <a:bodyPr/>
          <a:lstStyle/>
          <a:p>
            <a:r>
              <a:rPr lang="en-IN" smtClean="0"/>
              <a:t>VJTI-SE</a:t>
            </a:r>
            <a:endParaRPr lang="en-IN"/>
          </a:p>
        </p:txBody>
      </p:sp>
      <p:sp>
        <p:nvSpPr>
          <p:cNvPr id="5" name="Slide Number Placeholder 4"/>
          <p:cNvSpPr>
            <a:spLocks noGrp="1"/>
          </p:cNvSpPr>
          <p:nvPr>
            <p:ph type="sldNum" sz="quarter" idx="12"/>
          </p:nvPr>
        </p:nvSpPr>
        <p:spPr/>
        <p:txBody>
          <a:bodyPr/>
          <a:lstStyle/>
          <a:p>
            <a:fld id="{2B928099-E5F0-4FF3-A86E-13B4B598F486}"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a:xfrm>
            <a:off x="457200" y="1428749"/>
            <a:ext cx="8229600" cy="3165873"/>
          </a:xfrm>
        </p:spPr>
        <p:txBody>
          <a:bodyPr>
            <a:normAutofit fontScale="70000" lnSpcReduction="20000"/>
          </a:bodyPr>
          <a:lstStyle/>
          <a:p>
            <a:pPr algn="just"/>
            <a:r>
              <a:rPr lang="en-US" dirty="0" smtClean="0"/>
              <a:t>Most of the existing researches about image analysis on Dark Web focuses on a specific domain such as weapons</a:t>
            </a:r>
            <a:r>
              <a:rPr lang="en-IN" dirty="0" smtClean="0"/>
              <a:t> or Child Sex Abuse Material.</a:t>
            </a:r>
          </a:p>
          <a:p>
            <a:pPr algn="just"/>
            <a:r>
              <a:rPr lang="en-US" dirty="0" smtClean="0"/>
              <a:t>Even if some researches considers content having more than one class, for example  weapons, drugs, counterfeit money, etc., focus is on some specific classes leaving other classes to be explored.</a:t>
            </a:r>
          </a:p>
          <a:p>
            <a:pPr algn="just"/>
            <a:r>
              <a:rPr lang="en-IN" dirty="0" smtClean="0"/>
              <a:t>Thus the motivation of this project is to contribute in the field of dark web image analysis and confirm the result of image analysis with textual data analysis of hidden services using the available dataset.</a:t>
            </a: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p>
        </p:txBody>
      </p:sp>
      <p:sp>
        <p:nvSpPr>
          <p:cNvPr id="3" name="Content Placeholder 2"/>
          <p:cNvSpPr>
            <a:spLocks noGrp="1"/>
          </p:cNvSpPr>
          <p:nvPr>
            <p:ph idx="1"/>
          </p:nvPr>
        </p:nvSpPr>
        <p:spPr>
          <a:xfrm>
            <a:off x="457200" y="1504949"/>
            <a:ext cx="8229600" cy="3089673"/>
          </a:xfrm>
        </p:spPr>
        <p:txBody>
          <a:bodyPr>
            <a:normAutofit/>
          </a:bodyPr>
          <a:lstStyle/>
          <a:p>
            <a:pPr algn="just"/>
            <a:r>
              <a:rPr lang="en-IN" sz="2400" dirty="0" smtClean="0"/>
              <a:t>Making publicly available a dark web labelled dataset.</a:t>
            </a:r>
          </a:p>
          <a:p>
            <a:pPr algn="just"/>
            <a:r>
              <a:rPr lang="en-IN" sz="2400" dirty="0" smtClean="0"/>
              <a:t>Hidden service identification by image recognition.</a:t>
            </a:r>
          </a:p>
          <a:p>
            <a:pPr algn="just"/>
            <a:r>
              <a:rPr lang="en-IN" sz="2400" dirty="0" smtClean="0"/>
              <a:t>Text data analysis for confirming co-relation between text data labelling and image recognition.</a:t>
            </a: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1079887"/>
          </a:xfrm>
        </p:spPr>
        <p:txBody>
          <a:bodyPr/>
          <a:lstStyle/>
          <a:p>
            <a:r>
              <a:rPr lang="en-US" dirty="0" smtClean="0"/>
              <a:t>Problem Statement</a:t>
            </a:r>
            <a:endParaRPr lang="en-IN" dirty="0"/>
          </a:p>
        </p:txBody>
      </p:sp>
      <p:sp>
        <p:nvSpPr>
          <p:cNvPr id="4" name="Footer Placeholder 3"/>
          <p:cNvSpPr>
            <a:spLocks noGrp="1"/>
          </p:cNvSpPr>
          <p:nvPr>
            <p:ph type="ftr" sz="quarter" idx="11"/>
          </p:nvPr>
        </p:nvSpPr>
        <p:spPr/>
        <p:txBody>
          <a:bodyPr/>
          <a:lstStyle/>
          <a:p>
            <a:r>
              <a:rPr lang="en-IN" smtClean="0"/>
              <a:t>VJTI-SE</a:t>
            </a:r>
            <a:endParaRPr lang="en-IN"/>
          </a:p>
        </p:txBody>
      </p:sp>
      <p:sp>
        <p:nvSpPr>
          <p:cNvPr id="5" name="Slide Number Placeholder 4"/>
          <p:cNvSpPr>
            <a:spLocks noGrp="1"/>
          </p:cNvSpPr>
          <p:nvPr>
            <p:ph type="sldNum" sz="quarter" idx="12"/>
          </p:nvPr>
        </p:nvSpPr>
        <p:spPr/>
        <p:txBody>
          <a:bodyPr/>
          <a:lstStyle/>
          <a:p>
            <a:fld id="{2B928099-E5F0-4FF3-A86E-13B4B598F486}" type="slidenum">
              <a:rPr lang="en-IN" smtClean="0"/>
              <a:pPr/>
              <a:t>14</a:t>
            </a:fld>
            <a:endParaRPr lang="en-IN"/>
          </a:p>
        </p:txBody>
      </p:sp>
      <p:sp>
        <p:nvSpPr>
          <p:cNvPr id="6" name="TextBox 5"/>
          <p:cNvSpPr txBox="1"/>
          <p:nvPr/>
        </p:nvSpPr>
        <p:spPr>
          <a:xfrm>
            <a:off x="428596" y="2000246"/>
            <a:ext cx="8286808" cy="1200329"/>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The proposed work aims to identify type of hidden services by recognising the category of its images. The goal is also to create, present and make publicly available a labelled dark web image dataset, and confirm correlation between textual data and image data by performing analysis of image and related text data.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89371"/>
          </a:xfrm>
        </p:spPr>
        <p:txBody>
          <a:bodyPr>
            <a:normAutofit fontScale="90000"/>
          </a:bodyPr>
          <a:lstStyle/>
          <a:p>
            <a:r>
              <a:rPr lang="en-US" dirty="0" smtClean="0"/>
              <a:t>Proposed Approach</a:t>
            </a:r>
            <a:endParaRPr lang="en-IN" dirty="0"/>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6"/>
          <p:cNvPicPr>
            <a:picLocks noChangeAspect="1" noChangeArrowheads="1"/>
          </p:cNvPicPr>
          <p:nvPr/>
        </p:nvPicPr>
        <p:blipFill>
          <a:blip r:embed="rId2"/>
          <a:srcRect/>
          <a:stretch>
            <a:fillRect/>
          </a:stretch>
        </p:blipFill>
        <p:spPr bwMode="auto">
          <a:xfrm>
            <a:off x="2362200" y="971550"/>
            <a:ext cx="4357718" cy="37673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3600" dirty="0" smtClean="0">
                <a:latin typeface="Times New Roman" pitchFamily="18" charset="0"/>
                <a:cs typeface="Times New Roman" pitchFamily="18" charset="0"/>
              </a:rPr>
              <a:t>Dataset Cleaning</a:t>
            </a:r>
            <a:endParaRPr lang="en-IN" sz="3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7" name="Rectangle 6"/>
          <p:cNvSpPr/>
          <p:nvPr/>
        </p:nvSpPr>
        <p:spPr>
          <a:xfrm>
            <a:off x="3505200" y="1276350"/>
            <a:ext cx="2286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itchFamily="18" charset="0"/>
                <a:cs typeface="Times New Roman" pitchFamily="18" charset="0"/>
              </a:rPr>
              <a:t>Removal of Hidden Services without Images</a:t>
            </a:r>
            <a:endParaRPr lang="en-IN" sz="1200" dirty="0">
              <a:latin typeface="Times New Roman" pitchFamily="18" charset="0"/>
              <a:cs typeface="Times New Roman" pitchFamily="18" charset="0"/>
            </a:endParaRPr>
          </a:p>
        </p:txBody>
      </p:sp>
      <p:sp>
        <p:nvSpPr>
          <p:cNvPr id="8" name="Rectangle 7"/>
          <p:cNvSpPr/>
          <p:nvPr/>
        </p:nvSpPr>
        <p:spPr>
          <a:xfrm>
            <a:off x="3505200" y="2571750"/>
            <a:ext cx="2286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itchFamily="18" charset="0"/>
                <a:cs typeface="Times New Roman" pitchFamily="18" charset="0"/>
              </a:rPr>
              <a:t>Removal of Irrelevant Images</a:t>
            </a:r>
            <a:endParaRPr lang="en-IN" sz="1200" dirty="0">
              <a:latin typeface="Times New Roman" pitchFamily="18" charset="0"/>
              <a:cs typeface="Times New Roman" pitchFamily="18" charset="0"/>
            </a:endParaRPr>
          </a:p>
        </p:txBody>
      </p:sp>
      <p:sp>
        <p:nvSpPr>
          <p:cNvPr id="9" name="Rectangle 8"/>
          <p:cNvSpPr/>
          <p:nvPr/>
        </p:nvSpPr>
        <p:spPr>
          <a:xfrm>
            <a:off x="3505200" y="3867150"/>
            <a:ext cx="2286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itchFamily="18" charset="0"/>
                <a:cs typeface="Times New Roman" pitchFamily="18" charset="0"/>
              </a:rPr>
              <a:t>Removal of files not to be considered for further process</a:t>
            </a:r>
            <a:endParaRPr lang="en-IN" sz="1200" dirty="0">
              <a:latin typeface="Times New Roman" pitchFamily="18" charset="0"/>
              <a:cs typeface="Times New Roman" pitchFamily="18" charset="0"/>
            </a:endParaRPr>
          </a:p>
        </p:txBody>
      </p:sp>
      <p:cxnSp>
        <p:nvCxnSpPr>
          <p:cNvPr id="11" name="Straight Arrow Connector 10"/>
          <p:cNvCxnSpPr>
            <a:stCxn id="7" idx="2"/>
            <a:endCxn id="8" idx="0"/>
          </p:cNvCxnSpPr>
          <p:nvPr/>
        </p:nvCxnSpPr>
        <p:spPr>
          <a:xfrm rot="5400000">
            <a:off x="4381500" y="230505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8" idx="2"/>
            <a:endCxn id="9" idx="0"/>
          </p:cNvCxnSpPr>
          <p:nvPr/>
        </p:nvCxnSpPr>
        <p:spPr>
          <a:xfrm rot="5400000">
            <a:off x="4381500" y="3600450"/>
            <a:ext cx="533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Dataset(Rejected)</a:t>
            </a:r>
            <a:endParaRPr lang="en-IN" dirty="0"/>
          </a:p>
        </p:txBody>
      </p:sp>
      <p:sp>
        <p:nvSpPr>
          <p:cNvPr id="3" name="Text Placeholder 2"/>
          <p:cNvSpPr>
            <a:spLocks noGrp="1"/>
          </p:cNvSpPr>
          <p:nvPr>
            <p:ph type="body" idx="1"/>
          </p:nvPr>
        </p:nvSpPr>
        <p:spPr>
          <a:xfrm>
            <a:off x="1285852" y="1151335"/>
            <a:ext cx="2428892" cy="479822"/>
          </a:xfrm>
        </p:spPr>
        <p:txBody>
          <a:bodyPr>
            <a:normAutofit/>
          </a:bodyPr>
          <a:lstStyle/>
          <a:p>
            <a:r>
              <a:rPr lang="en-US" dirty="0" smtClean="0"/>
              <a:t>Alcohol / Liquor</a:t>
            </a:r>
            <a:endParaRPr lang="en-IN" dirty="0"/>
          </a:p>
        </p:txBody>
      </p:sp>
      <p:sp>
        <p:nvSpPr>
          <p:cNvPr id="5" name="Text Placeholder 4"/>
          <p:cNvSpPr>
            <a:spLocks noGrp="1"/>
          </p:cNvSpPr>
          <p:nvPr>
            <p:ph type="body" sz="quarter" idx="3"/>
          </p:nvPr>
        </p:nvSpPr>
        <p:spPr>
          <a:xfrm>
            <a:off x="5572132" y="1142990"/>
            <a:ext cx="1571636" cy="479822"/>
          </a:xfrm>
        </p:spPr>
        <p:txBody>
          <a:bodyPr/>
          <a:lstStyle/>
          <a:p>
            <a:r>
              <a:rPr lang="en-US" dirty="0" smtClean="0"/>
              <a:t>Paintings</a:t>
            </a:r>
            <a:endParaRPr lang="en-IN" dirty="0"/>
          </a:p>
        </p:txBody>
      </p:sp>
      <p:sp>
        <p:nvSpPr>
          <p:cNvPr id="7" name="Footer Placeholder 6"/>
          <p:cNvSpPr>
            <a:spLocks noGrp="1"/>
          </p:cNvSpPr>
          <p:nvPr>
            <p:ph type="ftr" sz="quarter" idx="11"/>
          </p:nvPr>
        </p:nvSpPr>
        <p:spPr/>
        <p:txBody>
          <a:bodyPr/>
          <a:lstStyle/>
          <a:p>
            <a:r>
              <a:rPr lang="en-IN" smtClean="0"/>
              <a:t>VJTI-SE</a:t>
            </a:r>
            <a:endParaRPr lang="en-IN"/>
          </a:p>
        </p:txBody>
      </p:sp>
      <p:sp>
        <p:nvSpPr>
          <p:cNvPr id="8" name="Slide Number Placeholder 7"/>
          <p:cNvSpPr>
            <a:spLocks noGrp="1"/>
          </p:cNvSpPr>
          <p:nvPr>
            <p:ph type="sldNum" sz="quarter" idx="12"/>
          </p:nvPr>
        </p:nvSpPr>
        <p:spPr/>
        <p:txBody>
          <a:bodyPr/>
          <a:lstStyle/>
          <a:p>
            <a:fld id="{2B928099-E5F0-4FF3-A86E-13B4B598F486}" type="slidenum">
              <a:rPr lang="en-IN" smtClean="0"/>
              <a:pPr/>
              <a:t>17</a:t>
            </a:fld>
            <a:endParaRPr lang="en-IN"/>
          </a:p>
        </p:txBody>
      </p:sp>
      <p:pic>
        <p:nvPicPr>
          <p:cNvPr id="9" name="Picture 9" descr="D:\MTECH - SE\MTech-Project\media\Images\Collages\A5F100C5B0E78117BB99N7F1F0B7C.jpg"/>
          <p:cNvPicPr>
            <a:picLocks noChangeAspect="1" noChangeArrowheads="1"/>
          </p:cNvPicPr>
          <p:nvPr/>
        </p:nvPicPr>
        <p:blipFill>
          <a:blip r:embed="rId2" cstate="print"/>
          <a:srcRect/>
          <a:stretch>
            <a:fillRect/>
          </a:stretch>
        </p:blipFill>
        <p:spPr bwMode="auto">
          <a:xfrm>
            <a:off x="428596" y="1571618"/>
            <a:ext cx="1379405" cy="1838333"/>
          </a:xfrm>
          <a:prstGeom prst="rect">
            <a:avLst/>
          </a:prstGeom>
          <a:noFill/>
        </p:spPr>
      </p:pic>
      <p:pic>
        <p:nvPicPr>
          <p:cNvPr id="10" name="Picture 10" descr="D:\MTECH - SE\MTech-Project\media\Images\Collages\A0B4FCABMA9-P8B05BD28E8C2C.jpg"/>
          <p:cNvPicPr>
            <a:picLocks noChangeAspect="1" noChangeArrowheads="1"/>
          </p:cNvPicPr>
          <p:nvPr/>
        </p:nvPicPr>
        <p:blipFill>
          <a:blip r:embed="rId3"/>
          <a:srcRect/>
          <a:stretch>
            <a:fillRect/>
          </a:stretch>
        </p:blipFill>
        <p:spPr bwMode="auto">
          <a:xfrm>
            <a:off x="4857752" y="1571618"/>
            <a:ext cx="2283123" cy="1714512"/>
          </a:xfrm>
          <a:prstGeom prst="rect">
            <a:avLst/>
          </a:prstGeom>
          <a:noFill/>
        </p:spPr>
      </p:pic>
      <p:pic>
        <p:nvPicPr>
          <p:cNvPr id="1027" name="Picture 3" descr="D:\MTECH - SE\MTech-Project\media\Images\1AcDFf13161DE885B40p871D25sep.png"/>
          <p:cNvPicPr>
            <a:picLocks noChangeAspect="1" noChangeArrowheads="1"/>
          </p:cNvPicPr>
          <p:nvPr/>
        </p:nvPicPr>
        <p:blipFill>
          <a:blip r:embed="rId4" cstate="print"/>
          <a:srcRect/>
          <a:stretch>
            <a:fillRect/>
          </a:stretch>
        </p:blipFill>
        <p:spPr bwMode="auto">
          <a:xfrm>
            <a:off x="1714480" y="2786064"/>
            <a:ext cx="1180711" cy="1214446"/>
          </a:xfrm>
          <a:prstGeom prst="rect">
            <a:avLst/>
          </a:prstGeom>
          <a:noFill/>
        </p:spPr>
      </p:pic>
      <p:pic>
        <p:nvPicPr>
          <p:cNvPr id="1028" name="Picture 4" descr="D:\MTECH - SE\MTech-Project\media\Images\8BE8F3F7CFA3BBwj05BED8AESE5s.jpg"/>
          <p:cNvPicPr>
            <a:picLocks noChangeAspect="1" noChangeArrowheads="1"/>
          </p:cNvPicPr>
          <p:nvPr/>
        </p:nvPicPr>
        <p:blipFill>
          <a:blip r:embed="rId5" cstate="print"/>
          <a:srcRect/>
          <a:stretch>
            <a:fillRect/>
          </a:stretch>
        </p:blipFill>
        <p:spPr bwMode="auto">
          <a:xfrm>
            <a:off x="2857488" y="3071816"/>
            <a:ext cx="1357322" cy="1357322"/>
          </a:xfrm>
          <a:prstGeom prst="rect">
            <a:avLst/>
          </a:prstGeom>
          <a:noFill/>
        </p:spPr>
      </p:pic>
      <p:pic>
        <p:nvPicPr>
          <p:cNvPr id="1029" name="Picture 5" descr="D:\MTECH - SE\MTech-Project\media\Images\A7230DsAEoB8B0I9CC6B53AW7CF1.jpg"/>
          <p:cNvPicPr>
            <a:picLocks noChangeAspect="1" noChangeArrowheads="1"/>
          </p:cNvPicPr>
          <p:nvPr/>
        </p:nvPicPr>
        <p:blipFill>
          <a:blip r:embed="rId6"/>
          <a:srcRect/>
          <a:stretch>
            <a:fillRect/>
          </a:stretch>
        </p:blipFill>
        <p:spPr bwMode="auto">
          <a:xfrm>
            <a:off x="571472" y="3357568"/>
            <a:ext cx="1143008" cy="1143008"/>
          </a:xfrm>
          <a:prstGeom prst="rect">
            <a:avLst/>
          </a:prstGeom>
          <a:noFill/>
        </p:spPr>
      </p:pic>
      <p:pic>
        <p:nvPicPr>
          <p:cNvPr id="1030" name="Picture 6" descr="D:\MTECH - SE\MTech-Project\media\Images\B7w1A0B3EC0B8DLF8C1955BBDnCC.jpg"/>
          <p:cNvPicPr>
            <a:picLocks noChangeAspect="1" noChangeArrowheads="1"/>
          </p:cNvPicPr>
          <p:nvPr/>
        </p:nvPicPr>
        <p:blipFill>
          <a:blip r:embed="rId7" cstate="print"/>
          <a:srcRect/>
          <a:stretch>
            <a:fillRect/>
          </a:stretch>
        </p:blipFill>
        <p:spPr bwMode="auto">
          <a:xfrm>
            <a:off x="1928794" y="3929072"/>
            <a:ext cx="1214446" cy="848415"/>
          </a:xfrm>
          <a:prstGeom prst="rect">
            <a:avLst/>
          </a:prstGeom>
          <a:noFill/>
        </p:spPr>
      </p:pic>
      <p:pic>
        <p:nvPicPr>
          <p:cNvPr id="1035" name="Picture 11" descr="D:\MTECH - SE\MTech-Project\media\Images\0BwEDEFr0EF0F5BAEB3EC11810E35B.jpg"/>
          <p:cNvPicPr>
            <a:picLocks noChangeAspect="1" noChangeArrowheads="1"/>
          </p:cNvPicPr>
          <p:nvPr/>
        </p:nvPicPr>
        <p:blipFill>
          <a:blip r:embed="rId8"/>
          <a:srcRect/>
          <a:stretch>
            <a:fillRect/>
          </a:stretch>
        </p:blipFill>
        <p:spPr bwMode="auto">
          <a:xfrm>
            <a:off x="1928794" y="1643056"/>
            <a:ext cx="1928826" cy="1476524"/>
          </a:xfrm>
          <a:prstGeom prst="rect">
            <a:avLst/>
          </a:prstGeom>
          <a:noFill/>
        </p:spPr>
      </p:pic>
      <p:pic>
        <p:nvPicPr>
          <p:cNvPr id="1036" name="Picture 12" descr="D:\MTECH - SE\MTech-Project\media\Images\5D1D92C10c08C1CD9F6FB03BA122.jpg"/>
          <p:cNvPicPr>
            <a:picLocks noChangeAspect="1" noChangeArrowheads="1"/>
          </p:cNvPicPr>
          <p:nvPr/>
        </p:nvPicPr>
        <p:blipFill>
          <a:blip r:embed="rId9"/>
          <a:srcRect/>
          <a:stretch>
            <a:fillRect/>
          </a:stretch>
        </p:blipFill>
        <p:spPr bwMode="auto">
          <a:xfrm>
            <a:off x="4679138" y="3143254"/>
            <a:ext cx="2035983" cy="1357322"/>
          </a:xfrm>
          <a:prstGeom prst="rect">
            <a:avLst/>
          </a:prstGeom>
          <a:noFill/>
        </p:spPr>
      </p:pic>
      <p:pic>
        <p:nvPicPr>
          <p:cNvPr id="1037" name="Picture 13" descr="D:\MTECH - SE\MTech-Project\media\Images\0079E1C50D11z020707E3DCB1F2E1.jpg"/>
          <p:cNvPicPr>
            <a:picLocks noChangeAspect="1" noChangeArrowheads="1"/>
          </p:cNvPicPr>
          <p:nvPr/>
        </p:nvPicPr>
        <p:blipFill>
          <a:blip r:embed="rId10"/>
          <a:srcRect/>
          <a:stretch>
            <a:fillRect/>
          </a:stretch>
        </p:blipFill>
        <p:spPr bwMode="auto">
          <a:xfrm>
            <a:off x="7072330" y="1357304"/>
            <a:ext cx="1719257" cy="1719257"/>
          </a:xfrm>
          <a:prstGeom prst="rect">
            <a:avLst/>
          </a:prstGeom>
          <a:noFill/>
        </p:spPr>
      </p:pic>
      <p:pic>
        <p:nvPicPr>
          <p:cNvPr id="1026" name="Picture 2" descr="D:\MTECH - SE\MTech-Project\media\Images\2C9BP1DF70AE002EA178706wt5C99.jpg"/>
          <p:cNvPicPr>
            <a:picLocks noChangeAspect="1" noChangeArrowheads="1"/>
          </p:cNvPicPr>
          <p:nvPr/>
        </p:nvPicPr>
        <p:blipFill>
          <a:blip r:embed="rId11"/>
          <a:srcRect/>
          <a:stretch>
            <a:fillRect/>
          </a:stretch>
        </p:blipFill>
        <p:spPr bwMode="auto">
          <a:xfrm>
            <a:off x="6715140" y="3071816"/>
            <a:ext cx="1712342" cy="128588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3600" dirty="0" smtClean="0">
                <a:latin typeface="Times New Roman" pitchFamily="18" charset="0"/>
                <a:cs typeface="Times New Roman" pitchFamily="18" charset="0"/>
              </a:rPr>
              <a:t>Labeling the Training Dataset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600" dirty="0" smtClean="0"/>
              <a:t>Number of Images after cleaning: 1000+</a:t>
            </a:r>
          </a:p>
          <a:p>
            <a:r>
              <a:rPr lang="en-US" sz="1600" dirty="0" smtClean="0"/>
              <a:t>Labeling of Images for Training:</a:t>
            </a:r>
          </a:p>
          <a:p>
            <a:endParaRPr lang="en-US" sz="1200" dirty="0" smtClean="0"/>
          </a:p>
          <a:p>
            <a:pPr>
              <a:buNone/>
            </a:pPr>
            <a:endParaRPr lang="en-US" sz="1200" dirty="0" smtClean="0"/>
          </a:p>
          <a:p>
            <a:pPr>
              <a:buNone/>
            </a:pPr>
            <a:endParaRPr lang="en-IN" sz="1200" dirty="0"/>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7" name="Rectangle 6"/>
          <p:cNvSpPr/>
          <p:nvPr/>
        </p:nvSpPr>
        <p:spPr>
          <a:xfrm>
            <a:off x="533400" y="2952750"/>
            <a:ext cx="15240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Card</a:t>
            </a:r>
            <a:endParaRPr lang="en-IN" dirty="0">
              <a:latin typeface="Times New Roman" pitchFamily="18" charset="0"/>
              <a:cs typeface="Times New Roman" pitchFamily="18" charset="0"/>
            </a:endParaRPr>
          </a:p>
        </p:txBody>
      </p:sp>
      <p:sp>
        <p:nvSpPr>
          <p:cNvPr id="8" name="Rectangle 7"/>
          <p:cNvSpPr/>
          <p:nvPr/>
        </p:nvSpPr>
        <p:spPr>
          <a:xfrm>
            <a:off x="2819400" y="2952750"/>
            <a:ext cx="15240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itchFamily="18" charset="0"/>
                <a:cs typeface="Times New Roman" pitchFamily="18" charset="0"/>
              </a:rPr>
              <a:t>Device</a:t>
            </a:r>
            <a:endParaRPr lang="en-IN" dirty="0" smtClean="0">
              <a:latin typeface="Times New Roman" pitchFamily="18" charset="0"/>
              <a:cs typeface="Times New Roman" pitchFamily="18" charset="0"/>
            </a:endParaRPr>
          </a:p>
        </p:txBody>
      </p:sp>
      <p:sp>
        <p:nvSpPr>
          <p:cNvPr id="10" name="Rectangle 9"/>
          <p:cNvSpPr/>
          <p:nvPr/>
        </p:nvSpPr>
        <p:spPr>
          <a:xfrm>
            <a:off x="4953000" y="2952750"/>
            <a:ext cx="1524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Times New Roman" pitchFamily="18" charset="0"/>
                <a:cs typeface="Times New Roman" pitchFamily="18" charset="0"/>
              </a:rPr>
              <a:t>Hacker</a:t>
            </a:r>
            <a:endParaRPr lang="en-IN" dirty="0">
              <a:latin typeface="Times New Roman" pitchFamily="18" charset="0"/>
              <a:cs typeface="Times New Roman" pitchFamily="18" charset="0"/>
            </a:endParaRPr>
          </a:p>
        </p:txBody>
      </p:sp>
      <p:sp>
        <p:nvSpPr>
          <p:cNvPr id="11" name="Rectangle 10"/>
          <p:cNvSpPr/>
          <p:nvPr/>
        </p:nvSpPr>
        <p:spPr>
          <a:xfrm>
            <a:off x="7162800" y="2952750"/>
            <a:ext cx="15240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Times New Roman" pitchFamily="18" charset="0"/>
                <a:cs typeface="Times New Roman" pitchFamily="18" charset="0"/>
              </a:rPr>
              <a:t>Money</a:t>
            </a:r>
            <a:endParaRPr lang="en-IN" dirty="0">
              <a:latin typeface="Times New Roman" pitchFamily="18" charset="0"/>
              <a:cs typeface="Times New Roman" pitchFamily="18" charset="0"/>
            </a:endParaRPr>
          </a:p>
        </p:txBody>
      </p:sp>
      <p:cxnSp>
        <p:nvCxnSpPr>
          <p:cNvPr id="13" name="Straight Arrow Connector 12"/>
          <p:cNvCxnSpPr>
            <a:endCxn id="7" idx="0"/>
          </p:cNvCxnSpPr>
          <p:nvPr/>
        </p:nvCxnSpPr>
        <p:spPr>
          <a:xfrm rot="10800000" flipV="1">
            <a:off x="1295400" y="2343150"/>
            <a:ext cx="27432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24" idx="2"/>
            <a:endCxn id="8" idx="0"/>
          </p:cNvCxnSpPr>
          <p:nvPr/>
        </p:nvCxnSpPr>
        <p:spPr>
          <a:xfrm rot="5400000">
            <a:off x="3505200" y="2419350"/>
            <a:ext cx="6096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4" idx="2"/>
            <a:endCxn id="10" idx="0"/>
          </p:cNvCxnSpPr>
          <p:nvPr/>
        </p:nvCxnSpPr>
        <p:spPr>
          <a:xfrm rot="16200000" flipH="1">
            <a:off x="4572000" y="1809750"/>
            <a:ext cx="609600" cy="1676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1" idx="0"/>
          </p:cNvCxnSpPr>
          <p:nvPr/>
        </p:nvCxnSpPr>
        <p:spPr>
          <a:xfrm>
            <a:off x="4038600" y="2343150"/>
            <a:ext cx="388620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3200400" y="1885950"/>
            <a:ext cx="1676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Classes</a:t>
            </a:r>
            <a:endParaRPr lang="en-IN" dirty="0">
              <a:latin typeface="Times New Roman" pitchFamily="18" charset="0"/>
              <a:cs typeface="Times New Roman" pitchFamily="18" charset="0"/>
            </a:endParaRPr>
          </a:p>
        </p:txBody>
      </p:sp>
      <p:pic>
        <p:nvPicPr>
          <p:cNvPr id="4098" name="Picture 2" descr="D:\MTECH - SE\MTech-Project\Classes\Train_classes\Final\Card\5280ACCCEBA422EA3G06F5T25H.jpg"/>
          <p:cNvPicPr>
            <a:picLocks noChangeAspect="1" noChangeArrowheads="1"/>
          </p:cNvPicPr>
          <p:nvPr/>
        </p:nvPicPr>
        <p:blipFill>
          <a:blip r:embed="rId2"/>
          <a:srcRect/>
          <a:stretch>
            <a:fillRect/>
          </a:stretch>
        </p:blipFill>
        <p:spPr bwMode="auto">
          <a:xfrm>
            <a:off x="914400" y="4076924"/>
            <a:ext cx="838200" cy="631115"/>
          </a:xfrm>
          <a:prstGeom prst="rect">
            <a:avLst/>
          </a:prstGeom>
          <a:noFill/>
        </p:spPr>
      </p:pic>
      <p:pic>
        <p:nvPicPr>
          <p:cNvPr id="4099" name="Picture 3" descr="D:\MTECH - SE\MTech-Project\Classes\Train_classes\Final\Device\0CE882E2JAF9A7F2ED04C54020D223.jpg"/>
          <p:cNvPicPr>
            <a:picLocks noChangeAspect="1" noChangeArrowheads="1"/>
          </p:cNvPicPr>
          <p:nvPr/>
        </p:nvPicPr>
        <p:blipFill>
          <a:blip r:embed="rId3"/>
          <a:srcRect/>
          <a:stretch>
            <a:fillRect/>
          </a:stretch>
        </p:blipFill>
        <p:spPr bwMode="auto">
          <a:xfrm>
            <a:off x="3276600" y="4019550"/>
            <a:ext cx="889000" cy="673100"/>
          </a:xfrm>
          <a:prstGeom prst="rect">
            <a:avLst/>
          </a:prstGeom>
          <a:noFill/>
        </p:spPr>
      </p:pic>
      <p:pic>
        <p:nvPicPr>
          <p:cNvPr id="4101" name="Picture 5" descr="D:\MTECH - SE\MTech-Project\Classes\Train_classes\Final\Hacker\E0C098jB1H00X8BF2C01283FD3EAB.jpg"/>
          <p:cNvPicPr>
            <a:picLocks noChangeAspect="1" noChangeArrowheads="1"/>
          </p:cNvPicPr>
          <p:nvPr/>
        </p:nvPicPr>
        <p:blipFill>
          <a:blip r:embed="rId4"/>
          <a:srcRect/>
          <a:stretch>
            <a:fillRect/>
          </a:stretch>
        </p:blipFill>
        <p:spPr bwMode="auto">
          <a:xfrm>
            <a:off x="5181600" y="4019550"/>
            <a:ext cx="1143000" cy="746846"/>
          </a:xfrm>
          <a:prstGeom prst="rect">
            <a:avLst/>
          </a:prstGeom>
          <a:noFill/>
        </p:spPr>
      </p:pic>
      <p:pic>
        <p:nvPicPr>
          <p:cNvPr id="4102" name="Picture 6" descr="D:\MTECH - SE\MTech-Project\Classes\Train_classes\Final\Money\kB958CB50F1F24ADD805FAF1IE72C.jpg"/>
          <p:cNvPicPr>
            <a:picLocks noChangeAspect="1" noChangeArrowheads="1"/>
          </p:cNvPicPr>
          <p:nvPr/>
        </p:nvPicPr>
        <p:blipFill>
          <a:blip r:embed="rId5" cstate="print"/>
          <a:srcRect/>
          <a:stretch>
            <a:fillRect/>
          </a:stretch>
        </p:blipFill>
        <p:spPr bwMode="auto">
          <a:xfrm>
            <a:off x="7467600" y="4019550"/>
            <a:ext cx="990600" cy="74359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4000" dirty="0" smtClean="0">
                <a:latin typeface="Times New Roman" pitchFamily="18" charset="0"/>
                <a:cs typeface="Times New Roman" pitchFamily="18" charset="0"/>
              </a:rPr>
              <a:t>Train-Validation Split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428749"/>
            <a:ext cx="2438400" cy="3165873"/>
          </a:xfrm>
        </p:spPr>
        <p:txBody>
          <a:bodyPr>
            <a:normAutofit/>
          </a:bodyPr>
          <a:lstStyle/>
          <a:p>
            <a:pPr algn="just"/>
            <a:r>
              <a:rPr lang="en-US" sz="2000" dirty="0" smtClean="0"/>
              <a:t>Images: 1090</a:t>
            </a:r>
          </a:p>
          <a:p>
            <a:pPr algn="just"/>
            <a:r>
              <a:rPr lang="en-US" sz="2000" dirty="0" smtClean="0"/>
              <a:t>80-20% split</a:t>
            </a:r>
          </a:p>
          <a:p>
            <a:pPr algn="just"/>
            <a:r>
              <a:rPr lang="en-US" sz="2000" dirty="0" smtClean="0"/>
              <a:t>Training: 872</a:t>
            </a:r>
          </a:p>
          <a:p>
            <a:pPr algn="just"/>
            <a:r>
              <a:rPr lang="en-US" sz="2000" dirty="0" smtClean="0"/>
              <a:t>Validation: 218</a:t>
            </a:r>
            <a:endParaRPr lang="en-IN" sz="2000" dirty="0"/>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Rectangle 5"/>
          <p:cNvSpPr/>
          <p:nvPr/>
        </p:nvSpPr>
        <p:spPr>
          <a:xfrm>
            <a:off x="5029200" y="1428750"/>
            <a:ext cx="16002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Dataset</a:t>
            </a:r>
          </a:p>
          <a:p>
            <a:pPr algn="ctr"/>
            <a:r>
              <a:rPr lang="en-US" dirty="0" smtClean="0">
                <a:latin typeface="Times New Roman" pitchFamily="18" charset="0"/>
                <a:cs typeface="Times New Roman" pitchFamily="18" charset="0"/>
              </a:rPr>
              <a:t>1090</a:t>
            </a:r>
            <a:endParaRPr lang="en-IN" dirty="0">
              <a:latin typeface="Times New Roman" pitchFamily="18" charset="0"/>
              <a:cs typeface="Times New Roman" pitchFamily="18" charset="0"/>
            </a:endParaRPr>
          </a:p>
        </p:txBody>
      </p:sp>
      <p:sp>
        <p:nvSpPr>
          <p:cNvPr id="7" name="Rectangle 6"/>
          <p:cNvSpPr/>
          <p:nvPr/>
        </p:nvSpPr>
        <p:spPr>
          <a:xfrm>
            <a:off x="3505200" y="3028950"/>
            <a:ext cx="16764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Training</a:t>
            </a:r>
          </a:p>
          <a:p>
            <a:pPr algn="ctr"/>
            <a:r>
              <a:rPr lang="en-US" dirty="0" smtClean="0">
                <a:latin typeface="Times New Roman" pitchFamily="18" charset="0"/>
                <a:cs typeface="Times New Roman" pitchFamily="18" charset="0"/>
              </a:rPr>
              <a:t>872</a:t>
            </a:r>
            <a:endParaRPr lang="en-IN" dirty="0">
              <a:latin typeface="Times New Roman" pitchFamily="18" charset="0"/>
              <a:cs typeface="Times New Roman" pitchFamily="18" charset="0"/>
            </a:endParaRPr>
          </a:p>
        </p:txBody>
      </p:sp>
      <p:sp>
        <p:nvSpPr>
          <p:cNvPr id="8" name="Rectangle 7"/>
          <p:cNvSpPr/>
          <p:nvPr/>
        </p:nvSpPr>
        <p:spPr>
          <a:xfrm>
            <a:off x="6629400" y="3028950"/>
            <a:ext cx="16764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Validation</a:t>
            </a:r>
          </a:p>
          <a:p>
            <a:pPr algn="ctr"/>
            <a:r>
              <a:rPr lang="en-US" dirty="0" smtClean="0">
                <a:latin typeface="Times New Roman" pitchFamily="18" charset="0"/>
                <a:cs typeface="Times New Roman" pitchFamily="18" charset="0"/>
              </a:rPr>
              <a:t>218</a:t>
            </a:r>
            <a:endParaRPr lang="en-IN" dirty="0">
              <a:latin typeface="Times New Roman" pitchFamily="18" charset="0"/>
              <a:cs typeface="Times New Roman" pitchFamily="18" charset="0"/>
            </a:endParaRPr>
          </a:p>
        </p:txBody>
      </p:sp>
      <p:cxnSp>
        <p:nvCxnSpPr>
          <p:cNvPr id="10" name="Straight Arrow Connector 9"/>
          <p:cNvCxnSpPr>
            <a:stCxn id="6" idx="1"/>
            <a:endCxn id="7" idx="0"/>
          </p:cNvCxnSpPr>
          <p:nvPr/>
        </p:nvCxnSpPr>
        <p:spPr>
          <a:xfrm rot="10800000" flipV="1">
            <a:off x="4343400" y="1809750"/>
            <a:ext cx="68580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3"/>
            <a:endCxn id="8" idx="0"/>
          </p:cNvCxnSpPr>
          <p:nvPr/>
        </p:nvCxnSpPr>
        <p:spPr>
          <a:xfrm>
            <a:off x="6629400" y="1809750"/>
            <a:ext cx="838200" cy="1219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4000" dirty="0" smtClean="0">
                <a:latin typeface="Times New Roman" pitchFamily="18" charset="0"/>
                <a:cs typeface="Times New Roman" pitchFamily="18" charset="0"/>
              </a:rPr>
              <a:t>Contents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00150"/>
            <a:ext cx="8229600" cy="3581400"/>
          </a:xfrm>
        </p:spPr>
        <p:txBody>
          <a:bodyPr>
            <a:normAutofit fontScale="47500" lnSpcReduction="20000"/>
          </a:bodyPr>
          <a:lstStyle/>
          <a:p>
            <a:r>
              <a:rPr lang="en-US" dirty="0" smtClean="0"/>
              <a:t>Introduction</a:t>
            </a:r>
          </a:p>
          <a:p>
            <a:r>
              <a:rPr lang="en-US" dirty="0" smtClean="0"/>
              <a:t>Literature Survey</a:t>
            </a:r>
          </a:p>
          <a:p>
            <a:r>
              <a:rPr lang="en-US" dirty="0" smtClean="0"/>
              <a:t>Literature Gaps</a:t>
            </a:r>
          </a:p>
          <a:p>
            <a:r>
              <a:rPr lang="en-US" dirty="0" smtClean="0"/>
              <a:t>Motivation</a:t>
            </a:r>
          </a:p>
          <a:p>
            <a:r>
              <a:rPr lang="en-US" dirty="0" smtClean="0"/>
              <a:t>Project Objectives</a:t>
            </a:r>
          </a:p>
          <a:p>
            <a:r>
              <a:rPr lang="en-US" dirty="0" smtClean="0"/>
              <a:t>Problem Statement</a:t>
            </a:r>
          </a:p>
          <a:p>
            <a:r>
              <a:rPr lang="en-US" dirty="0" smtClean="0"/>
              <a:t>Proposed Approach</a:t>
            </a:r>
          </a:p>
          <a:p>
            <a:r>
              <a:rPr lang="en-US" dirty="0" smtClean="0"/>
              <a:t>Dataset Cleaning</a:t>
            </a:r>
          </a:p>
          <a:p>
            <a:r>
              <a:rPr lang="en-US" dirty="0" smtClean="0"/>
              <a:t>Labeling the Training Dataset</a:t>
            </a:r>
          </a:p>
          <a:p>
            <a:r>
              <a:rPr lang="en-US" dirty="0" smtClean="0"/>
              <a:t>Train-Validation Split</a:t>
            </a:r>
          </a:p>
          <a:p>
            <a:r>
              <a:rPr lang="en-US" dirty="0" smtClean="0"/>
              <a:t>Architect the Model</a:t>
            </a:r>
          </a:p>
          <a:p>
            <a:r>
              <a:rPr lang="en-US" dirty="0" smtClean="0"/>
              <a:t>Results</a:t>
            </a:r>
          </a:p>
          <a:p>
            <a:r>
              <a:rPr lang="en-US" dirty="0" smtClean="0"/>
              <a:t>Next Steps</a:t>
            </a:r>
          </a:p>
          <a:p>
            <a:r>
              <a:rPr lang="en-US" dirty="0" smtClean="0"/>
              <a:t>Conclusion</a:t>
            </a:r>
          </a:p>
          <a:p>
            <a:r>
              <a:rPr lang="en-US" dirty="0" smtClean="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VJTI-SE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65571"/>
          </a:xfrm>
        </p:spPr>
        <p:style>
          <a:lnRef idx="3">
            <a:schemeClr val="lt1"/>
          </a:lnRef>
          <a:fillRef idx="1">
            <a:schemeClr val="dk1"/>
          </a:fillRef>
          <a:effectRef idx="1">
            <a:schemeClr val="dk1"/>
          </a:effectRef>
          <a:fontRef idx="minor">
            <a:schemeClr val="lt1"/>
          </a:fontRef>
        </p:style>
        <p:txBody>
          <a:bodyPr>
            <a:normAutofit/>
          </a:bodyPr>
          <a:lstStyle/>
          <a:p>
            <a:r>
              <a:rPr lang="en-US" sz="4000" dirty="0" smtClean="0">
                <a:latin typeface="Times New Roman" pitchFamily="18" charset="0"/>
                <a:cs typeface="Times New Roman" pitchFamily="18" charset="0"/>
              </a:rPr>
              <a:t>Architect the Model</a:t>
            </a:r>
            <a:endParaRPr lang="en-IN" sz="4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Rectangle 5"/>
          <p:cNvSpPr/>
          <p:nvPr/>
        </p:nvSpPr>
        <p:spPr>
          <a:xfrm>
            <a:off x="3048000" y="1123950"/>
            <a:ext cx="3200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Creation of the model </a:t>
            </a:r>
          </a:p>
        </p:txBody>
      </p:sp>
      <p:sp>
        <p:nvSpPr>
          <p:cNvPr id="7" name="Rectangle 6"/>
          <p:cNvSpPr/>
          <p:nvPr/>
        </p:nvSpPr>
        <p:spPr>
          <a:xfrm>
            <a:off x="3048000" y="1733550"/>
            <a:ext cx="3200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Compile the model</a:t>
            </a:r>
          </a:p>
        </p:txBody>
      </p:sp>
      <p:sp>
        <p:nvSpPr>
          <p:cNvPr id="8" name="Rectangle 7"/>
          <p:cNvSpPr/>
          <p:nvPr/>
        </p:nvSpPr>
        <p:spPr>
          <a:xfrm>
            <a:off x="3048000" y="2343150"/>
            <a:ext cx="3200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Summary of model</a:t>
            </a:r>
          </a:p>
        </p:txBody>
      </p:sp>
      <p:sp>
        <p:nvSpPr>
          <p:cNvPr id="9" name="Rectangle 8"/>
          <p:cNvSpPr/>
          <p:nvPr/>
        </p:nvSpPr>
        <p:spPr>
          <a:xfrm>
            <a:off x="3048000" y="2952750"/>
            <a:ext cx="3200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Train the model</a:t>
            </a:r>
          </a:p>
        </p:txBody>
      </p:sp>
      <p:sp>
        <p:nvSpPr>
          <p:cNvPr id="10" name="Rectangle 9"/>
          <p:cNvSpPr/>
          <p:nvPr/>
        </p:nvSpPr>
        <p:spPr>
          <a:xfrm>
            <a:off x="3048000" y="3562350"/>
            <a:ext cx="3200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Visualize the Model Results</a:t>
            </a:r>
          </a:p>
        </p:txBody>
      </p:sp>
      <p:sp>
        <p:nvSpPr>
          <p:cNvPr id="11" name="Rectangle 10"/>
          <p:cNvSpPr/>
          <p:nvPr/>
        </p:nvSpPr>
        <p:spPr>
          <a:xfrm>
            <a:off x="3048000" y="4171950"/>
            <a:ext cx="3200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Make predictions</a:t>
            </a:r>
          </a:p>
        </p:txBody>
      </p:sp>
      <p:cxnSp>
        <p:nvCxnSpPr>
          <p:cNvPr id="13" name="Straight Arrow Connector 12"/>
          <p:cNvCxnSpPr>
            <a:stCxn id="6" idx="2"/>
            <a:endCxn id="7" idx="0"/>
          </p:cNvCxnSpPr>
          <p:nvPr/>
        </p:nvCxnSpPr>
        <p:spPr>
          <a:xfrm rot="5400000">
            <a:off x="4533900" y="161925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8" idx="0"/>
          </p:cNvCxnSpPr>
          <p:nvPr/>
        </p:nvCxnSpPr>
        <p:spPr>
          <a:xfrm rot="5400000">
            <a:off x="4534694" y="222805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9" idx="0"/>
          </p:cNvCxnSpPr>
          <p:nvPr/>
        </p:nvCxnSpPr>
        <p:spPr>
          <a:xfrm rot="5400000">
            <a:off x="4534694" y="283765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2"/>
          </p:cNvCxnSpPr>
          <p:nvPr/>
        </p:nvCxnSpPr>
        <p:spPr>
          <a:xfrm rot="5400000">
            <a:off x="4533900" y="344805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1" idx="0"/>
          </p:cNvCxnSpPr>
          <p:nvPr/>
        </p:nvCxnSpPr>
        <p:spPr>
          <a:xfrm rot="5400000">
            <a:off x="4534694" y="405685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1"/>
            <a:ext cx="8229600" cy="685799"/>
          </a:xfrm>
        </p:spPr>
        <p:style>
          <a:lnRef idx="3">
            <a:schemeClr val="lt1"/>
          </a:lnRef>
          <a:fillRef idx="1">
            <a:schemeClr val="dk1"/>
          </a:fillRef>
          <a:effectRef idx="1">
            <a:schemeClr val="dk1"/>
          </a:effectRef>
          <a:fontRef idx="minor">
            <a:schemeClr val="lt1"/>
          </a:fontRef>
        </p:style>
        <p:txBody>
          <a:bodyPr>
            <a:normAutofit/>
          </a:bodyPr>
          <a:lstStyle/>
          <a:p>
            <a:r>
              <a:rPr lang="en-US" sz="2800" dirty="0" smtClean="0">
                <a:latin typeface="Times New Roman" pitchFamily="18" charset="0"/>
                <a:cs typeface="Times New Roman" pitchFamily="18" charset="0"/>
              </a:rPr>
              <a:t>Architect the Model</a:t>
            </a:r>
            <a:endParaRPr lang="en-IN"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7" name="Rectangle 6"/>
          <p:cNvSpPr/>
          <p:nvPr/>
        </p:nvSpPr>
        <p:spPr>
          <a:xfrm>
            <a:off x="1447800" y="971550"/>
            <a:ext cx="6096000" cy="381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smtClean="0"/>
          </a:p>
        </p:txBody>
      </p:sp>
      <p:sp>
        <p:nvSpPr>
          <p:cNvPr id="8" name="Rectangle 7"/>
          <p:cNvSpPr/>
          <p:nvPr/>
        </p:nvSpPr>
        <p:spPr>
          <a:xfrm>
            <a:off x="1752600" y="1200150"/>
            <a:ext cx="548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Rescale(1./255, input(img_height,img_width,3))</a:t>
            </a:r>
            <a:endParaRPr lang="en-IN" sz="1200" dirty="0">
              <a:solidFill>
                <a:schemeClr val="tx1"/>
              </a:solidFill>
              <a:latin typeface="Times New Roman" pitchFamily="18" charset="0"/>
              <a:cs typeface="Times New Roman" pitchFamily="18" charset="0"/>
            </a:endParaRPr>
          </a:p>
        </p:txBody>
      </p:sp>
      <p:sp>
        <p:nvSpPr>
          <p:cNvPr id="9" name="Rectangle 8"/>
          <p:cNvSpPr/>
          <p:nvPr/>
        </p:nvSpPr>
        <p:spPr>
          <a:xfrm>
            <a:off x="1752600" y="1657350"/>
            <a:ext cx="548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Conv2D(16, 3, activation='</a:t>
            </a:r>
            <a:r>
              <a:rPr lang="en-IN" sz="1200" dirty="0" err="1" smtClean="0">
                <a:solidFill>
                  <a:schemeClr val="tx1"/>
                </a:solidFill>
                <a:latin typeface="Times New Roman" pitchFamily="18" charset="0"/>
                <a:cs typeface="Times New Roman" pitchFamily="18" charset="0"/>
              </a:rPr>
              <a:t>relu</a:t>
            </a:r>
            <a:r>
              <a:rPr lang="en-IN" sz="1200" dirty="0" smtClean="0">
                <a:solidFill>
                  <a:schemeClr val="tx1"/>
                </a:solidFill>
                <a:latin typeface="Times New Roman" pitchFamily="18" charset="0"/>
                <a:cs typeface="Times New Roman" pitchFamily="18" charset="0"/>
              </a:rPr>
              <a:t>')</a:t>
            </a:r>
          </a:p>
          <a:p>
            <a:pPr algn="ctr"/>
            <a:r>
              <a:rPr lang="en-IN" sz="1200" dirty="0" smtClean="0">
                <a:solidFill>
                  <a:schemeClr val="tx1"/>
                </a:solidFill>
                <a:latin typeface="Times New Roman" pitchFamily="18" charset="0"/>
                <a:cs typeface="Times New Roman" pitchFamily="18" charset="0"/>
              </a:rPr>
              <a:t>MaxPooling2D()</a:t>
            </a:r>
          </a:p>
        </p:txBody>
      </p:sp>
      <p:sp>
        <p:nvSpPr>
          <p:cNvPr id="10" name="Rectangle 9"/>
          <p:cNvSpPr/>
          <p:nvPr/>
        </p:nvSpPr>
        <p:spPr>
          <a:xfrm>
            <a:off x="1752600" y="2114550"/>
            <a:ext cx="5486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Conv2D(32, 3, activation='</a:t>
            </a:r>
            <a:r>
              <a:rPr lang="en-IN" sz="1200" dirty="0" err="1" smtClean="0">
                <a:solidFill>
                  <a:schemeClr val="tx1"/>
                </a:solidFill>
                <a:latin typeface="Times New Roman" pitchFamily="18" charset="0"/>
                <a:cs typeface="Times New Roman" pitchFamily="18" charset="0"/>
              </a:rPr>
              <a:t>relu</a:t>
            </a:r>
            <a:r>
              <a:rPr lang="en-IN" sz="1200" dirty="0" smtClean="0">
                <a:solidFill>
                  <a:schemeClr val="tx1"/>
                </a:solidFill>
                <a:latin typeface="Times New Roman" pitchFamily="18" charset="0"/>
                <a:cs typeface="Times New Roman" pitchFamily="18" charset="0"/>
              </a:rPr>
              <a:t>')</a:t>
            </a:r>
          </a:p>
          <a:p>
            <a:pPr algn="ctr"/>
            <a:r>
              <a:rPr lang="en-IN" sz="1200" dirty="0" smtClean="0">
                <a:solidFill>
                  <a:schemeClr val="tx1"/>
                </a:solidFill>
                <a:latin typeface="Times New Roman" pitchFamily="18" charset="0"/>
                <a:cs typeface="Times New Roman" pitchFamily="18" charset="0"/>
              </a:rPr>
              <a:t>MaxPooling2D()</a:t>
            </a:r>
          </a:p>
        </p:txBody>
      </p:sp>
      <p:sp>
        <p:nvSpPr>
          <p:cNvPr id="11" name="Rectangle 10"/>
          <p:cNvSpPr/>
          <p:nvPr/>
        </p:nvSpPr>
        <p:spPr>
          <a:xfrm>
            <a:off x="1752600" y="2647950"/>
            <a:ext cx="5486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Conv2D(64, 3,  activation='</a:t>
            </a:r>
            <a:r>
              <a:rPr lang="en-IN" sz="1200" dirty="0" err="1" smtClean="0">
                <a:solidFill>
                  <a:schemeClr val="tx1"/>
                </a:solidFill>
                <a:latin typeface="Times New Roman" pitchFamily="18" charset="0"/>
                <a:cs typeface="Times New Roman" pitchFamily="18" charset="0"/>
              </a:rPr>
              <a:t>relu</a:t>
            </a:r>
            <a:r>
              <a:rPr lang="en-IN" sz="1200" dirty="0" smtClean="0">
                <a:solidFill>
                  <a:schemeClr val="tx1"/>
                </a:solidFill>
                <a:latin typeface="Times New Roman" pitchFamily="18" charset="0"/>
                <a:cs typeface="Times New Roman" pitchFamily="18" charset="0"/>
              </a:rPr>
              <a:t>')</a:t>
            </a:r>
          </a:p>
          <a:p>
            <a:pPr algn="ctr"/>
            <a:r>
              <a:rPr lang="en-IN" sz="1200" dirty="0" smtClean="0">
                <a:solidFill>
                  <a:schemeClr val="tx1"/>
                </a:solidFill>
                <a:latin typeface="Times New Roman" pitchFamily="18" charset="0"/>
                <a:cs typeface="Times New Roman" pitchFamily="18" charset="0"/>
              </a:rPr>
              <a:t>MaxPooling2D()</a:t>
            </a:r>
          </a:p>
        </p:txBody>
      </p:sp>
      <p:sp>
        <p:nvSpPr>
          <p:cNvPr id="12" name="Rectangle 11"/>
          <p:cNvSpPr/>
          <p:nvPr/>
        </p:nvSpPr>
        <p:spPr>
          <a:xfrm>
            <a:off x="1752600" y="3714750"/>
            <a:ext cx="548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Flatten()</a:t>
            </a:r>
            <a:endParaRPr lang="en-IN" sz="1200" dirty="0">
              <a:solidFill>
                <a:schemeClr val="tx1"/>
              </a:solidFill>
              <a:latin typeface="Times New Roman" pitchFamily="18" charset="0"/>
              <a:cs typeface="Times New Roman" pitchFamily="18" charset="0"/>
            </a:endParaRPr>
          </a:p>
        </p:txBody>
      </p:sp>
      <p:sp>
        <p:nvSpPr>
          <p:cNvPr id="13" name="TextBox 12"/>
          <p:cNvSpPr txBox="1"/>
          <p:nvPr/>
        </p:nvSpPr>
        <p:spPr>
          <a:xfrm>
            <a:off x="4038600" y="895350"/>
            <a:ext cx="1109599" cy="338554"/>
          </a:xfrm>
          <a:prstGeom prst="rect">
            <a:avLst/>
          </a:prstGeom>
          <a:noFill/>
        </p:spPr>
        <p:txBody>
          <a:bodyPr wrap="none" rtlCol="0">
            <a:spAutoFit/>
          </a:bodyPr>
          <a:lstStyle/>
          <a:p>
            <a:r>
              <a:rPr lang="en-US" sz="1600" b="1" dirty="0" smtClean="0">
                <a:solidFill>
                  <a:schemeClr val="bg1"/>
                </a:solidFill>
                <a:latin typeface="Times New Roman" pitchFamily="18" charset="0"/>
                <a:cs typeface="Times New Roman" pitchFamily="18" charset="0"/>
              </a:rPr>
              <a:t>Sequential</a:t>
            </a:r>
            <a:endParaRPr lang="en-IN" sz="1600" b="1" dirty="0">
              <a:solidFill>
                <a:schemeClr val="bg1"/>
              </a:solidFill>
              <a:latin typeface="Times New Roman" pitchFamily="18" charset="0"/>
              <a:cs typeface="Times New Roman" pitchFamily="18" charset="0"/>
            </a:endParaRPr>
          </a:p>
        </p:txBody>
      </p:sp>
      <p:sp>
        <p:nvSpPr>
          <p:cNvPr id="15" name="Rectangle 14"/>
          <p:cNvSpPr/>
          <p:nvPr/>
        </p:nvSpPr>
        <p:spPr>
          <a:xfrm>
            <a:off x="1752600" y="4171950"/>
            <a:ext cx="5486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Dense(128, activation='</a:t>
            </a:r>
            <a:r>
              <a:rPr lang="en-IN" sz="1200" dirty="0" err="1" smtClean="0">
                <a:solidFill>
                  <a:schemeClr val="tx1"/>
                </a:solidFill>
                <a:latin typeface="Times New Roman" pitchFamily="18" charset="0"/>
                <a:cs typeface="Times New Roman" pitchFamily="18" charset="0"/>
              </a:rPr>
              <a:t>relu</a:t>
            </a:r>
            <a:r>
              <a:rPr lang="en-IN" sz="1200" dirty="0" smtClean="0">
                <a:solidFill>
                  <a:schemeClr val="tx1"/>
                </a:solidFill>
                <a:latin typeface="Times New Roman" pitchFamily="18" charset="0"/>
                <a:cs typeface="Times New Roman" pitchFamily="18" charset="0"/>
              </a:rPr>
              <a:t>')</a:t>
            </a:r>
          </a:p>
          <a:p>
            <a:pPr algn="ctr"/>
            <a:r>
              <a:rPr lang="en-IN" sz="1200" dirty="0" smtClean="0">
                <a:solidFill>
                  <a:schemeClr val="tx1"/>
                </a:solidFill>
                <a:latin typeface="Times New Roman" pitchFamily="18" charset="0"/>
                <a:cs typeface="Times New Roman" pitchFamily="18" charset="0"/>
              </a:rPr>
              <a:t>Dense(</a:t>
            </a:r>
            <a:r>
              <a:rPr lang="en-IN" sz="1200" dirty="0" err="1" smtClean="0">
                <a:solidFill>
                  <a:schemeClr val="tx1"/>
                </a:solidFill>
                <a:latin typeface="Times New Roman" pitchFamily="18" charset="0"/>
                <a:cs typeface="Times New Roman" pitchFamily="18" charset="0"/>
              </a:rPr>
              <a:t>num_classes</a:t>
            </a:r>
            <a:r>
              <a:rPr lang="en-IN" sz="1200" dirty="0" smtClean="0">
                <a:solidFill>
                  <a:schemeClr val="tx1"/>
                </a:solidFill>
                <a:latin typeface="Times New Roman" pitchFamily="18" charset="0"/>
                <a:cs typeface="Times New Roman" pitchFamily="18" charset="0"/>
              </a:rPr>
              <a:t>)</a:t>
            </a:r>
          </a:p>
        </p:txBody>
      </p:sp>
      <p:sp>
        <p:nvSpPr>
          <p:cNvPr id="14" name="Rectangle 13"/>
          <p:cNvSpPr/>
          <p:nvPr/>
        </p:nvSpPr>
        <p:spPr>
          <a:xfrm>
            <a:off x="1752600" y="3181350"/>
            <a:ext cx="5486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latin typeface="Times New Roman" pitchFamily="18" charset="0"/>
                <a:cs typeface="Times New Roman" pitchFamily="18" charset="0"/>
              </a:rPr>
              <a:t>Conv2D(64, 3,  activation='</a:t>
            </a:r>
            <a:r>
              <a:rPr lang="en-IN" sz="1200" dirty="0" err="1" smtClean="0">
                <a:solidFill>
                  <a:schemeClr val="tx1"/>
                </a:solidFill>
                <a:latin typeface="Times New Roman" pitchFamily="18" charset="0"/>
                <a:cs typeface="Times New Roman" pitchFamily="18" charset="0"/>
              </a:rPr>
              <a:t>relu</a:t>
            </a:r>
            <a:r>
              <a:rPr lang="en-IN" sz="1200" dirty="0" smtClean="0">
                <a:solidFill>
                  <a:schemeClr val="tx1"/>
                </a:solidFill>
                <a:latin typeface="Times New Roman" pitchFamily="18" charset="0"/>
                <a:cs typeface="Times New Roman" pitchFamily="18" charset="0"/>
              </a:rPr>
              <a:t>')</a:t>
            </a:r>
          </a:p>
          <a:p>
            <a:pPr algn="ctr"/>
            <a:r>
              <a:rPr lang="en-IN" sz="1200" dirty="0" smtClean="0">
                <a:solidFill>
                  <a:schemeClr val="tx1"/>
                </a:solidFill>
                <a:latin typeface="Times New Roman" pitchFamily="18" charset="0"/>
                <a:cs typeface="Times New Roman" pitchFamily="18" charset="0"/>
              </a:rPr>
              <a:t>MaxPooling2D()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1"/>
            <a:ext cx="8229600" cy="533400"/>
          </a:xfrm>
        </p:spPr>
        <p:style>
          <a:lnRef idx="3">
            <a:schemeClr val="lt1"/>
          </a:lnRef>
          <a:fillRef idx="1">
            <a:schemeClr val="dk1"/>
          </a:fillRef>
          <a:effectRef idx="1">
            <a:schemeClr val="dk1"/>
          </a:effectRef>
          <a:fontRef idx="minor">
            <a:schemeClr val="lt1"/>
          </a:fontRef>
        </p:style>
        <p:txBody>
          <a:bodyPr>
            <a:normAutofit fontScale="90000"/>
          </a:bodyPr>
          <a:lstStyle/>
          <a:p>
            <a:r>
              <a:rPr lang="en-US" sz="4000" dirty="0" smtClean="0">
                <a:latin typeface="Times New Roman" pitchFamily="18" charset="0"/>
                <a:cs typeface="Times New Roman" pitchFamily="18" charset="0"/>
              </a:rPr>
              <a:t>Results</a:t>
            </a:r>
            <a:endParaRPr lang="en-IN" sz="4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10" name="Table 9"/>
          <p:cNvGraphicFramePr>
            <a:graphicFrameLocks noGrp="1"/>
          </p:cNvGraphicFramePr>
          <p:nvPr/>
        </p:nvGraphicFramePr>
        <p:xfrm>
          <a:off x="533401" y="1123948"/>
          <a:ext cx="8153398" cy="3124204"/>
        </p:xfrm>
        <a:graphic>
          <a:graphicData uri="http://schemas.openxmlformats.org/drawingml/2006/table">
            <a:tbl>
              <a:tblPr/>
              <a:tblGrid>
                <a:gridCol w="990599"/>
                <a:gridCol w="1524000"/>
                <a:gridCol w="1972659"/>
                <a:gridCol w="1761141"/>
                <a:gridCol w="1904999"/>
              </a:tblGrid>
              <a:tr h="484791">
                <a:tc>
                  <a:txBody>
                    <a:bodyPr/>
                    <a:lstStyle/>
                    <a:p>
                      <a:pPr algn="ctr">
                        <a:lnSpc>
                          <a:spcPct val="115000"/>
                        </a:lnSpc>
                        <a:spcAft>
                          <a:spcPts val="0"/>
                        </a:spcAft>
                      </a:pPr>
                      <a:r>
                        <a:rPr lang="en-IN" sz="1200" b="1" dirty="0">
                          <a:latin typeface="Times New Roman"/>
                          <a:ea typeface="Times New Roman"/>
                          <a:cs typeface="Times New Roman"/>
                        </a:rPr>
                        <a:t>Epoch</a:t>
                      </a:r>
                      <a:endParaRPr lang="en-IN" sz="1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IN" sz="1200" b="1" dirty="0">
                          <a:latin typeface="Times New Roman"/>
                          <a:ea typeface="Times New Roman"/>
                          <a:cs typeface="Times New Roman"/>
                        </a:rPr>
                        <a:t>Training Loss</a:t>
                      </a:r>
                      <a:endParaRPr lang="en-IN" sz="1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IN" sz="1200" b="1">
                          <a:latin typeface="Times New Roman"/>
                          <a:ea typeface="Times New Roman"/>
                          <a:cs typeface="Times New Roman"/>
                        </a:rPr>
                        <a:t>Training Accuracy</a:t>
                      </a:r>
                      <a:endParaRPr lang="en-IN" sz="12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IN" sz="1200" b="1">
                          <a:latin typeface="Times New Roman"/>
                          <a:ea typeface="Times New Roman"/>
                          <a:cs typeface="Times New Roman"/>
                        </a:rPr>
                        <a:t>Validation Loss</a:t>
                      </a:r>
                      <a:endParaRPr lang="en-IN" sz="12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algn="ctr">
                        <a:lnSpc>
                          <a:spcPct val="115000"/>
                        </a:lnSpc>
                        <a:spcAft>
                          <a:spcPts val="0"/>
                        </a:spcAft>
                      </a:pPr>
                      <a:r>
                        <a:rPr lang="en-IN" sz="1200" b="1" dirty="0">
                          <a:latin typeface="Times New Roman"/>
                          <a:ea typeface="Times New Roman"/>
                          <a:cs typeface="Times New Roman"/>
                        </a:rPr>
                        <a:t>Validation Accuracy</a:t>
                      </a:r>
                      <a:endParaRPr lang="en-IN" sz="1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r>
              <a:tr h="377059">
                <a:tc>
                  <a:txBody>
                    <a:bodyPr/>
                    <a:lstStyle/>
                    <a:p>
                      <a:pPr algn="ctr">
                        <a:lnSpc>
                          <a:spcPct val="115000"/>
                        </a:lnSpc>
                        <a:spcAft>
                          <a:spcPts val="0"/>
                        </a:spcAft>
                      </a:pPr>
                      <a:r>
                        <a:rPr lang="en-IN" sz="1100" dirty="0">
                          <a:latin typeface="Times New Roman"/>
                          <a:ea typeface="Times New Roman"/>
                          <a:cs typeface="Times New Roman"/>
                        </a:rPr>
                        <a:t>1</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48.88</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90.37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36.80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91.74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059">
                <a:tc>
                  <a:txBody>
                    <a:bodyPr/>
                    <a:lstStyle/>
                    <a:p>
                      <a:pPr algn="ctr">
                        <a:lnSpc>
                          <a:spcPct val="115000"/>
                        </a:lnSpc>
                        <a:spcAft>
                          <a:spcPts val="0"/>
                        </a:spcAft>
                      </a:pPr>
                      <a:r>
                        <a:rPr lang="en-IN" sz="1100">
                          <a:latin typeface="Times New Roman"/>
                          <a:ea typeface="Times New Roman"/>
                          <a:cs typeface="Times New Roman"/>
                        </a:rPr>
                        <a:t>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13.26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95.76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23.31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94.95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059">
                <a:tc>
                  <a:txBody>
                    <a:bodyPr/>
                    <a:lstStyle/>
                    <a:p>
                      <a:pPr algn="ctr">
                        <a:lnSpc>
                          <a:spcPct val="115000"/>
                        </a:lnSpc>
                        <a:spcAft>
                          <a:spcPts val="0"/>
                        </a:spcAft>
                      </a:pPr>
                      <a:r>
                        <a:rPr lang="en-IN" sz="11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7.05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97.36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29.67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96.33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059">
                <a:tc>
                  <a:txBody>
                    <a:bodyPr/>
                    <a:lstStyle/>
                    <a:p>
                      <a:pPr algn="ctr">
                        <a:lnSpc>
                          <a:spcPct val="115000"/>
                        </a:lnSpc>
                        <a:spcAft>
                          <a:spcPts val="0"/>
                        </a:spcAft>
                      </a:pPr>
                      <a:r>
                        <a:rPr lang="en-IN" sz="1100">
                          <a:latin typeface="Times New Roman"/>
                          <a:ea typeface="Times New Roman"/>
                          <a:cs typeface="Times New Roman"/>
                        </a:rPr>
                        <a:t>16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1.87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99.43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29.67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96.33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059">
                <a:tc>
                  <a:txBody>
                    <a:bodyPr/>
                    <a:lstStyle/>
                    <a:p>
                      <a:pPr algn="ctr">
                        <a:lnSpc>
                          <a:spcPct val="115000"/>
                        </a:lnSpc>
                        <a:spcAft>
                          <a:spcPts val="0"/>
                        </a:spcAft>
                      </a:pPr>
                      <a:r>
                        <a:rPr lang="en-IN" sz="1100">
                          <a:latin typeface="Times New Roman"/>
                          <a:ea typeface="Times New Roman"/>
                          <a:cs typeface="Times New Roman"/>
                        </a:rPr>
                        <a:t>21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0.82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99.77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Times New Roman"/>
                          <a:ea typeface="Times New Roman"/>
                          <a:cs typeface="Times New Roman"/>
                        </a:rPr>
                        <a:t>25.12</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96.79</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059">
                <a:tc>
                  <a:txBody>
                    <a:bodyPr/>
                    <a:lstStyle/>
                    <a:p>
                      <a:pPr algn="ctr">
                        <a:lnSpc>
                          <a:spcPct val="115000"/>
                        </a:lnSpc>
                        <a:spcAft>
                          <a:spcPts val="0"/>
                        </a:spcAft>
                      </a:pPr>
                      <a:r>
                        <a:rPr lang="en-IN" sz="1100">
                          <a:latin typeface="Times New Roman"/>
                          <a:ea typeface="Times New Roman"/>
                          <a:cs typeface="Times New Roman"/>
                        </a:rPr>
                        <a:t>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0.65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Times New Roman"/>
                          <a:ea typeface="Times New Roman"/>
                          <a:cs typeface="Times New Roman"/>
                        </a:rPr>
                        <a:t>99.77</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24.92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96.33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059">
                <a:tc>
                  <a:txBody>
                    <a:bodyPr/>
                    <a:lstStyle/>
                    <a:p>
                      <a:pPr algn="ctr">
                        <a:lnSpc>
                          <a:spcPct val="115000"/>
                        </a:lnSpc>
                        <a:spcAft>
                          <a:spcPts val="0"/>
                        </a:spcAft>
                      </a:pPr>
                      <a:r>
                        <a:rPr lang="en-IN" sz="1100">
                          <a:latin typeface="Times New Roman"/>
                          <a:ea typeface="Times New Roman"/>
                          <a:cs typeface="Times New Roman"/>
                        </a:rPr>
                        <a:t>30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0.65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99.77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Times New Roman"/>
                          <a:ea typeface="Times New Roman"/>
                          <a:cs typeface="Times New Roman"/>
                        </a:rPr>
                        <a:t>24.10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Times New Roman"/>
                          <a:ea typeface="Times New Roman"/>
                          <a:cs typeface="Times New Roman"/>
                        </a:rPr>
                        <a:t>96.33</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1"/>
            <a:ext cx="8229600" cy="533400"/>
          </a:xfrm>
        </p:spPr>
        <p:style>
          <a:lnRef idx="3">
            <a:schemeClr val="lt1"/>
          </a:lnRef>
          <a:fillRef idx="1">
            <a:schemeClr val="dk1"/>
          </a:fillRef>
          <a:effectRef idx="1">
            <a:schemeClr val="dk1"/>
          </a:effectRef>
          <a:fontRef idx="minor">
            <a:schemeClr val="lt1"/>
          </a:fontRef>
        </p:style>
        <p:txBody>
          <a:bodyPr>
            <a:normAutofit fontScale="90000"/>
          </a:bodyPr>
          <a:lstStyle/>
          <a:p>
            <a:r>
              <a:rPr lang="en-US" sz="4000" dirty="0" smtClean="0">
                <a:latin typeface="Times New Roman" pitchFamily="18" charset="0"/>
                <a:cs typeface="Times New Roman" pitchFamily="18" charset="0"/>
              </a:rPr>
              <a:t>Results</a:t>
            </a:r>
            <a:endParaRPr lang="en-IN" sz="4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7" name="TextBox 6"/>
          <p:cNvSpPr txBox="1"/>
          <p:nvPr/>
        </p:nvSpPr>
        <p:spPr>
          <a:xfrm>
            <a:off x="4114800" y="742950"/>
            <a:ext cx="10668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200" dirty="0" smtClean="0">
                <a:latin typeface="Times New Roman" pitchFamily="18" charset="0"/>
                <a:cs typeface="Times New Roman" pitchFamily="18" charset="0"/>
              </a:rPr>
              <a:t>Epochs=30</a:t>
            </a:r>
            <a:endParaRPr lang="en-IN" sz="1200" dirty="0">
              <a:latin typeface="Times New Roman" pitchFamily="18" charset="0"/>
              <a:cs typeface="Times New Roman" pitchFamily="18" charset="0"/>
            </a:endParaRPr>
          </a:p>
        </p:txBody>
      </p:sp>
      <p:pic>
        <p:nvPicPr>
          <p:cNvPr id="47108" name="Picture 4" descr="D:\MTECH - SE\MTech-Project\Stage 2\accuracy_and_loss.png"/>
          <p:cNvPicPr>
            <a:picLocks noChangeAspect="1" noChangeArrowheads="1"/>
          </p:cNvPicPr>
          <p:nvPr/>
        </p:nvPicPr>
        <p:blipFill>
          <a:blip r:embed="rId2"/>
          <a:srcRect/>
          <a:stretch>
            <a:fillRect/>
          </a:stretch>
        </p:blipFill>
        <p:spPr bwMode="auto">
          <a:xfrm>
            <a:off x="367833" y="1047750"/>
            <a:ext cx="8318967" cy="35052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4000" dirty="0" smtClean="0">
                <a:latin typeface="Times New Roman" pitchFamily="18" charset="0"/>
                <a:cs typeface="Times New Roman" pitchFamily="18" charset="0"/>
              </a:rPr>
              <a:t>Results</a:t>
            </a:r>
            <a:endParaRPr lang="en-IN" sz="4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3077" name="Picture 5"/>
          <p:cNvPicPr>
            <a:picLocks noChangeAspect="1" noChangeArrowheads="1"/>
          </p:cNvPicPr>
          <p:nvPr/>
        </p:nvPicPr>
        <p:blipFill>
          <a:blip r:embed="rId2"/>
          <a:srcRect/>
          <a:stretch>
            <a:fillRect/>
          </a:stretch>
        </p:blipFill>
        <p:spPr bwMode="auto">
          <a:xfrm>
            <a:off x="990600" y="3105150"/>
            <a:ext cx="3981450" cy="14478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4114800" y="1276350"/>
            <a:ext cx="45339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4000" dirty="0" smtClean="0">
                <a:latin typeface="Times New Roman" pitchFamily="18" charset="0"/>
                <a:cs typeface="Times New Roman" pitchFamily="18" charset="0"/>
              </a:rPr>
              <a:t>Results</a:t>
            </a:r>
            <a:endParaRPr lang="en-IN" sz="4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1028" name="Picture 4"/>
          <p:cNvPicPr>
            <a:picLocks noChangeAspect="1" noChangeArrowheads="1"/>
          </p:cNvPicPr>
          <p:nvPr/>
        </p:nvPicPr>
        <p:blipFill>
          <a:blip r:embed="rId2"/>
          <a:srcRect/>
          <a:stretch>
            <a:fillRect/>
          </a:stretch>
        </p:blipFill>
        <p:spPr bwMode="auto">
          <a:xfrm>
            <a:off x="1134775" y="1733550"/>
            <a:ext cx="6874442" cy="1676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IN" dirty="0"/>
          </a:p>
        </p:txBody>
      </p:sp>
      <p:sp>
        <p:nvSpPr>
          <p:cNvPr id="3" name="Content Placeholder 2"/>
          <p:cNvSpPr>
            <a:spLocks noGrp="1"/>
          </p:cNvSpPr>
          <p:nvPr>
            <p:ph idx="1"/>
          </p:nvPr>
        </p:nvSpPr>
        <p:spPr>
          <a:xfrm>
            <a:off x="457200" y="1352549"/>
            <a:ext cx="8229600" cy="3242073"/>
          </a:xfrm>
        </p:spPr>
        <p:txBody>
          <a:bodyPr>
            <a:normAutofit/>
          </a:bodyPr>
          <a:lstStyle/>
          <a:p>
            <a:pPr algn="just"/>
            <a:r>
              <a:rPr lang="en-US" sz="2400" dirty="0" smtClean="0"/>
              <a:t>Improvement in Image Recognition part.</a:t>
            </a:r>
          </a:p>
          <a:p>
            <a:pPr algn="just"/>
            <a:r>
              <a:rPr lang="en-US" sz="2400" dirty="0" smtClean="0"/>
              <a:t>Text data analysis of related hidden services.</a:t>
            </a:r>
          </a:p>
          <a:p>
            <a:pPr algn="just"/>
            <a:r>
              <a:rPr lang="en-US" sz="2400" dirty="0" smtClean="0"/>
              <a:t>Presenting both the image and text analysis results for any hidden service so that type of hidden service is identified effectively and correlation can be drawn between image and text data.</a:t>
            </a: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4000" dirty="0" smtClean="0">
                <a:latin typeface="Times New Roman" pitchFamily="18" charset="0"/>
                <a:cs typeface="Times New Roman" pitchFamily="18" charset="0"/>
              </a:rPr>
              <a:t>Conclusion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28749"/>
            <a:ext cx="8229600" cy="3165873"/>
          </a:xfrm>
        </p:spPr>
        <p:txBody>
          <a:bodyPr>
            <a:normAutofit fontScale="70000" lnSpcReduction="20000"/>
          </a:bodyPr>
          <a:lstStyle/>
          <a:p>
            <a:pPr algn="just"/>
            <a:r>
              <a:rPr lang="en-IN" dirty="0" smtClean="0"/>
              <a:t>The proposed work aims to classify dataset images into classes belonging to categories of contents that existing works do not cover, confirming the correlation between textual and image data by classifying images and analysing respective textual contents.</a:t>
            </a:r>
          </a:p>
          <a:p>
            <a:pPr algn="just"/>
            <a:r>
              <a:rPr lang="en-US" dirty="0" smtClean="0"/>
              <a:t>A model for identification of category of images has been created and used for identifying the category of test images.</a:t>
            </a:r>
            <a:endParaRPr lang="en-IN" dirty="0" smtClean="0"/>
          </a:p>
          <a:p>
            <a:pPr algn="just"/>
            <a:r>
              <a:rPr lang="en-IN" dirty="0" smtClean="0"/>
              <a:t>A labelled dark web multi-class dataset has been created and will be made publicly available for the academic and research community for future works in this domain.</a:t>
            </a:r>
            <a:endParaRPr lang="en-IN" dirty="0"/>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457200" y="1214428"/>
            <a:ext cx="8229600" cy="3571899"/>
          </a:xfrm>
        </p:spPr>
        <p:txBody>
          <a:bodyPr>
            <a:noAutofit/>
          </a:bodyPr>
          <a:lstStyle/>
          <a:p>
            <a:pPr marL="514350" lvl="0" indent="-514350" algn="just">
              <a:buFont typeface="+mj-lt"/>
              <a:buAutoNum type="arabicPeriod"/>
            </a:pPr>
            <a:r>
              <a:rPr lang="en-IN" sz="1100" dirty="0" smtClean="0"/>
              <a:t>Eduardo </a:t>
            </a:r>
            <a:r>
              <a:rPr lang="en-IN" sz="1100" dirty="0" err="1" smtClean="0"/>
              <a:t>Fidalgo</a:t>
            </a:r>
            <a:r>
              <a:rPr lang="en-IN" sz="1100" dirty="0" smtClean="0"/>
              <a:t>, Enrique </a:t>
            </a:r>
            <a:r>
              <a:rPr lang="en-IN" sz="1100" dirty="0" err="1" smtClean="0"/>
              <a:t>Alegre</a:t>
            </a:r>
            <a:r>
              <a:rPr lang="en-IN" sz="1100" dirty="0" smtClean="0"/>
              <a:t>,  </a:t>
            </a:r>
            <a:r>
              <a:rPr lang="en-IN" sz="1100" dirty="0" err="1" smtClean="0"/>
              <a:t>Víctor</a:t>
            </a:r>
            <a:r>
              <a:rPr lang="en-IN" sz="1100" dirty="0" smtClean="0"/>
              <a:t> </a:t>
            </a:r>
            <a:r>
              <a:rPr lang="en-IN" sz="1100" dirty="0" err="1" smtClean="0"/>
              <a:t>González</a:t>
            </a:r>
            <a:r>
              <a:rPr lang="en-IN" sz="1100" dirty="0" smtClean="0"/>
              <a:t>-Castro , Laura </a:t>
            </a:r>
            <a:r>
              <a:rPr lang="en-IN" sz="1100" dirty="0" err="1" smtClean="0"/>
              <a:t>Fernández</a:t>
            </a:r>
            <a:r>
              <a:rPr lang="en-IN" sz="1100" dirty="0" smtClean="0"/>
              <a:t>-Robles ; “Illegal Activity Categorisation in </a:t>
            </a:r>
            <a:r>
              <a:rPr lang="en-IN" sz="1100" dirty="0" err="1" smtClean="0"/>
              <a:t>DarkNet</a:t>
            </a:r>
            <a:r>
              <a:rPr lang="en-IN" sz="1100" dirty="0" smtClean="0"/>
              <a:t> Based on Image Classification Using CREIC Method”; Conference: International Workshop on Soft Computing Models in Industrial and Environmental Applications Computational Intelligence in Security for Information Systems Conference International Conference on European Transnational Education, 2018</a:t>
            </a:r>
          </a:p>
          <a:p>
            <a:pPr marL="514350" lvl="0" indent="-514350" algn="just">
              <a:buFont typeface="+mj-lt"/>
              <a:buAutoNum type="arabicPeriod"/>
            </a:pPr>
            <a:r>
              <a:rPr lang="en-IN" sz="1100" dirty="0" smtClean="0"/>
              <a:t>Ailanthus; https://blog.torproject.org/nine-questions-about-hidden-services/, 2015</a:t>
            </a:r>
          </a:p>
          <a:p>
            <a:pPr marL="514350" lvl="0" indent="-514350" algn="just">
              <a:buFont typeface="+mj-lt"/>
              <a:buAutoNum type="arabicPeriod"/>
            </a:pPr>
            <a:r>
              <a:rPr lang="en-IN" sz="1100" dirty="0" err="1" smtClean="0"/>
              <a:t>Saiba</a:t>
            </a:r>
            <a:r>
              <a:rPr lang="en-IN" sz="1100" dirty="0" smtClean="0"/>
              <a:t> </a:t>
            </a:r>
            <a:r>
              <a:rPr lang="en-IN" sz="1100" dirty="0" err="1" smtClean="0"/>
              <a:t>Nazah</a:t>
            </a:r>
            <a:r>
              <a:rPr lang="en-IN" sz="1100" dirty="0" smtClean="0"/>
              <a:t>, </a:t>
            </a:r>
            <a:r>
              <a:rPr lang="en-IN" sz="1100" dirty="0" err="1" smtClean="0"/>
              <a:t>Shamsulhuda</a:t>
            </a:r>
            <a:r>
              <a:rPr lang="en-IN" sz="1100" dirty="0" smtClean="0"/>
              <a:t>, </a:t>
            </a:r>
            <a:r>
              <a:rPr lang="en-IN" sz="1100" dirty="0" err="1" smtClean="0"/>
              <a:t>Jemal</a:t>
            </a:r>
            <a:r>
              <a:rPr lang="en-IN" sz="1100" dirty="0" smtClean="0"/>
              <a:t> </a:t>
            </a:r>
            <a:r>
              <a:rPr lang="en-IN" sz="1100" dirty="0" err="1" smtClean="0"/>
              <a:t>Abawajy</a:t>
            </a:r>
            <a:r>
              <a:rPr lang="en-IN" sz="1100" dirty="0" smtClean="0"/>
              <a:t>, Mohammad </a:t>
            </a:r>
            <a:r>
              <a:rPr lang="en-IN" sz="1100" dirty="0" err="1" smtClean="0"/>
              <a:t>Mehedi</a:t>
            </a:r>
            <a:r>
              <a:rPr lang="en-IN" sz="1100" dirty="0" smtClean="0"/>
              <a:t> Hassan; “Evolution of Dark Web Threat Analysis and Detection: A Systematic Approach”, IEEE Access, 2020</a:t>
            </a:r>
          </a:p>
          <a:p>
            <a:pPr marL="514350" lvl="0" indent="-514350" algn="just">
              <a:buFont typeface="+mj-lt"/>
              <a:buAutoNum type="arabicPeriod"/>
            </a:pPr>
            <a:r>
              <a:rPr lang="en-IN" sz="1100" dirty="0" smtClean="0"/>
              <a:t>Casey Schmidt; https://www.canto.com/blog/image-tagging/ , 2019</a:t>
            </a:r>
          </a:p>
          <a:p>
            <a:pPr marL="514350" lvl="0" indent="-514350" algn="just">
              <a:buFont typeface="+mj-lt"/>
              <a:buAutoNum type="arabicPeriod"/>
            </a:pPr>
            <a:r>
              <a:rPr lang="en-IN" sz="1100" dirty="0" err="1" smtClean="0"/>
              <a:t>Ryne</a:t>
            </a:r>
            <a:r>
              <a:rPr lang="en-IN" sz="1100" dirty="0" smtClean="0"/>
              <a:t> Knudson; https://brandfolder.com/blog/image-tagging-software , 2021</a:t>
            </a:r>
          </a:p>
          <a:p>
            <a:pPr marL="514350" lvl="0" indent="-514350" algn="just">
              <a:buFont typeface="+mj-lt"/>
              <a:buAutoNum type="arabicPeriod"/>
            </a:pPr>
            <a:r>
              <a:rPr lang="en-IN" sz="1100" dirty="0" err="1" smtClean="0"/>
              <a:t>Bethea</a:t>
            </a:r>
            <a:r>
              <a:rPr lang="en-IN" sz="1100" dirty="0" smtClean="0"/>
              <a:t> </a:t>
            </a:r>
            <a:r>
              <a:rPr lang="en-IN" sz="1100" dirty="0" err="1" smtClean="0"/>
              <a:t>Davida</a:t>
            </a:r>
            <a:r>
              <a:rPr lang="en-IN" sz="1100" dirty="0" smtClean="0"/>
              <a:t>;  https://towardsdatascience.com/bag-of-visual-words-in-a-nutshell-9ceea97ce0fb , 2018</a:t>
            </a:r>
          </a:p>
          <a:p>
            <a:pPr marL="514350" lvl="0" indent="-514350" algn="just">
              <a:buFont typeface="+mj-lt"/>
              <a:buAutoNum type="arabicPeriod"/>
            </a:pPr>
            <a:r>
              <a:rPr lang="en-IN" sz="1100" dirty="0" smtClean="0"/>
              <a:t>Eduardo </a:t>
            </a:r>
            <a:r>
              <a:rPr lang="en-IN" sz="1100" dirty="0" err="1" smtClean="0"/>
              <a:t>Fidalgo</a:t>
            </a:r>
            <a:r>
              <a:rPr lang="en-IN" sz="1100" dirty="0" smtClean="0"/>
              <a:t> , Enrique </a:t>
            </a:r>
            <a:r>
              <a:rPr lang="en-IN" sz="1100" dirty="0" err="1" smtClean="0"/>
              <a:t>Alegre</a:t>
            </a:r>
            <a:r>
              <a:rPr lang="en-IN" sz="1100" dirty="0" smtClean="0"/>
              <a:t> , </a:t>
            </a:r>
            <a:r>
              <a:rPr lang="en-IN" sz="1100" dirty="0" err="1" smtClean="0"/>
              <a:t>Víctor</a:t>
            </a:r>
            <a:r>
              <a:rPr lang="en-IN" sz="1100" dirty="0" smtClean="0"/>
              <a:t> </a:t>
            </a:r>
            <a:r>
              <a:rPr lang="en-IN" sz="1100" dirty="0" err="1" smtClean="0"/>
              <a:t>González</a:t>
            </a:r>
            <a:r>
              <a:rPr lang="en-IN" sz="1100" dirty="0" smtClean="0"/>
              <a:t>-Castro , Laura </a:t>
            </a:r>
            <a:r>
              <a:rPr lang="en-IN" sz="1100" dirty="0" err="1" smtClean="0"/>
              <a:t>Fernández</a:t>
            </a:r>
            <a:r>
              <a:rPr lang="en-IN" sz="1100" dirty="0" smtClean="0"/>
              <a:t>-Robles ; “Classifying suspicious content in tor </a:t>
            </a:r>
            <a:r>
              <a:rPr lang="en-IN" sz="1100" dirty="0" err="1" smtClean="0"/>
              <a:t>darknet</a:t>
            </a:r>
            <a:r>
              <a:rPr lang="en-IN" sz="1100" dirty="0" smtClean="0"/>
              <a:t> through Semantic Attention </a:t>
            </a:r>
            <a:r>
              <a:rPr lang="en-IN" sz="1100" dirty="0" err="1" smtClean="0"/>
              <a:t>Keypoint</a:t>
            </a:r>
            <a:r>
              <a:rPr lang="en-IN" sz="1100" dirty="0" smtClean="0"/>
              <a:t> Filtering” , Digital Investigation Journal, 2019</a:t>
            </a:r>
          </a:p>
          <a:p>
            <a:pPr marL="514350" lvl="0" indent="-514350" algn="just">
              <a:buFont typeface="+mj-lt"/>
              <a:buAutoNum type="arabicPeriod"/>
            </a:pPr>
            <a:r>
              <a:rPr lang="en-IN" sz="1100" dirty="0" smtClean="0"/>
              <a:t>Roberto A. Vasco-</a:t>
            </a:r>
            <a:r>
              <a:rPr lang="en-IN" sz="1100" dirty="0" err="1" smtClean="0"/>
              <a:t>Carofilis</a:t>
            </a:r>
            <a:r>
              <a:rPr lang="en-IN" sz="1100" dirty="0" smtClean="0"/>
              <a:t> , Eduardo </a:t>
            </a:r>
            <a:r>
              <a:rPr lang="en-IN" sz="1100" dirty="0" err="1" smtClean="0"/>
              <a:t>Fidalgo</a:t>
            </a:r>
            <a:r>
              <a:rPr lang="en-IN" sz="1100" dirty="0" smtClean="0"/>
              <a:t>, Francisco </a:t>
            </a:r>
            <a:r>
              <a:rPr lang="en-IN" sz="1100" dirty="0" err="1" smtClean="0"/>
              <a:t>Janez</a:t>
            </a:r>
            <a:r>
              <a:rPr lang="en-IN" sz="1100" dirty="0" smtClean="0"/>
              <a:t>-Martino, Pablo Blanco-Medina; “Classifying Suspicious Content in Tor </a:t>
            </a:r>
            <a:r>
              <a:rPr lang="en-IN" sz="1100" dirty="0" err="1" smtClean="0"/>
              <a:t>Darknet</a:t>
            </a:r>
            <a:r>
              <a:rPr lang="en-IN" sz="1100" dirty="0" smtClean="0"/>
              <a:t>” , JNIC 2020 Conference.</a:t>
            </a:r>
          </a:p>
          <a:p>
            <a:pPr marL="514350" indent="-514350" algn="just">
              <a:buFont typeface="+mj-lt"/>
              <a:buAutoNum type="arabicPeriod"/>
            </a:pPr>
            <a:r>
              <a:rPr lang="en-IN" sz="1100" dirty="0" err="1" smtClean="0"/>
              <a:t>Vaibhav</a:t>
            </a:r>
            <a:r>
              <a:rPr lang="en-IN" sz="1100" dirty="0" smtClean="0"/>
              <a:t> </a:t>
            </a:r>
            <a:r>
              <a:rPr lang="en-IN" sz="1100" dirty="0" err="1" smtClean="0"/>
              <a:t>Pandit</a:t>
            </a:r>
            <a:r>
              <a:rPr lang="en-IN" sz="1100" dirty="0" smtClean="0"/>
              <a:t>, </a:t>
            </a:r>
            <a:r>
              <a:rPr lang="en-IN" sz="1100" dirty="0" err="1" smtClean="0"/>
              <a:t>Rishabh</a:t>
            </a:r>
            <a:r>
              <a:rPr lang="en-IN" sz="1100" dirty="0" smtClean="0"/>
              <a:t> </a:t>
            </a:r>
            <a:r>
              <a:rPr lang="en-IN" sz="1100" dirty="0" err="1" smtClean="0"/>
              <a:t>Gulati</a:t>
            </a:r>
            <a:r>
              <a:rPr lang="en-IN" sz="1100" dirty="0" smtClean="0"/>
              <a:t>, </a:t>
            </a:r>
            <a:r>
              <a:rPr lang="en-IN" sz="1100" dirty="0" err="1" smtClean="0"/>
              <a:t>Chaitanya</a:t>
            </a:r>
            <a:r>
              <a:rPr lang="en-IN" sz="1100" dirty="0" smtClean="0"/>
              <a:t> </a:t>
            </a:r>
            <a:r>
              <a:rPr lang="en-IN" sz="1100" dirty="0" err="1" smtClean="0"/>
              <a:t>Singla</a:t>
            </a:r>
            <a:r>
              <a:rPr lang="en-IN" sz="1100" dirty="0" smtClean="0"/>
              <a:t>, Dr. </a:t>
            </a:r>
            <a:r>
              <a:rPr lang="en-IN" sz="1100" dirty="0" err="1" smtClean="0"/>
              <a:t>Sandeep</a:t>
            </a:r>
            <a:r>
              <a:rPr lang="en-IN" sz="1100" dirty="0" smtClean="0"/>
              <a:t> Kr Singh;  “</a:t>
            </a:r>
            <a:r>
              <a:rPr lang="en-IN" sz="1100" dirty="0" err="1" smtClean="0"/>
              <a:t>DeepCap</a:t>
            </a:r>
            <a:r>
              <a:rPr lang="en-IN" sz="1100" dirty="0" smtClean="0"/>
              <a:t>: A Deep Learning Model to Caption Black and White Images”, 10th International Conference on Cloud Computing, Data Science &amp; Engineering (Confluence), 2020</a:t>
            </a:r>
          </a:p>
          <a:p>
            <a:pPr marL="514350" lvl="0" indent="-514350" algn="just">
              <a:buFont typeface="+mj-lt"/>
              <a:buAutoNum type="arabicPeriod"/>
            </a:pPr>
            <a:r>
              <a:rPr lang="fi-FI" sz="1100" dirty="0" smtClean="0"/>
              <a:t>Dr. S. V. Viraktamath, Kshama Tallur, </a:t>
            </a:r>
            <a:r>
              <a:rPr lang="en-IN" sz="1100" dirty="0" err="1" smtClean="0"/>
              <a:t>Rohan</a:t>
            </a:r>
            <a:r>
              <a:rPr lang="en-IN" sz="1100" dirty="0" smtClean="0"/>
              <a:t> </a:t>
            </a:r>
            <a:r>
              <a:rPr lang="en-IN" sz="1100" dirty="0" err="1" smtClean="0"/>
              <a:t>Bhadavankar</a:t>
            </a:r>
            <a:r>
              <a:rPr lang="en-IN" sz="1100" dirty="0" smtClean="0"/>
              <a:t>, </a:t>
            </a:r>
            <a:r>
              <a:rPr lang="en-IN" sz="1100" dirty="0" err="1" smtClean="0"/>
              <a:t>Vidya</a:t>
            </a:r>
            <a:r>
              <a:rPr lang="en-IN" sz="1100" dirty="0" smtClean="0"/>
              <a:t>; </a:t>
            </a:r>
            <a:r>
              <a:rPr lang="en-US" sz="1100" dirty="0" smtClean="0"/>
              <a:t>“</a:t>
            </a:r>
            <a:r>
              <a:rPr lang="en-IN" sz="1100" dirty="0" smtClean="0"/>
              <a:t>Review on Detection of Fake Currency using Image processing Techniques”, Proceedings of the Fifth International Conference on Intelligent Computing and Control Systems (ICICCS 2021)</a:t>
            </a:r>
          </a:p>
          <a:p>
            <a:pPr marL="514350" indent="-514350" algn="just">
              <a:buFont typeface="+mj-lt"/>
              <a:buAutoNum type="arabicPeriod"/>
            </a:pPr>
            <a:endParaRPr lang="en-IN" sz="1100" dirty="0" smtClean="0"/>
          </a:p>
          <a:p>
            <a:pPr marL="514350" lvl="0" indent="-514350" algn="just">
              <a:buFont typeface="+mj-lt"/>
              <a:buAutoNum type="arabicPeriod"/>
            </a:pPr>
            <a:endParaRPr lang="en-IN" sz="1100" dirty="0" smtClean="0"/>
          </a:p>
        </p:txBody>
      </p:sp>
      <p:sp>
        <p:nvSpPr>
          <p:cNvPr id="4" name="Footer Placeholder 3"/>
          <p:cNvSpPr>
            <a:spLocks noGrp="1"/>
          </p:cNvSpPr>
          <p:nvPr>
            <p:ph type="ftr" sz="quarter" idx="11"/>
          </p:nvPr>
        </p:nvSpPr>
        <p:spPr/>
        <p:txBody>
          <a:bodyPr/>
          <a:lstStyle/>
          <a:p>
            <a:r>
              <a:rPr lang="en-IN" smtClean="0"/>
              <a:t>VJTI-SE</a:t>
            </a:r>
            <a:endParaRPr lang="en-IN"/>
          </a:p>
        </p:txBody>
      </p:sp>
      <p:sp>
        <p:nvSpPr>
          <p:cNvPr id="5" name="Slide Number Placeholder 4"/>
          <p:cNvSpPr>
            <a:spLocks noGrp="1"/>
          </p:cNvSpPr>
          <p:nvPr>
            <p:ph type="sldNum" sz="quarter" idx="12"/>
          </p:nvPr>
        </p:nvSpPr>
        <p:spPr/>
        <p:txBody>
          <a:bodyPr/>
          <a:lstStyle/>
          <a:p>
            <a:fld id="{2B928099-E5F0-4FF3-A86E-13B4B598F486}"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457200" y="1142990"/>
            <a:ext cx="8229600" cy="3643338"/>
          </a:xfrm>
        </p:spPr>
        <p:txBody>
          <a:bodyPr>
            <a:noAutofit/>
          </a:bodyPr>
          <a:lstStyle/>
          <a:p>
            <a:pPr marL="514350" lvl="0" indent="-514350" algn="just">
              <a:buFont typeface="+mj-lt"/>
              <a:buAutoNum type="arabicPeriod" startAt="11"/>
            </a:pPr>
            <a:r>
              <a:rPr lang="en-IN" sz="1100" dirty="0" err="1" smtClean="0"/>
              <a:t>Risab</a:t>
            </a:r>
            <a:r>
              <a:rPr lang="en-IN" sz="1100" dirty="0" smtClean="0"/>
              <a:t> </a:t>
            </a:r>
            <a:r>
              <a:rPr lang="en-IN" sz="1100" dirty="0" err="1" smtClean="0"/>
              <a:t>Biswas</a:t>
            </a:r>
            <a:r>
              <a:rPr lang="en-IN" sz="1100" dirty="0" smtClean="0"/>
              <a:t>, </a:t>
            </a:r>
            <a:r>
              <a:rPr lang="en-IN" sz="1100" dirty="0" err="1" smtClean="0"/>
              <a:t>Avirup</a:t>
            </a:r>
            <a:r>
              <a:rPr lang="en-IN" sz="1100" dirty="0" smtClean="0"/>
              <a:t> </a:t>
            </a:r>
            <a:r>
              <a:rPr lang="en-IN" sz="1100" dirty="0" err="1" smtClean="0"/>
              <a:t>Basu</a:t>
            </a:r>
            <a:r>
              <a:rPr lang="en-IN" sz="1100" dirty="0" smtClean="0"/>
              <a:t>, </a:t>
            </a:r>
            <a:r>
              <a:rPr lang="en-IN" sz="1100" dirty="0" err="1" smtClean="0"/>
              <a:t>Abhishek</a:t>
            </a:r>
            <a:r>
              <a:rPr lang="en-IN" sz="1100" dirty="0" smtClean="0"/>
              <a:t> </a:t>
            </a:r>
            <a:r>
              <a:rPr lang="en-IN" sz="1100" dirty="0" err="1" smtClean="0"/>
              <a:t>Nandy</a:t>
            </a:r>
            <a:r>
              <a:rPr lang="en-IN" sz="1100" dirty="0" smtClean="0"/>
              <a:t>, </a:t>
            </a:r>
            <a:r>
              <a:rPr lang="en-IN" sz="1100" dirty="0" err="1" smtClean="0"/>
              <a:t>Arkaprova</a:t>
            </a:r>
            <a:r>
              <a:rPr lang="en-IN" sz="1100" dirty="0" smtClean="0"/>
              <a:t> Deb, </a:t>
            </a:r>
            <a:r>
              <a:rPr lang="en-IN" sz="1100" dirty="0" err="1" smtClean="0"/>
              <a:t>Kazi</a:t>
            </a:r>
            <a:r>
              <a:rPr lang="en-IN" sz="1100" dirty="0" smtClean="0"/>
              <a:t> </a:t>
            </a:r>
            <a:r>
              <a:rPr lang="en-IN" sz="1100" dirty="0" err="1" smtClean="0"/>
              <a:t>Haque</a:t>
            </a:r>
            <a:r>
              <a:rPr lang="en-IN" sz="1100" dirty="0" smtClean="0"/>
              <a:t>, </a:t>
            </a:r>
            <a:r>
              <a:rPr lang="en-IN" sz="1100" dirty="0" err="1" smtClean="0"/>
              <a:t>Debashree</a:t>
            </a:r>
            <a:r>
              <a:rPr lang="en-IN" sz="1100" dirty="0" smtClean="0"/>
              <a:t> </a:t>
            </a:r>
            <a:r>
              <a:rPr lang="en-IN" sz="1100" dirty="0" err="1" smtClean="0"/>
              <a:t>Chanda</a:t>
            </a:r>
            <a:r>
              <a:rPr lang="en-IN" sz="1100" dirty="0" smtClean="0"/>
              <a:t>; </a:t>
            </a:r>
            <a:r>
              <a:rPr lang="en-US" sz="1100" dirty="0" smtClean="0"/>
              <a:t>“</a:t>
            </a:r>
            <a:r>
              <a:rPr lang="en-IN" sz="1100" dirty="0" smtClean="0"/>
              <a:t>Drug Discovery and Drug Identification using AI” , Indo – Taiwan 2nd International Conference on Computing, Analytics and Networks (Indo-Taiwan ICAN 2020)</a:t>
            </a:r>
          </a:p>
          <a:p>
            <a:pPr marL="514350" lvl="0" indent="-514350" algn="just">
              <a:buFont typeface="+mj-lt"/>
              <a:buAutoNum type="arabicPeriod" startAt="11"/>
            </a:pPr>
            <a:r>
              <a:rPr lang="en-IN" sz="1100" dirty="0" err="1" smtClean="0"/>
              <a:t>Tufail</a:t>
            </a:r>
            <a:r>
              <a:rPr lang="en-IN" sz="1100" dirty="0" smtClean="0"/>
              <a:t> </a:t>
            </a:r>
            <a:r>
              <a:rPr lang="en-IN" sz="1100" dirty="0" err="1" smtClean="0"/>
              <a:t>Sajjad</a:t>
            </a:r>
            <a:r>
              <a:rPr lang="en-IN" sz="1100" dirty="0" smtClean="0"/>
              <a:t> Shah </a:t>
            </a:r>
            <a:r>
              <a:rPr lang="en-IN" sz="1100" dirty="0" err="1" smtClean="0"/>
              <a:t>Hashmi</a:t>
            </a:r>
            <a:r>
              <a:rPr lang="en-IN" sz="1100" dirty="0" smtClean="0"/>
              <a:t>, </a:t>
            </a:r>
            <a:r>
              <a:rPr lang="en-IN" sz="1100" dirty="0" err="1" smtClean="0"/>
              <a:t>Nazeef</a:t>
            </a:r>
            <a:r>
              <a:rPr lang="en-IN" sz="1100" dirty="0" smtClean="0"/>
              <a:t> </a:t>
            </a:r>
            <a:r>
              <a:rPr lang="en-IN" sz="1100" dirty="0" err="1" smtClean="0"/>
              <a:t>Ul</a:t>
            </a:r>
            <a:r>
              <a:rPr lang="en-IN" sz="1100" dirty="0" smtClean="0"/>
              <a:t> </a:t>
            </a:r>
            <a:r>
              <a:rPr lang="en-IN" sz="1100" dirty="0" err="1" smtClean="0"/>
              <a:t>Haq</a:t>
            </a:r>
            <a:r>
              <a:rPr lang="en-IN" sz="1100" dirty="0" smtClean="0"/>
              <a:t>, Muhammad </a:t>
            </a:r>
            <a:r>
              <a:rPr lang="en-IN" sz="1100" dirty="0" err="1" smtClean="0"/>
              <a:t>Moazam</a:t>
            </a:r>
            <a:r>
              <a:rPr lang="en-IN" sz="1100" dirty="0" smtClean="0"/>
              <a:t> </a:t>
            </a:r>
            <a:r>
              <a:rPr lang="en-IN" sz="1100" dirty="0" err="1" smtClean="0"/>
              <a:t>Fraz</a:t>
            </a:r>
            <a:r>
              <a:rPr lang="en-IN" sz="1100" dirty="0" smtClean="0"/>
              <a:t>, Muhammad </a:t>
            </a:r>
            <a:r>
              <a:rPr lang="en-IN" sz="1100" dirty="0" err="1" smtClean="0"/>
              <a:t>Shahzad</a:t>
            </a:r>
            <a:r>
              <a:rPr lang="en-IN" sz="1100" dirty="0" smtClean="0"/>
              <a:t>; </a:t>
            </a:r>
            <a:r>
              <a:rPr lang="en-US" sz="1100" dirty="0" smtClean="0"/>
              <a:t>“</a:t>
            </a:r>
            <a:r>
              <a:rPr lang="en-IN" sz="1100" dirty="0" smtClean="0"/>
              <a:t>Application of Deep Learning for Weapons Detection in Surveillance Videos”, International Conference on Digital Futures and Transformative Technologies, 2021</a:t>
            </a:r>
          </a:p>
          <a:p>
            <a:pPr marL="514350" lvl="0" indent="-514350" algn="just">
              <a:buFont typeface="+mj-lt"/>
              <a:buAutoNum type="arabicPeriod" startAt="11"/>
            </a:pPr>
            <a:r>
              <a:rPr lang="en-IN" sz="1100" dirty="0" smtClean="0"/>
              <a:t>Susan </a:t>
            </a:r>
            <a:r>
              <a:rPr lang="en-IN" sz="1100" dirty="0" err="1" smtClean="0"/>
              <a:t>Jeziorowski</a:t>
            </a:r>
            <a:r>
              <a:rPr lang="en-IN" sz="1100" dirty="0" smtClean="0"/>
              <a:t>; Muhammad Ismail; </a:t>
            </a:r>
            <a:r>
              <a:rPr lang="en-IN" sz="1100" dirty="0" err="1" smtClean="0"/>
              <a:t>Ambareen</a:t>
            </a:r>
            <a:r>
              <a:rPr lang="en-IN" sz="1100" dirty="0" smtClean="0"/>
              <a:t> </a:t>
            </a:r>
            <a:r>
              <a:rPr lang="en-IN" sz="1100" dirty="0" err="1" smtClean="0"/>
              <a:t>Siraj</a:t>
            </a:r>
            <a:r>
              <a:rPr lang="en-IN" sz="1100" dirty="0" smtClean="0"/>
              <a:t>; “Towards Image-Based Dark Vendor Profiling”, IWSPA ’20, New Orleans, LA, USA, March 18, 2020</a:t>
            </a:r>
          </a:p>
          <a:p>
            <a:pPr marL="514350" lvl="0" indent="-514350" algn="just">
              <a:buFont typeface="+mj-lt"/>
              <a:buAutoNum type="arabicPeriod" startAt="11"/>
            </a:pPr>
            <a:r>
              <a:rPr lang="en-IN" sz="1100" dirty="0" err="1" smtClean="0"/>
              <a:t>Mhd</a:t>
            </a:r>
            <a:r>
              <a:rPr lang="en-IN" sz="1100" dirty="0" smtClean="0"/>
              <a:t> </a:t>
            </a:r>
            <a:r>
              <a:rPr lang="en-IN" sz="1100" dirty="0" err="1" smtClean="0"/>
              <a:t>Wesam</a:t>
            </a:r>
            <a:r>
              <a:rPr lang="en-IN" sz="1100" dirty="0" smtClean="0"/>
              <a:t> Al </a:t>
            </a:r>
            <a:r>
              <a:rPr lang="en-IN" sz="1100" dirty="0" err="1" smtClean="0"/>
              <a:t>Nabki</a:t>
            </a:r>
            <a:r>
              <a:rPr lang="en-IN" sz="1100" dirty="0" smtClean="0"/>
              <a:t>, Eduardo </a:t>
            </a:r>
            <a:r>
              <a:rPr lang="en-IN" sz="1100" dirty="0" err="1" smtClean="0"/>
              <a:t>Fidalgo</a:t>
            </a:r>
            <a:r>
              <a:rPr lang="en-IN" sz="1100" dirty="0" smtClean="0"/>
              <a:t>, Enrique </a:t>
            </a:r>
            <a:r>
              <a:rPr lang="en-IN" sz="1100" dirty="0" err="1" smtClean="0"/>
              <a:t>Alegre</a:t>
            </a:r>
            <a:r>
              <a:rPr lang="en-IN" sz="1100" dirty="0" smtClean="0"/>
              <a:t>, and Ivan de Paz; </a:t>
            </a:r>
            <a:r>
              <a:rPr lang="en-US" sz="1100" dirty="0" smtClean="0"/>
              <a:t>“</a:t>
            </a:r>
            <a:r>
              <a:rPr lang="en-IN" sz="1100" dirty="0" smtClean="0"/>
              <a:t>Classifying Illegal Activities on Tor Network Based on Web Textual Contents”, Proceedings of the 15th Conference of the European Chapter of the Association for Computational Linguistics, 2017</a:t>
            </a:r>
          </a:p>
          <a:p>
            <a:pPr marL="514350" lvl="0" indent="-514350" algn="just">
              <a:buFont typeface="+mj-lt"/>
              <a:buAutoNum type="arabicPeriod" startAt="11"/>
            </a:pPr>
            <a:r>
              <a:rPr lang="en-IN" sz="1100" dirty="0" err="1" smtClean="0"/>
              <a:t>Abhineet</a:t>
            </a:r>
            <a:r>
              <a:rPr lang="en-IN" sz="1100" dirty="0" smtClean="0"/>
              <a:t> Gupta; “The Dark Web as a Phenomenon: A Review and Research Agenda”, The University of Melbourne, 2018</a:t>
            </a:r>
          </a:p>
          <a:p>
            <a:pPr marL="514350" lvl="0" indent="-514350" algn="just">
              <a:buFont typeface="+mj-lt"/>
              <a:buAutoNum type="arabicPeriod" startAt="11"/>
            </a:pPr>
            <a:r>
              <a:rPr lang="en-IN" sz="1100" dirty="0" err="1" smtClean="0"/>
              <a:t>Rubel</a:t>
            </a:r>
            <a:r>
              <a:rPr lang="en-IN" sz="1100" dirty="0" smtClean="0"/>
              <a:t> </a:t>
            </a:r>
            <a:r>
              <a:rPr lang="en-IN" sz="1100" dirty="0" err="1" smtClean="0"/>
              <a:t>Biswas</a:t>
            </a:r>
            <a:r>
              <a:rPr lang="en-IN" sz="1100" dirty="0" smtClean="0"/>
              <a:t>, Eduardo </a:t>
            </a:r>
            <a:r>
              <a:rPr lang="en-IN" sz="1100" dirty="0" err="1" smtClean="0"/>
              <a:t>Fidalgo</a:t>
            </a:r>
            <a:r>
              <a:rPr lang="en-IN" sz="1100" dirty="0" smtClean="0"/>
              <a:t>, Enrique </a:t>
            </a:r>
            <a:r>
              <a:rPr lang="en-IN" sz="1100" dirty="0" err="1" smtClean="0"/>
              <a:t>Alegre</a:t>
            </a:r>
            <a:r>
              <a:rPr lang="en-IN" sz="1100" dirty="0" smtClean="0"/>
              <a:t>; “Recognition of Service Domains on TOR Dark Net using Perceptual Hashing and Image Classification Techniques”, 8th International Conference on Imaging for Crime Detection and Prevention, ICDP-2017, Madrid 13-15 Dec. 2017</a:t>
            </a:r>
          </a:p>
          <a:p>
            <a:pPr marL="514350" lvl="0" indent="-514350" algn="just">
              <a:buFont typeface="+mj-lt"/>
              <a:buAutoNum type="arabicPeriod" startAt="11"/>
            </a:pPr>
            <a:r>
              <a:rPr lang="en-IN" sz="1100" dirty="0" err="1" smtClean="0"/>
              <a:t>Wisam</a:t>
            </a:r>
            <a:r>
              <a:rPr lang="en-IN" sz="1100" dirty="0" smtClean="0"/>
              <a:t> A. </a:t>
            </a:r>
            <a:r>
              <a:rPr lang="en-IN" sz="1100" dirty="0" err="1" smtClean="0"/>
              <a:t>Qader</a:t>
            </a:r>
            <a:r>
              <a:rPr lang="en-IN" sz="1100" dirty="0" smtClean="0"/>
              <a:t>, Musa </a:t>
            </a:r>
            <a:r>
              <a:rPr lang="en-IN" sz="1100" dirty="0" err="1" smtClean="0"/>
              <a:t>M.Ameen</a:t>
            </a:r>
            <a:r>
              <a:rPr lang="en-IN" sz="1100" dirty="0" smtClean="0"/>
              <a:t>, </a:t>
            </a:r>
            <a:r>
              <a:rPr lang="en-IN" sz="1100" dirty="0" err="1" smtClean="0"/>
              <a:t>Bilal</a:t>
            </a:r>
            <a:r>
              <a:rPr lang="en-IN" sz="1100" dirty="0" smtClean="0"/>
              <a:t> I. Ahmed; “An Overview of Bag of </a:t>
            </a:r>
            <a:r>
              <a:rPr lang="en-IN" sz="1100" dirty="0" err="1" smtClean="0"/>
              <a:t>Words;Importance</a:t>
            </a:r>
            <a:r>
              <a:rPr lang="en-IN" sz="1100" dirty="0" smtClean="0"/>
              <a:t>, Implementation, Applications, and Challenges”, Fifth International Engineering Conference on Developments in Civil &amp; Computer Engineering Applications 2019</a:t>
            </a:r>
          </a:p>
          <a:p>
            <a:pPr marL="514350" lvl="0" indent="-514350" algn="just">
              <a:buFont typeface="+mj-lt"/>
              <a:buAutoNum type="arabicPeriod" startAt="11"/>
            </a:pPr>
            <a:r>
              <a:rPr lang="en-IN" sz="1100" dirty="0" err="1" smtClean="0"/>
              <a:t>Lingxi</a:t>
            </a:r>
            <a:r>
              <a:rPr lang="en-IN" sz="1100" dirty="0" smtClean="0"/>
              <a:t> </a:t>
            </a:r>
            <a:r>
              <a:rPr lang="en-IN" sz="1100" dirty="0" err="1" smtClean="0"/>
              <a:t>Xie</a:t>
            </a:r>
            <a:r>
              <a:rPr lang="en-IN" sz="1100" dirty="0" smtClean="0"/>
              <a:t>, </a:t>
            </a:r>
            <a:r>
              <a:rPr lang="en-IN" sz="1100" dirty="0" err="1" smtClean="0"/>
              <a:t>Qi</a:t>
            </a:r>
            <a:r>
              <a:rPr lang="en-IN" sz="1100" dirty="0" smtClean="0"/>
              <a:t> </a:t>
            </a:r>
            <a:r>
              <a:rPr lang="en-IN" sz="1100" dirty="0" err="1" smtClean="0"/>
              <a:t>Tian</a:t>
            </a:r>
            <a:r>
              <a:rPr lang="en-IN" sz="1100" dirty="0" smtClean="0"/>
              <a:t>, </a:t>
            </a:r>
            <a:r>
              <a:rPr lang="en-IN" sz="1100" dirty="0" err="1" smtClean="0"/>
              <a:t>Meng</a:t>
            </a:r>
            <a:r>
              <a:rPr lang="en-IN" sz="1100" dirty="0" smtClean="0"/>
              <a:t> Wang, and Bo Zhang; “Spatial Pooling of Heterogeneous Features for Image Classification”, IEEE TRANSACTIONS ON IMAGE PROCESSING, VOL. 23, NO. 5, MAY 2014</a:t>
            </a:r>
          </a:p>
          <a:p>
            <a:pPr marL="514350" lvl="0" indent="-514350" algn="just">
              <a:buFont typeface="+mj-lt"/>
              <a:buAutoNum type="arabicPeriod" startAt="11"/>
            </a:pPr>
            <a:endParaRPr lang="en-IN" sz="1100" dirty="0"/>
          </a:p>
        </p:txBody>
      </p:sp>
      <p:sp>
        <p:nvSpPr>
          <p:cNvPr id="4" name="Footer Placeholder 3"/>
          <p:cNvSpPr>
            <a:spLocks noGrp="1"/>
          </p:cNvSpPr>
          <p:nvPr>
            <p:ph type="ftr" sz="quarter" idx="11"/>
          </p:nvPr>
        </p:nvSpPr>
        <p:spPr/>
        <p:txBody>
          <a:bodyPr/>
          <a:lstStyle/>
          <a:p>
            <a:r>
              <a:rPr lang="en-IN" smtClean="0"/>
              <a:t>VJTI-SE</a:t>
            </a:r>
            <a:endParaRPr lang="en-IN"/>
          </a:p>
        </p:txBody>
      </p:sp>
      <p:sp>
        <p:nvSpPr>
          <p:cNvPr id="5" name="Slide Number Placeholder 4"/>
          <p:cNvSpPr>
            <a:spLocks noGrp="1"/>
          </p:cNvSpPr>
          <p:nvPr>
            <p:ph type="sldNum" sz="quarter" idx="12"/>
          </p:nvPr>
        </p:nvSpPr>
        <p:spPr/>
        <p:txBody>
          <a:bodyPr/>
          <a:lstStyle/>
          <a:p>
            <a:fld id="{2B928099-E5F0-4FF3-A86E-13B4B598F486}"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normAutofit/>
          </a:bodyPr>
          <a:lstStyle/>
          <a:p>
            <a:r>
              <a:rPr lang="en-US"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2550"/>
            <a:ext cx="8229600" cy="3124200"/>
          </a:xfrm>
        </p:spPr>
        <p:txBody>
          <a:bodyPr>
            <a:normAutofit fontScale="70000" lnSpcReduction="20000"/>
          </a:bodyPr>
          <a:lstStyle/>
          <a:p>
            <a:pPr algn="just"/>
            <a:r>
              <a:rPr lang="en-IN" dirty="0" smtClean="0"/>
              <a:t>A hidden service is a site you visit or a service you use that uses Tor technology to stay secure and, if the owner wishes, anonymous.[2]</a:t>
            </a:r>
          </a:p>
          <a:p>
            <a:pPr algn="just"/>
            <a:r>
              <a:rPr lang="en-IN" dirty="0" smtClean="0"/>
              <a:t>“Hidden services” are also known as “onion services”.[2]</a:t>
            </a:r>
          </a:p>
          <a:p>
            <a:pPr algn="just"/>
            <a:r>
              <a:rPr lang="en-US" dirty="0" smtClean="0"/>
              <a:t>Example:</a:t>
            </a:r>
            <a:endParaRPr lang="en-IN" dirty="0" smtClean="0"/>
          </a:p>
          <a:p>
            <a:pPr algn="just"/>
            <a:r>
              <a:rPr lang="en-IN" dirty="0" smtClean="0"/>
              <a:t>The anonymity provided by TOR represents a perfect breeding ground for illegal activities.</a:t>
            </a:r>
            <a:endParaRPr lang="en-IN" i="1" dirty="0" smtClean="0"/>
          </a:p>
          <a:p>
            <a:pPr algn="just"/>
            <a:r>
              <a:rPr lang="en-IN" dirty="0" smtClean="0"/>
              <a:t>Thus hidden services can be used to carry out illegal and unethical activities by cyber criminals or terrorists.</a:t>
            </a:r>
          </a:p>
          <a:p>
            <a:pPr algn="just"/>
            <a:r>
              <a:rPr lang="en-US" dirty="0" smtClean="0"/>
              <a:t>This makes analysis of hidden services and identifying the type of hidden service important.</a:t>
            </a:r>
            <a:endParaRPr lang="en-IN" dirty="0" smtClean="0"/>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2"/>
          <p:cNvPicPr>
            <a:picLocks noChangeAspect="1" noChangeArrowheads="1"/>
          </p:cNvPicPr>
          <p:nvPr/>
        </p:nvPicPr>
        <p:blipFill>
          <a:blip r:embed="rId2"/>
          <a:srcRect/>
          <a:stretch>
            <a:fillRect/>
          </a:stretch>
        </p:blipFill>
        <p:spPr bwMode="auto">
          <a:xfrm>
            <a:off x="2057400" y="2343150"/>
            <a:ext cx="2219325" cy="2571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457200" y="1200150"/>
            <a:ext cx="8229600" cy="3657615"/>
          </a:xfrm>
        </p:spPr>
        <p:txBody>
          <a:bodyPr>
            <a:normAutofit/>
          </a:bodyPr>
          <a:lstStyle/>
          <a:p>
            <a:pPr marL="514350" indent="-514350" algn="just">
              <a:buFont typeface="+mj-lt"/>
              <a:buAutoNum type="arabicPeriod" startAt="19"/>
            </a:pPr>
            <a:r>
              <a:rPr lang="en-IN" sz="1100" dirty="0" smtClean="0"/>
              <a:t>Svetlana </a:t>
            </a:r>
            <a:r>
              <a:rPr lang="en-IN" sz="1100" dirty="0" err="1" smtClean="0"/>
              <a:t>Lazebnik</a:t>
            </a:r>
            <a:r>
              <a:rPr lang="en-IN" sz="1100" dirty="0" smtClean="0"/>
              <a:t>, </a:t>
            </a:r>
            <a:r>
              <a:rPr lang="en-IN" sz="1100" dirty="0" err="1" smtClean="0"/>
              <a:t>Cordelia</a:t>
            </a:r>
            <a:r>
              <a:rPr lang="en-IN" sz="1100" dirty="0" smtClean="0"/>
              <a:t> </a:t>
            </a:r>
            <a:r>
              <a:rPr lang="en-IN" sz="1100" dirty="0" err="1" smtClean="0"/>
              <a:t>Schmid</a:t>
            </a:r>
            <a:r>
              <a:rPr lang="en-IN" sz="1100" dirty="0" smtClean="0"/>
              <a:t>, Jean Ponce. “Semi-local Affine Parts for Object Recognition”. British Machine Vision Conference (BMVC ’04), Kingston, United Kingdom. pp.779–788. ffinria-00548542f, 2010</a:t>
            </a:r>
          </a:p>
          <a:p>
            <a:pPr marL="514350" lvl="0" indent="-514350" algn="just">
              <a:buFont typeface="+mj-lt"/>
              <a:buAutoNum type="arabicPeriod" startAt="19"/>
            </a:pPr>
            <a:r>
              <a:rPr lang="en-IN" sz="1100" dirty="0" smtClean="0"/>
              <a:t>E. </a:t>
            </a:r>
            <a:r>
              <a:rPr lang="en-IN" sz="1100" dirty="0" err="1" smtClean="0"/>
              <a:t>Fidalgo</a:t>
            </a:r>
            <a:r>
              <a:rPr lang="en-IN" sz="1100" dirty="0" smtClean="0"/>
              <a:t>, E. </a:t>
            </a:r>
            <a:r>
              <a:rPr lang="en-IN" sz="1100" dirty="0" err="1" smtClean="0"/>
              <a:t>Alegre</a:t>
            </a:r>
            <a:r>
              <a:rPr lang="en-IN" sz="1100" dirty="0" smtClean="0"/>
              <a:t> , V. </a:t>
            </a:r>
            <a:r>
              <a:rPr lang="en-IN" sz="1100" dirty="0" err="1" smtClean="0"/>
              <a:t>González</a:t>
            </a:r>
            <a:r>
              <a:rPr lang="en-IN" sz="1100" dirty="0" smtClean="0"/>
              <a:t>-Castro , L. </a:t>
            </a:r>
            <a:r>
              <a:rPr lang="en-IN" sz="1100" dirty="0" err="1" smtClean="0"/>
              <a:t>Fernández</a:t>
            </a:r>
            <a:r>
              <a:rPr lang="en-IN" sz="1100" dirty="0" smtClean="0"/>
              <a:t>-Robles; “Compass radius estimation for improved image classification using Edge-SIFT”, </a:t>
            </a:r>
            <a:r>
              <a:rPr lang="en-IN" sz="1100" dirty="0" err="1" smtClean="0"/>
              <a:t>Neurocomputing</a:t>
            </a:r>
            <a:r>
              <a:rPr lang="en-IN" sz="1100" dirty="0" smtClean="0"/>
              <a:t> Journal, 2016</a:t>
            </a:r>
          </a:p>
          <a:p>
            <a:pPr marL="514350" lvl="0" indent="-514350" algn="just">
              <a:buFont typeface="+mj-lt"/>
              <a:buAutoNum type="arabicPeriod" startAt="19"/>
            </a:pPr>
            <a:r>
              <a:rPr lang="en-IN" sz="1100" dirty="0" err="1" smtClean="0"/>
              <a:t>Xiangwen</a:t>
            </a:r>
            <a:r>
              <a:rPr lang="en-IN" sz="1100" dirty="0" smtClean="0"/>
              <a:t> Wang, </a:t>
            </a:r>
            <a:r>
              <a:rPr lang="en-IN" sz="1100" dirty="0" err="1" smtClean="0"/>
              <a:t>Peng</a:t>
            </a:r>
            <a:r>
              <a:rPr lang="en-IN" sz="1100" dirty="0" smtClean="0"/>
              <a:t> </a:t>
            </a:r>
            <a:r>
              <a:rPr lang="en-IN" sz="1100" dirty="0" err="1" smtClean="0"/>
              <a:t>Peng</a:t>
            </a:r>
            <a:r>
              <a:rPr lang="en-IN" sz="1100" dirty="0" smtClean="0"/>
              <a:t>, Chun Wang, Gang Wang; “You Are Your Photographs: Detecting Multiple Identities of Vendors in the </a:t>
            </a:r>
            <a:r>
              <a:rPr lang="en-IN" sz="1100" dirty="0" err="1" smtClean="0"/>
              <a:t>Darknet</a:t>
            </a:r>
            <a:r>
              <a:rPr lang="en-IN" sz="1100" dirty="0" smtClean="0"/>
              <a:t> Marketplaces” , ASIACCS’18, </a:t>
            </a:r>
            <a:r>
              <a:rPr lang="en-IN" sz="1100" dirty="0" err="1" smtClean="0"/>
              <a:t>Incheon</a:t>
            </a:r>
            <a:r>
              <a:rPr lang="en-IN" sz="1100" dirty="0" smtClean="0"/>
              <a:t>, Republic of Korea, June 4–8, 2018</a:t>
            </a:r>
          </a:p>
          <a:p>
            <a:pPr marL="514350" lvl="0" indent="-514350" algn="just">
              <a:buFont typeface="+mj-lt"/>
              <a:buAutoNum type="arabicPeriod" startAt="19"/>
            </a:pPr>
            <a:r>
              <a:rPr lang="en-IN" sz="1100" dirty="0" smtClean="0"/>
              <a:t>Joao Marques ; “Tor: Hidden Service Intelligence Extraction”, University of Amsterdam, 2018</a:t>
            </a:r>
          </a:p>
          <a:p>
            <a:pPr marL="514350" lvl="0" indent="-514350" algn="just">
              <a:buFont typeface="+mj-lt"/>
              <a:buAutoNum type="arabicPeriod" startAt="19"/>
            </a:pPr>
            <a:r>
              <a:rPr lang="en-IN" sz="1100" dirty="0" err="1" smtClean="0"/>
              <a:t>Razaque</a:t>
            </a:r>
            <a:r>
              <a:rPr lang="en-IN" sz="1100" dirty="0" smtClean="0"/>
              <a:t>, A.; </a:t>
            </a:r>
            <a:r>
              <a:rPr lang="en-IN" sz="1100" dirty="0" err="1" smtClean="0"/>
              <a:t>Valiyev</a:t>
            </a:r>
            <a:r>
              <a:rPr lang="en-IN" sz="1100" dirty="0" smtClean="0"/>
              <a:t>, B.; </a:t>
            </a:r>
            <a:r>
              <a:rPr lang="en-IN" sz="1100" dirty="0" err="1" smtClean="0"/>
              <a:t>Alotaibi</a:t>
            </a:r>
            <a:r>
              <a:rPr lang="en-IN" sz="1100" dirty="0" smtClean="0"/>
              <a:t>, B.; </a:t>
            </a:r>
            <a:r>
              <a:rPr lang="en-IN" sz="1100" dirty="0" err="1" smtClean="0"/>
              <a:t>Alotaibi</a:t>
            </a:r>
            <a:r>
              <a:rPr lang="en-IN" sz="1100" dirty="0" smtClean="0"/>
              <a:t>, M.; </a:t>
            </a:r>
            <a:r>
              <a:rPr lang="en-IN" sz="1100" dirty="0" err="1" smtClean="0"/>
              <a:t>Amanzholova</a:t>
            </a:r>
            <a:r>
              <a:rPr lang="en-IN" sz="1100" dirty="0" smtClean="0"/>
              <a:t>, S.; </a:t>
            </a:r>
            <a:r>
              <a:rPr lang="en-IN" sz="1100" dirty="0" err="1" smtClean="0"/>
              <a:t>Alotaibi</a:t>
            </a:r>
            <a:r>
              <a:rPr lang="en-IN" sz="1100" dirty="0" smtClean="0"/>
              <a:t>, A. “Influence of COVID-19 Epidemic on Dark Web Contents”. Electronics 2021, 10, 2744. https://doi.org/10.3390/ electronics10222744 , 2021</a:t>
            </a:r>
          </a:p>
          <a:p>
            <a:pPr marL="514350" lvl="0" indent="-514350" algn="just">
              <a:buFont typeface="+mj-lt"/>
              <a:buAutoNum type="arabicPeriod" startAt="19"/>
            </a:pPr>
            <a:r>
              <a:rPr lang="en-IN" sz="1100" dirty="0" err="1" smtClean="0"/>
              <a:t>Abhishek</a:t>
            </a:r>
            <a:r>
              <a:rPr lang="en-IN" sz="1100" dirty="0" smtClean="0"/>
              <a:t> </a:t>
            </a:r>
            <a:r>
              <a:rPr lang="en-IN" sz="1100" dirty="0" err="1" smtClean="0"/>
              <a:t>Gangwar</a:t>
            </a:r>
            <a:r>
              <a:rPr lang="en-IN" sz="1100" dirty="0" smtClean="0"/>
              <a:t>, E. </a:t>
            </a:r>
            <a:r>
              <a:rPr lang="en-IN" sz="1100" dirty="0" err="1" smtClean="0"/>
              <a:t>Fidalgo</a:t>
            </a:r>
            <a:r>
              <a:rPr lang="en-IN" sz="1100" dirty="0" smtClean="0"/>
              <a:t>, E. </a:t>
            </a:r>
            <a:r>
              <a:rPr lang="en-IN" sz="1100" dirty="0" err="1" smtClean="0"/>
              <a:t>Alegre</a:t>
            </a:r>
            <a:r>
              <a:rPr lang="en-IN" sz="1100" dirty="0" smtClean="0"/>
              <a:t>, V. </a:t>
            </a:r>
            <a:r>
              <a:rPr lang="en-IN" sz="1100" dirty="0" err="1" smtClean="0"/>
              <a:t>González</a:t>
            </a:r>
            <a:r>
              <a:rPr lang="en-IN" sz="1100" dirty="0" smtClean="0"/>
              <a:t> –Castro; “Pornography and Child Sexual Abuse Detection in Image and Video: A Comparative Evaluation”, 8th International Conference on Imaging for Crime Detection and Prevention, ICDP-2017, Madrid 13-15 Dec. 2017</a:t>
            </a:r>
          </a:p>
          <a:p>
            <a:pPr marL="514350" lvl="0" indent="-514350" algn="just">
              <a:buFont typeface="+mj-lt"/>
              <a:buAutoNum type="arabicPeriod" startAt="19"/>
            </a:pPr>
            <a:r>
              <a:rPr lang="en-IN" sz="1100" dirty="0" err="1" smtClean="0"/>
              <a:t>Shrey</a:t>
            </a:r>
            <a:r>
              <a:rPr lang="en-IN" sz="1100" dirty="0" smtClean="0"/>
              <a:t> </a:t>
            </a:r>
            <a:r>
              <a:rPr lang="en-IN" sz="1100" dirty="0" err="1" smtClean="0"/>
              <a:t>Srivastava</a:t>
            </a:r>
            <a:r>
              <a:rPr lang="en-IN" sz="1100" dirty="0" smtClean="0"/>
              <a:t> , </a:t>
            </a:r>
            <a:r>
              <a:rPr lang="en-IN" sz="1100" dirty="0" err="1" smtClean="0"/>
              <a:t>Amit</a:t>
            </a:r>
            <a:r>
              <a:rPr lang="en-IN" sz="1100" dirty="0" smtClean="0"/>
              <a:t> </a:t>
            </a:r>
            <a:r>
              <a:rPr lang="en-IN" sz="1100" dirty="0" err="1" smtClean="0"/>
              <a:t>Vishvas</a:t>
            </a:r>
            <a:r>
              <a:rPr lang="en-IN" sz="1100" dirty="0" smtClean="0"/>
              <a:t> </a:t>
            </a:r>
            <a:r>
              <a:rPr lang="en-IN" sz="1100" dirty="0" err="1" smtClean="0"/>
              <a:t>Divekar</a:t>
            </a:r>
            <a:r>
              <a:rPr lang="en-IN" sz="1100" dirty="0" smtClean="0"/>
              <a:t>, </a:t>
            </a:r>
            <a:r>
              <a:rPr lang="en-IN" sz="1100" dirty="0" err="1" smtClean="0"/>
              <a:t>Chandu</a:t>
            </a:r>
            <a:r>
              <a:rPr lang="en-IN" sz="1100" dirty="0" smtClean="0"/>
              <a:t> </a:t>
            </a:r>
            <a:r>
              <a:rPr lang="en-IN" sz="1100" dirty="0" err="1" smtClean="0"/>
              <a:t>Anilkumar</a:t>
            </a:r>
            <a:r>
              <a:rPr lang="en-IN" sz="1100" dirty="0" smtClean="0"/>
              <a:t>, </a:t>
            </a:r>
            <a:r>
              <a:rPr lang="en-IN" sz="1100" dirty="0" err="1" smtClean="0"/>
              <a:t>Ishika</a:t>
            </a:r>
            <a:r>
              <a:rPr lang="en-IN" sz="1100" dirty="0" smtClean="0"/>
              <a:t> </a:t>
            </a:r>
            <a:r>
              <a:rPr lang="en-IN" sz="1100" dirty="0" err="1" smtClean="0"/>
              <a:t>Naik</a:t>
            </a:r>
            <a:r>
              <a:rPr lang="en-IN" sz="1100" dirty="0" smtClean="0"/>
              <a:t>, </a:t>
            </a:r>
            <a:r>
              <a:rPr lang="en-IN" sz="1100" dirty="0" err="1" smtClean="0"/>
              <a:t>Ved</a:t>
            </a:r>
            <a:r>
              <a:rPr lang="en-IN" sz="1100" dirty="0" smtClean="0"/>
              <a:t> </a:t>
            </a:r>
            <a:r>
              <a:rPr lang="en-IN" sz="1100" dirty="0" err="1" smtClean="0"/>
              <a:t>Kulkarni</a:t>
            </a:r>
            <a:r>
              <a:rPr lang="en-IN" sz="1100" dirty="0" smtClean="0"/>
              <a:t> and V. </a:t>
            </a:r>
            <a:r>
              <a:rPr lang="en-IN" sz="1100" dirty="0" err="1" smtClean="0"/>
              <a:t>Pattabiraman</a:t>
            </a:r>
            <a:r>
              <a:rPr lang="en-IN" sz="1100" dirty="0" smtClean="0"/>
              <a:t>; “Comparative analysis of deep learning image detection algorithms”, Journal of Big Data, 2021</a:t>
            </a:r>
          </a:p>
          <a:p>
            <a:pPr marL="514350" lvl="0" indent="-514350" algn="just">
              <a:buFont typeface="+mj-lt"/>
              <a:buAutoNum type="arabicPeriod" startAt="19"/>
            </a:pPr>
            <a:r>
              <a:rPr lang="en-IN" sz="1100" dirty="0" err="1" smtClean="0"/>
              <a:t>Pankaj</a:t>
            </a:r>
            <a:r>
              <a:rPr lang="en-IN" sz="1100" dirty="0" smtClean="0"/>
              <a:t> Kumar , </a:t>
            </a:r>
            <a:r>
              <a:rPr lang="en-IN" sz="1100" dirty="0" err="1" smtClean="0"/>
              <a:t>Sunidhi</a:t>
            </a:r>
            <a:r>
              <a:rPr lang="en-IN" sz="1100" dirty="0" smtClean="0"/>
              <a:t> </a:t>
            </a:r>
            <a:r>
              <a:rPr lang="en-IN" sz="1100" dirty="0" err="1" smtClean="0"/>
              <a:t>Ashtekar</a:t>
            </a:r>
            <a:r>
              <a:rPr lang="en-IN" sz="1100" dirty="0" smtClean="0"/>
              <a:t> , </a:t>
            </a:r>
            <a:r>
              <a:rPr lang="en-IN" sz="1100" dirty="0" err="1" smtClean="0"/>
              <a:t>Jayakrishna</a:t>
            </a:r>
            <a:r>
              <a:rPr lang="en-IN" sz="1100" dirty="0" smtClean="0"/>
              <a:t> S. S , </a:t>
            </a:r>
            <a:r>
              <a:rPr lang="en-IN" sz="1100" dirty="0" err="1" smtClean="0"/>
              <a:t>Bharath</a:t>
            </a:r>
            <a:r>
              <a:rPr lang="en-IN" sz="1100" dirty="0" smtClean="0"/>
              <a:t> K P , </a:t>
            </a:r>
            <a:r>
              <a:rPr lang="en-IN" sz="1100" dirty="0" err="1" smtClean="0"/>
              <a:t>Vanathi</a:t>
            </a:r>
            <a:r>
              <a:rPr lang="en-IN" sz="1100" dirty="0" smtClean="0"/>
              <a:t> P. T , Rajesh Kumar M; “Classification of Mango Leaves Infected by Fungal Disease Anthracnose Using Deep Learning”, Proceedings of the Fifth International Conference on Computing Methodologies and Communication (ICCMC 2021)</a:t>
            </a:r>
          </a:p>
          <a:p>
            <a:pPr marL="514350" lvl="0" indent="-514350" algn="just">
              <a:buFont typeface="+mj-lt"/>
              <a:buAutoNum type="arabicPeriod" startAt="19"/>
            </a:pPr>
            <a:endParaRPr lang="en-IN" sz="1100" dirty="0"/>
          </a:p>
        </p:txBody>
      </p:sp>
      <p:sp>
        <p:nvSpPr>
          <p:cNvPr id="4" name="Footer Placeholder 3"/>
          <p:cNvSpPr>
            <a:spLocks noGrp="1"/>
          </p:cNvSpPr>
          <p:nvPr>
            <p:ph type="ftr" sz="quarter" idx="11"/>
          </p:nvPr>
        </p:nvSpPr>
        <p:spPr/>
        <p:txBody>
          <a:bodyPr/>
          <a:lstStyle/>
          <a:p>
            <a:r>
              <a:rPr lang="en-IN" smtClean="0"/>
              <a:t>VJTI-SE</a:t>
            </a:r>
            <a:endParaRPr lang="en-IN"/>
          </a:p>
        </p:txBody>
      </p:sp>
      <p:sp>
        <p:nvSpPr>
          <p:cNvPr id="5" name="Slide Number Placeholder 4"/>
          <p:cNvSpPr>
            <a:spLocks noGrp="1"/>
          </p:cNvSpPr>
          <p:nvPr>
            <p:ph type="sldNum" sz="quarter" idx="12"/>
          </p:nvPr>
        </p:nvSpPr>
        <p:spPr/>
        <p:txBody>
          <a:bodyPr/>
          <a:lstStyle/>
          <a:p>
            <a:fld id="{2B928099-E5F0-4FF3-A86E-13B4B598F486}" type="slidenum">
              <a:rPr lang="en-IN" smtClean="0"/>
              <a:pPr/>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457200" y="1200150"/>
            <a:ext cx="8229600" cy="3657615"/>
          </a:xfrm>
        </p:spPr>
        <p:txBody>
          <a:bodyPr>
            <a:normAutofit/>
          </a:bodyPr>
          <a:lstStyle/>
          <a:p>
            <a:pPr marL="514350" lvl="0" indent="-514350" algn="just">
              <a:buFont typeface="+mj-lt"/>
              <a:buAutoNum type="arabicPeriod" startAt="27"/>
            </a:pPr>
            <a:r>
              <a:rPr lang="en-IN" sz="1100" dirty="0" smtClean="0"/>
              <a:t>David Mathew Thomas, </a:t>
            </a:r>
            <a:r>
              <a:rPr lang="en-IN" sz="1100" dirty="0" err="1" smtClean="0"/>
              <a:t>Sandeep</a:t>
            </a:r>
            <a:r>
              <a:rPr lang="en-IN" sz="1100" dirty="0" smtClean="0"/>
              <a:t> </a:t>
            </a:r>
            <a:r>
              <a:rPr lang="en-IN" sz="1100" dirty="0" err="1" smtClean="0"/>
              <a:t>Mathur</a:t>
            </a:r>
            <a:r>
              <a:rPr lang="en-IN" sz="1100" dirty="0" smtClean="0"/>
              <a:t>; “Data Analysis by Web Scraping using Python”, Proceedings of the Third International Conference on Electronics Communication and Aerospace Technology [ICECA 2019]</a:t>
            </a:r>
          </a:p>
          <a:p>
            <a:pPr marL="514350" indent="-514350" algn="just">
              <a:buFont typeface="+mj-lt"/>
              <a:buAutoNum type="arabicPeriod" startAt="27"/>
            </a:pPr>
            <a:r>
              <a:rPr lang="en-IN" sz="1100" dirty="0" smtClean="0"/>
              <a:t>Arber S. </a:t>
            </a:r>
            <a:r>
              <a:rPr lang="en-IN" sz="1100" dirty="0" err="1" smtClean="0"/>
              <a:t>Beshiri</a:t>
            </a:r>
            <a:r>
              <a:rPr lang="en-IN" sz="1100" dirty="0" smtClean="0"/>
              <a:t> , </a:t>
            </a:r>
            <a:r>
              <a:rPr lang="en-IN" sz="1100" dirty="0" err="1" smtClean="0"/>
              <a:t>Arsim</a:t>
            </a:r>
            <a:r>
              <a:rPr lang="en-IN" sz="1100" dirty="0" smtClean="0"/>
              <a:t> </a:t>
            </a:r>
            <a:r>
              <a:rPr lang="en-IN" sz="1100" dirty="0" err="1" smtClean="0"/>
              <a:t>Susuri</a:t>
            </a:r>
            <a:r>
              <a:rPr lang="en-IN" sz="1100" dirty="0" smtClean="0"/>
              <a:t>; “Dark Web and Its Impact in Online Anonymity and Privacy: A Critical Analysis and Review”, Journal of Computer and Communications, 2019</a:t>
            </a:r>
          </a:p>
          <a:p>
            <a:pPr marL="514350" lvl="0" indent="-514350" algn="just">
              <a:buFont typeface="+mj-lt"/>
              <a:buAutoNum type="arabicPeriod" startAt="29"/>
            </a:pPr>
            <a:r>
              <a:rPr lang="en-IN" sz="1100" dirty="0" err="1" smtClean="0"/>
              <a:t>Shubhdeep</a:t>
            </a:r>
            <a:r>
              <a:rPr lang="en-IN" sz="1100" dirty="0" smtClean="0"/>
              <a:t> </a:t>
            </a:r>
            <a:r>
              <a:rPr lang="en-IN" sz="1100" dirty="0" err="1" smtClean="0"/>
              <a:t>Kaur</a:t>
            </a:r>
            <a:r>
              <a:rPr lang="en-IN" sz="1100" dirty="0" smtClean="0"/>
              <a:t>, </a:t>
            </a:r>
            <a:r>
              <a:rPr lang="en-IN" sz="1100" dirty="0" err="1" smtClean="0"/>
              <a:t>Sukhchandan</a:t>
            </a:r>
            <a:r>
              <a:rPr lang="en-IN" sz="1100" dirty="0" smtClean="0"/>
              <a:t> </a:t>
            </a:r>
            <a:r>
              <a:rPr lang="en-IN" sz="1100" dirty="0" err="1" smtClean="0"/>
              <a:t>Randhawa</a:t>
            </a:r>
            <a:r>
              <a:rPr lang="en-IN" sz="1100" dirty="0" smtClean="0"/>
              <a:t>; “Dark Web: A Web of Crimes”, Springer </a:t>
            </a:r>
            <a:r>
              <a:rPr lang="en-IN" sz="1100" dirty="0" err="1" smtClean="0"/>
              <a:t>Science+Business</a:t>
            </a:r>
            <a:r>
              <a:rPr lang="en-IN" sz="1100" dirty="0" smtClean="0"/>
              <a:t> Media, LLC, part of Springer Nature 2020</a:t>
            </a:r>
          </a:p>
          <a:p>
            <a:pPr marL="514350" lvl="0" indent="-514350" algn="just">
              <a:buFont typeface="+mj-lt"/>
              <a:buAutoNum type="arabicPeriod" startAt="29"/>
            </a:pPr>
            <a:r>
              <a:rPr lang="en-IN" sz="1100" dirty="0" smtClean="0"/>
              <a:t>Albert </a:t>
            </a:r>
            <a:r>
              <a:rPr lang="en-IN" sz="1100" dirty="0" err="1" smtClean="0"/>
              <a:t>Weichselbraun</a:t>
            </a:r>
            <a:r>
              <a:rPr lang="en-IN" sz="1100" dirty="0" smtClean="0"/>
              <a:t>; “</a:t>
            </a:r>
            <a:r>
              <a:rPr lang="en-IN" sz="1100" dirty="0" err="1" smtClean="0"/>
              <a:t>Inscriptis</a:t>
            </a:r>
            <a:r>
              <a:rPr lang="en-IN" sz="1100" dirty="0" smtClean="0"/>
              <a:t> - A Python-based HTML to text conversion library optimized for knowledge extraction from the Web”, Journal of Open Source Software, 6(66), 3557. https://doi.org/10.21105/joss.03557 , 2021</a:t>
            </a:r>
          </a:p>
          <a:p>
            <a:pPr marL="514350" lvl="0" indent="-514350" algn="just">
              <a:buFont typeface="+mj-lt"/>
              <a:buAutoNum type="arabicPeriod" startAt="29"/>
            </a:pPr>
            <a:r>
              <a:rPr lang="en-IN" sz="1100" dirty="0" err="1" smtClean="0"/>
              <a:t>Oleksandr</a:t>
            </a:r>
            <a:r>
              <a:rPr lang="en-IN" sz="1100" dirty="0" smtClean="0"/>
              <a:t> </a:t>
            </a:r>
            <a:r>
              <a:rPr lang="en-IN" sz="1100" dirty="0" err="1" smtClean="0"/>
              <a:t>Matveiev</a:t>
            </a:r>
            <a:r>
              <a:rPr lang="en-IN" sz="1100" dirty="0" smtClean="0"/>
              <a:t>, </a:t>
            </a:r>
            <a:r>
              <a:rPr lang="en-IN" sz="1100" dirty="0" err="1" smtClean="0"/>
              <a:t>Anastasiia</a:t>
            </a:r>
            <a:r>
              <a:rPr lang="en-IN" sz="1100" dirty="0" smtClean="0"/>
              <a:t> </a:t>
            </a:r>
            <a:r>
              <a:rPr lang="en-IN" sz="1100" dirty="0" err="1" smtClean="0"/>
              <a:t>Zubenko</a:t>
            </a:r>
            <a:r>
              <a:rPr lang="en-IN" sz="1100" dirty="0" smtClean="0"/>
              <a:t>, Dmitry Yevtushenko and Olga </a:t>
            </a:r>
            <a:r>
              <a:rPr lang="en-IN" sz="1100" dirty="0" err="1" smtClean="0"/>
              <a:t>Cherednichenko</a:t>
            </a:r>
            <a:r>
              <a:rPr lang="en-IN" sz="1100" dirty="0" smtClean="0"/>
              <a:t>; “Towards Classifying HTML-embedded Product Data Based On Machine Learning Approach”, National Technical University “</a:t>
            </a:r>
            <a:r>
              <a:rPr lang="en-IN" sz="1100" dirty="0" err="1" smtClean="0"/>
              <a:t>Kharkiv</a:t>
            </a:r>
            <a:r>
              <a:rPr lang="en-IN" sz="1100" dirty="0" smtClean="0"/>
              <a:t> Polytechnic Institute”, </a:t>
            </a:r>
            <a:r>
              <a:rPr lang="en-IN" sz="1100" dirty="0" err="1" smtClean="0"/>
              <a:t>Kirpicheva</a:t>
            </a:r>
            <a:r>
              <a:rPr lang="en-IN" sz="1100" dirty="0" smtClean="0"/>
              <a:t> </a:t>
            </a:r>
            <a:r>
              <a:rPr lang="en-IN" sz="1100" dirty="0" err="1" smtClean="0"/>
              <a:t>st</a:t>
            </a:r>
            <a:r>
              <a:rPr lang="en-IN" sz="1100" dirty="0" smtClean="0"/>
              <a:t>. 2, </a:t>
            </a:r>
            <a:r>
              <a:rPr lang="en-IN" sz="1100" dirty="0" err="1" smtClean="0"/>
              <a:t>Kharkiv</a:t>
            </a:r>
            <a:r>
              <a:rPr lang="en-IN" sz="1100" dirty="0" smtClean="0"/>
              <a:t>, 61002, Ukraine, 2021</a:t>
            </a:r>
          </a:p>
          <a:p>
            <a:pPr marL="514350" lvl="0" indent="-514350" algn="just">
              <a:buFont typeface="+mj-lt"/>
              <a:buAutoNum type="arabicPeriod" startAt="29"/>
            </a:pPr>
            <a:r>
              <a:rPr lang="en-IN" sz="1100" dirty="0" smtClean="0"/>
              <a:t>Said A. </a:t>
            </a:r>
            <a:r>
              <a:rPr lang="en-IN" sz="1100" dirty="0" err="1" smtClean="0"/>
              <a:t>Salloum</a:t>
            </a:r>
            <a:r>
              <a:rPr lang="en-IN" sz="1100" dirty="0" smtClean="0"/>
              <a:t>, </a:t>
            </a:r>
            <a:r>
              <a:rPr lang="en-IN" sz="1100" dirty="0" err="1" smtClean="0"/>
              <a:t>Mostafa</a:t>
            </a:r>
            <a:r>
              <a:rPr lang="en-IN" sz="1100" dirty="0" smtClean="0"/>
              <a:t> Al-</a:t>
            </a:r>
            <a:r>
              <a:rPr lang="en-IN" sz="1100" dirty="0" err="1" smtClean="0"/>
              <a:t>Emran</a:t>
            </a:r>
            <a:r>
              <a:rPr lang="en-IN" sz="1100" dirty="0" smtClean="0"/>
              <a:t>, </a:t>
            </a:r>
            <a:r>
              <a:rPr lang="en-IN" sz="1100" dirty="0" err="1" smtClean="0"/>
              <a:t>Azza</a:t>
            </a:r>
            <a:r>
              <a:rPr lang="en-IN" sz="1100" dirty="0" smtClean="0"/>
              <a:t> Abdel </a:t>
            </a:r>
            <a:r>
              <a:rPr lang="en-IN" sz="1100" dirty="0" err="1" smtClean="0"/>
              <a:t>Monem</a:t>
            </a:r>
            <a:r>
              <a:rPr lang="en-IN" sz="1100" dirty="0" smtClean="0"/>
              <a:t> and </a:t>
            </a:r>
            <a:r>
              <a:rPr lang="en-IN" sz="1100" dirty="0" err="1" smtClean="0"/>
              <a:t>Khaled</a:t>
            </a:r>
            <a:r>
              <a:rPr lang="en-IN" sz="1100" dirty="0" smtClean="0"/>
              <a:t> </a:t>
            </a:r>
            <a:r>
              <a:rPr lang="en-IN" sz="1100" dirty="0" err="1" smtClean="0"/>
              <a:t>Shaalan</a:t>
            </a:r>
            <a:r>
              <a:rPr lang="en-IN" sz="1100" dirty="0" smtClean="0"/>
              <a:t>; “Using Text Mining Techniques for Extracting Information from Research Articles”, Intelligent Natural Language Processing: Trends and Applications, Studies in Computational Intelligence 740, https://doi.org/10.1007/978-3-319-67056-0_18, 2018</a:t>
            </a:r>
          </a:p>
          <a:p>
            <a:pPr marL="514350" lvl="0" indent="-514350" algn="just">
              <a:buFont typeface="+mj-lt"/>
              <a:buAutoNum type="arabicPeriod" startAt="29"/>
            </a:pPr>
            <a:r>
              <a:rPr lang="en-IN" sz="1100" dirty="0" err="1" smtClean="0"/>
              <a:t>Bassel</a:t>
            </a:r>
            <a:r>
              <a:rPr lang="en-IN" sz="1100" dirty="0" smtClean="0"/>
              <a:t> </a:t>
            </a:r>
            <a:r>
              <a:rPr lang="en-IN" sz="1100" dirty="0" err="1" smtClean="0"/>
              <a:t>Alkhatib</a:t>
            </a:r>
            <a:r>
              <a:rPr lang="en-IN" sz="1100" dirty="0" smtClean="0"/>
              <a:t>, </a:t>
            </a:r>
            <a:r>
              <a:rPr lang="en-IN" sz="1100" dirty="0" err="1" smtClean="0"/>
              <a:t>Randa</a:t>
            </a:r>
            <a:r>
              <a:rPr lang="en-IN" sz="1100" dirty="0" smtClean="0"/>
              <a:t> S. </a:t>
            </a:r>
            <a:r>
              <a:rPr lang="en-IN" sz="1100" dirty="0" err="1" smtClean="0"/>
              <a:t>Basheer</a:t>
            </a:r>
            <a:r>
              <a:rPr lang="en-IN" sz="1100" dirty="0" smtClean="0"/>
              <a:t>; “Mining the Dark Web: A Novel Approach for Placing a Dark Website under Investigation”, I.J. Modern Education and Computer Science, 2019</a:t>
            </a:r>
          </a:p>
          <a:p>
            <a:pPr marL="514350" lvl="0" indent="-514350" algn="just">
              <a:buFont typeface="+mj-lt"/>
              <a:buAutoNum type="arabicPeriod" startAt="29"/>
            </a:pPr>
            <a:r>
              <a:rPr lang="en-IN" sz="1100" dirty="0" err="1" smtClean="0"/>
              <a:t>Akshaya</a:t>
            </a:r>
            <a:r>
              <a:rPr lang="en-IN" sz="1100" dirty="0" smtClean="0"/>
              <a:t> </a:t>
            </a:r>
            <a:r>
              <a:rPr lang="en-IN" sz="1100" dirty="0" err="1" smtClean="0"/>
              <a:t>Udgave</a:t>
            </a:r>
            <a:r>
              <a:rPr lang="en-IN" sz="1100" dirty="0" smtClean="0"/>
              <a:t>, </a:t>
            </a:r>
            <a:r>
              <a:rPr lang="en-IN" sz="1100" dirty="0" err="1" smtClean="0"/>
              <a:t>Prasanna</a:t>
            </a:r>
            <a:r>
              <a:rPr lang="en-IN" sz="1100" dirty="0" smtClean="0"/>
              <a:t> </a:t>
            </a:r>
            <a:r>
              <a:rPr lang="en-IN" sz="1100" dirty="0" err="1" smtClean="0"/>
              <a:t>Kulkarni</a:t>
            </a:r>
            <a:r>
              <a:rPr lang="en-IN" sz="1100" dirty="0" smtClean="0"/>
              <a:t>; “Text Mining and Text Analytics of Research articles”, - </a:t>
            </a:r>
            <a:r>
              <a:rPr lang="en-IN" sz="1100" dirty="0" err="1" smtClean="0"/>
              <a:t>Palarch’s</a:t>
            </a:r>
            <a:r>
              <a:rPr lang="en-IN" sz="1100" dirty="0" smtClean="0"/>
              <a:t> Journal Of Archaeology Of Egypt/Egyptology 17(6). ISSN 1567-214x, 2020</a:t>
            </a:r>
          </a:p>
        </p:txBody>
      </p:sp>
      <p:sp>
        <p:nvSpPr>
          <p:cNvPr id="4" name="Footer Placeholder 3"/>
          <p:cNvSpPr>
            <a:spLocks noGrp="1"/>
          </p:cNvSpPr>
          <p:nvPr>
            <p:ph type="ftr" sz="quarter" idx="11"/>
          </p:nvPr>
        </p:nvSpPr>
        <p:spPr/>
        <p:txBody>
          <a:bodyPr/>
          <a:lstStyle/>
          <a:p>
            <a:r>
              <a:rPr lang="en-IN" smtClean="0"/>
              <a:t>VJTI-SE</a:t>
            </a:r>
            <a:endParaRPr lang="en-IN"/>
          </a:p>
        </p:txBody>
      </p:sp>
      <p:sp>
        <p:nvSpPr>
          <p:cNvPr id="5" name="Slide Number Placeholder 4"/>
          <p:cNvSpPr>
            <a:spLocks noGrp="1"/>
          </p:cNvSpPr>
          <p:nvPr>
            <p:ph type="sldNum" sz="quarter" idx="12"/>
          </p:nvPr>
        </p:nvSpPr>
        <p:spPr/>
        <p:txBody>
          <a:bodyPr/>
          <a:lstStyle/>
          <a:p>
            <a:fld id="{2B928099-E5F0-4FF3-A86E-13B4B598F486}"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startAt="35"/>
            </a:pPr>
            <a:r>
              <a:rPr lang="en-IN" sz="1100" dirty="0" err="1" smtClean="0"/>
              <a:t>Zheng</a:t>
            </a:r>
            <a:r>
              <a:rPr lang="en-IN" sz="1100" dirty="0" smtClean="0"/>
              <a:t> Yan, </a:t>
            </a:r>
            <a:r>
              <a:rPr lang="en-IN" sz="1100" dirty="0" err="1" smtClean="0"/>
              <a:t>Weiwei</a:t>
            </a:r>
            <a:r>
              <a:rPr lang="en-IN" sz="1100" dirty="0" smtClean="0"/>
              <a:t> </a:t>
            </a:r>
            <a:r>
              <a:rPr lang="en-IN" sz="1100" dirty="0" err="1" smtClean="0"/>
              <a:t>Lui</a:t>
            </a:r>
            <a:r>
              <a:rPr lang="en-IN" sz="1100" dirty="0" smtClean="0"/>
              <a:t>, </a:t>
            </a:r>
            <a:r>
              <a:rPr lang="en-IN" sz="1100" dirty="0" err="1" smtClean="0"/>
              <a:t>Shiping</a:t>
            </a:r>
            <a:r>
              <a:rPr lang="en-IN" sz="1100" dirty="0" smtClean="0"/>
              <a:t> </a:t>
            </a:r>
            <a:r>
              <a:rPr lang="en-IN" sz="1100" dirty="0" err="1" smtClean="0"/>
              <a:t>Wen</a:t>
            </a:r>
            <a:r>
              <a:rPr lang="en-IN" sz="1100" dirty="0" smtClean="0"/>
              <a:t>, Yin Yang; “Multi-Label Image Classification by Feature Attention Network”, IEEE Access, VOLUME 7, 2019</a:t>
            </a:r>
          </a:p>
          <a:p>
            <a:pPr marL="514350" indent="-514350">
              <a:buFont typeface="+mj-lt"/>
              <a:buAutoNum type="arabicPeriod" startAt="35"/>
            </a:pPr>
            <a:r>
              <a:rPr lang="en-IN" sz="1100" dirty="0" err="1" smtClean="0"/>
              <a:t>Lingyun</a:t>
            </a:r>
            <a:r>
              <a:rPr lang="en-IN" sz="1100" dirty="0" smtClean="0"/>
              <a:t> Song, Jun Liu, </a:t>
            </a:r>
            <a:r>
              <a:rPr lang="en-IN" sz="1100" dirty="0" err="1" smtClean="0"/>
              <a:t>Buyue</a:t>
            </a:r>
            <a:r>
              <a:rPr lang="en-IN" sz="1100" dirty="0" smtClean="0"/>
              <a:t> </a:t>
            </a:r>
            <a:r>
              <a:rPr lang="en-IN" sz="1100" dirty="0" err="1" smtClean="0"/>
              <a:t>Qian</a:t>
            </a:r>
            <a:r>
              <a:rPr lang="en-IN" sz="1100" dirty="0" smtClean="0"/>
              <a:t>, </a:t>
            </a:r>
            <a:r>
              <a:rPr lang="en-IN" sz="1100" dirty="0" err="1" smtClean="0"/>
              <a:t>Mingxuan</a:t>
            </a:r>
            <a:r>
              <a:rPr lang="en-IN" sz="1100" dirty="0" smtClean="0"/>
              <a:t> Sun, </a:t>
            </a:r>
            <a:r>
              <a:rPr lang="en-IN" sz="1100" dirty="0" err="1" smtClean="0"/>
              <a:t>Kuan</a:t>
            </a:r>
            <a:r>
              <a:rPr lang="en-IN" sz="1100" dirty="0" smtClean="0"/>
              <a:t> Yang, </a:t>
            </a:r>
            <a:r>
              <a:rPr lang="en-IN" sz="1100" dirty="0" err="1" smtClean="0"/>
              <a:t>Meng</a:t>
            </a:r>
            <a:r>
              <a:rPr lang="en-IN" sz="1100" dirty="0" smtClean="0"/>
              <a:t> Sun, and Samar </a:t>
            </a:r>
            <a:r>
              <a:rPr lang="en-IN" sz="1100" dirty="0" err="1" smtClean="0"/>
              <a:t>Abbas</a:t>
            </a:r>
            <a:r>
              <a:rPr lang="en-IN" sz="1100" dirty="0" smtClean="0"/>
              <a:t>; “A Deep Multi-Modal CNN for Multi-Instance Multi-Label Image Classification”, JOURNAL OF IEEE TRANSACTION ON IMAGE PROCESSING 2018</a:t>
            </a:r>
          </a:p>
          <a:p>
            <a:pPr marL="514350" indent="-514350">
              <a:buFont typeface="+mj-lt"/>
              <a:buAutoNum type="arabicPeriod" startAt="35"/>
            </a:pPr>
            <a:r>
              <a:rPr lang="en-IN" sz="1100" dirty="0" err="1" smtClean="0"/>
              <a:t>Jubin</a:t>
            </a:r>
            <a:r>
              <a:rPr lang="en-IN" sz="1100" dirty="0" smtClean="0"/>
              <a:t> </a:t>
            </a:r>
            <a:r>
              <a:rPr lang="en-IN" sz="1100" dirty="0" err="1" smtClean="0"/>
              <a:t>Dipakkumar</a:t>
            </a:r>
            <a:r>
              <a:rPr lang="en-IN" sz="1100" dirty="0" smtClean="0"/>
              <a:t> Kothari; “A Case Study of Image Classification Based on Deep Learning Using </a:t>
            </a:r>
            <a:r>
              <a:rPr lang="en-IN" sz="1100" dirty="0" err="1" smtClean="0"/>
              <a:t>Tensorflow</a:t>
            </a:r>
            <a:r>
              <a:rPr lang="en-IN" sz="1100" dirty="0" smtClean="0"/>
              <a:t>”, International Journal of Innovative Research in Computer and Communication Engineering, Vol. 6, Issue 4, April 2018</a:t>
            </a:r>
          </a:p>
          <a:p>
            <a:pPr marL="514350" indent="-514350">
              <a:buFont typeface="+mj-lt"/>
              <a:buAutoNum type="arabicPeriod" startAt="35"/>
            </a:pPr>
            <a:r>
              <a:rPr lang="en-IN" sz="1100" dirty="0" err="1" smtClean="0"/>
              <a:t>Manali</a:t>
            </a:r>
            <a:r>
              <a:rPr lang="en-IN" sz="1100" dirty="0" smtClean="0"/>
              <a:t> </a:t>
            </a:r>
            <a:r>
              <a:rPr lang="en-IN" sz="1100" dirty="0" err="1" smtClean="0"/>
              <a:t>Shaha</a:t>
            </a:r>
            <a:r>
              <a:rPr lang="en-IN" sz="1100" dirty="0" smtClean="0"/>
              <a:t>, </a:t>
            </a:r>
            <a:r>
              <a:rPr lang="en-IN" sz="1100" dirty="0" err="1" smtClean="0"/>
              <a:t>Meenakshi</a:t>
            </a:r>
            <a:r>
              <a:rPr lang="en-IN" sz="1100" dirty="0" smtClean="0"/>
              <a:t> </a:t>
            </a:r>
            <a:r>
              <a:rPr lang="en-IN" sz="1100" dirty="0" err="1" smtClean="0"/>
              <a:t>Pawar</a:t>
            </a:r>
            <a:r>
              <a:rPr lang="en-IN" sz="1100" dirty="0" smtClean="0"/>
              <a:t>; “Transfer learning for image classification”, Proceedings of the 2nd International conference on Electronics, Communication and Aerospace Technology (ICECA 2018) IEEE Conference Record 42487; IEEE </a:t>
            </a:r>
            <a:r>
              <a:rPr lang="en-IN" sz="1100" dirty="0" err="1" smtClean="0"/>
              <a:t>Xplore</a:t>
            </a:r>
            <a:r>
              <a:rPr lang="en-IN" sz="1100" dirty="0" smtClean="0"/>
              <a:t> ISBN:978-1-5386-0965-1</a:t>
            </a:r>
          </a:p>
          <a:p>
            <a:pPr marL="514350" indent="-514350">
              <a:buFont typeface="+mj-lt"/>
              <a:buAutoNum type="arabicPeriod" startAt="35"/>
            </a:pPr>
            <a:r>
              <a:rPr lang="en-IN" sz="1100" dirty="0" err="1" smtClean="0"/>
              <a:t>Sajja</a:t>
            </a:r>
            <a:r>
              <a:rPr lang="en-IN" sz="1100" dirty="0" smtClean="0"/>
              <a:t> </a:t>
            </a:r>
            <a:r>
              <a:rPr lang="en-IN" sz="1100" dirty="0" err="1" smtClean="0"/>
              <a:t>Tulasi</a:t>
            </a:r>
            <a:r>
              <a:rPr lang="en-IN" sz="1100" dirty="0" smtClean="0"/>
              <a:t> Krishna, </a:t>
            </a:r>
            <a:r>
              <a:rPr lang="en-IN" sz="1100" dirty="0" err="1" smtClean="0"/>
              <a:t>Hemantha</a:t>
            </a:r>
            <a:r>
              <a:rPr lang="en-IN" sz="1100" dirty="0" smtClean="0"/>
              <a:t> Kumar </a:t>
            </a:r>
            <a:r>
              <a:rPr lang="en-IN" sz="1100" dirty="0" err="1" smtClean="0"/>
              <a:t>Kalluri</a:t>
            </a:r>
            <a:r>
              <a:rPr lang="en-IN" sz="1100" dirty="0" smtClean="0"/>
              <a:t>; “Deep Learning and Transfer Learning Approaches for Image Classification”, International Journal of Recent Technology and Engineering (IJRTE) ISSN: 2277-3878, Volume-7, Issue-5S4, February 2019</a:t>
            </a:r>
          </a:p>
          <a:p>
            <a:pPr marL="514350" indent="-514350">
              <a:buFont typeface="+mj-lt"/>
              <a:buAutoNum type="arabicPeriod" startAt="35"/>
            </a:pPr>
            <a:r>
              <a:rPr lang="en-IN" sz="1100" dirty="0" err="1" smtClean="0"/>
              <a:t>Mahbub</a:t>
            </a:r>
            <a:r>
              <a:rPr lang="en-IN" sz="1100" dirty="0" smtClean="0"/>
              <a:t> </a:t>
            </a:r>
            <a:r>
              <a:rPr lang="en-IN" sz="1100" dirty="0" err="1" smtClean="0"/>
              <a:t>Hussain</a:t>
            </a:r>
            <a:r>
              <a:rPr lang="en-IN" sz="1100" dirty="0" smtClean="0"/>
              <a:t>, Jordan J. Bird, and Diego R. </a:t>
            </a:r>
            <a:r>
              <a:rPr lang="en-IN" sz="1100" dirty="0" err="1" smtClean="0"/>
              <a:t>Faria</a:t>
            </a:r>
            <a:r>
              <a:rPr lang="en-IN" sz="1100" dirty="0" smtClean="0"/>
              <a:t>; “A Study on CNN Transfer Learning for Image Classification”, Conference: UKCI 2018: 18th Annual UK Workshop on Computational Intelligence, At: Nottingham, 2018</a:t>
            </a:r>
          </a:p>
          <a:p>
            <a:pPr marL="514350" indent="-514350">
              <a:buFont typeface="+mj-lt"/>
              <a:buAutoNum type="arabicPeriod" startAt="35"/>
            </a:pPr>
            <a:r>
              <a:rPr lang="en-IN" sz="1100" dirty="0" err="1" smtClean="0"/>
              <a:t>Shahzad</a:t>
            </a:r>
            <a:r>
              <a:rPr lang="en-IN" sz="1100" dirty="0" smtClean="0"/>
              <a:t> </a:t>
            </a:r>
            <a:r>
              <a:rPr lang="en-IN" sz="1100" dirty="0" err="1" smtClean="0"/>
              <a:t>Qaiser</a:t>
            </a:r>
            <a:r>
              <a:rPr lang="en-IN" sz="1100" dirty="0" smtClean="0"/>
              <a:t>, </a:t>
            </a:r>
            <a:r>
              <a:rPr lang="en-IN" sz="1100" dirty="0" err="1" smtClean="0"/>
              <a:t>Ramsha</a:t>
            </a:r>
            <a:r>
              <a:rPr lang="en-IN" sz="1100" dirty="0" smtClean="0"/>
              <a:t> Ali; “Text Mining: Use of TF-IDF to Examine the Relevance of Words to Documents”, International Journal of Computer Applications (0975 – 8887) Volume 181 – No.1, July 2018</a:t>
            </a:r>
          </a:p>
          <a:p>
            <a:pPr marL="514350" indent="-514350">
              <a:buFont typeface="+mj-lt"/>
              <a:buAutoNum type="arabicPeriod" startAt="35"/>
            </a:pPr>
            <a:r>
              <a:rPr lang="en-IN" sz="1100" dirty="0" smtClean="0"/>
              <a:t>SAIBA NAZAH 1 , SHAMSUL HUDA 1 , JEMAL H. ABAWAJY 1 , AND MOHAMMAD MEHEDI HASSAN; “An Unsupervised Model for Identifying and Characterizing Dark Web Forums”, Digital Object Identifier 10.1109/ACCESS.2021.3103319, VOLUME 9, IEEE 2021</a:t>
            </a: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62150"/>
            <a:ext cx="7772400" cy="1102519"/>
          </a:xfrm>
        </p:spPr>
        <p:style>
          <a:lnRef idx="3">
            <a:schemeClr val="lt1"/>
          </a:lnRef>
          <a:fillRef idx="1">
            <a:schemeClr val="dk1"/>
          </a:fillRef>
          <a:effectRef idx="1">
            <a:schemeClr val="dk1"/>
          </a:effectRef>
          <a:fontRef idx="minor">
            <a:schemeClr val="lt1"/>
          </a:fontRef>
        </p:style>
        <p:txBody>
          <a:bodyPr/>
          <a:lstStyle/>
          <a:p>
            <a:r>
              <a:rPr lang="en-US"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85750"/>
            <a:ext cx="8229600" cy="722697"/>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p>
            <a:pPr lvl="0" algn="ctr">
              <a:spcBef>
                <a:spcPct val="0"/>
              </a:spcBef>
              <a:defRPr/>
            </a:pPr>
            <a:r>
              <a:rPr lang="en-US" sz="3600" dirty="0" smtClean="0">
                <a:latin typeface="Times New Roman" pitchFamily="18" charset="0"/>
                <a:cs typeface="Times New Roman" pitchFamily="18" charset="0"/>
              </a:rPr>
              <a:t>Introduction - </a:t>
            </a:r>
            <a:r>
              <a:rPr kumimoji="0" lang="en-US" sz="3600" b="0"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A Hidden Service</a:t>
            </a:r>
            <a:endParaRPr kumimoji="0" lang="en-IN" sz="36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5" name="Footer Placeholder 3"/>
          <p:cNvSpPr>
            <a:spLocks noGrp="1"/>
          </p:cNvSpPr>
          <p:nvPr>
            <p:ph type="ftr" sz="quarter" idx="11"/>
          </p:nvPr>
        </p:nvSpPr>
        <p:spPr>
          <a:xfrm>
            <a:off x="3124202" y="4767263"/>
            <a:ext cx="2895600" cy="273844"/>
          </a:xfrm>
        </p:spPr>
        <p:txBody>
          <a:bodyPr/>
          <a:lstStyle/>
          <a:p>
            <a:r>
              <a:rPr lang="en-IN" dirty="0" smtClean="0"/>
              <a:t>VJTI-SE</a:t>
            </a:r>
            <a:endParaRPr lang="en-IN" dirty="0"/>
          </a:p>
        </p:txBody>
      </p:sp>
      <p:sp>
        <p:nvSpPr>
          <p:cNvPr id="6" name="Slide Number Placeholder 4"/>
          <p:cNvSpPr>
            <a:spLocks noGrp="1"/>
          </p:cNvSpPr>
          <p:nvPr>
            <p:ph type="sldNum" sz="quarter" idx="12"/>
          </p:nvPr>
        </p:nvSpPr>
        <p:spPr>
          <a:xfrm>
            <a:off x="6553200" y="4767263"/>
            <a:ext cx="2133600" cy="273844"/>
          </a:xfrm>
        </p:spPr>
        <p:txBody>
          <a:bodyPr/>
          <a:lstStyle/>
          <a:p>
            <a:fld id="{2B928099-E5F0-4FF3-A86E-13B4B598F486}" type="slidenum">
              <a:rPr lang="en-IN" smtClean="0"/>
              <a:pPr/>
              <a:t>4</a:t>
            </a:fld>
            <a:endParaRPr lang="en-IN"/>
          </a:p>
        </p:txBody>
      </p:sp>
      <p:pic>
        <p:nvPicPr>
          <p:cNvPr id="7" name="Picture 2"/>
          <p:cNvPicPr>
            <a:picLocks noChangeAspect="1" noChangeArrowheads="1"/>
          </p:cNvPicPr>
          <p:nvPr/>
        </p:nvPicPr>
        <p:blipFill>
          <a:blip r:embed="rId2"/>
          <a:srcRect/>
          <a:stretch>
            <a:fillRect/>
          </a:stretch>
        </p:blipFill>
        <p:spPr bwMode="auto">
          <a:xfrm>
            <a:off x="500034" y="2500312"/>
            <a:ext cx="2219325" cy="257175"/>
          </a:xfrm>
          <a:prstGeom prst="rect">
            <a:avLst/>
          </a:prstGeom>
          <a:noFill/>
          <a:ln w="9525">
            <a:noFill/>
            <a:miter lim="800000"/>
            <a:headEnd/>
            <a:tailEnd/>
          </a:ln>
          <a:effectLst/>
        </p:spPr>
      </p:pic>
      <p:sp>
        <p:nvSpPr>
          <p:cNvPr id="8" name="TextBox 7"/>
          <p:cNvSpPr txBox="1"/>
          <p:nvPr/>
        </p:nvSpPr>
        <p:spPr>
          <a:xfrm>
            <a:off x="5000628" y="1500180"/>
            <a:ext cx="1116011"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dirty="0" smtClean="0"/>
              <a:t>HTML Files</a:t>
            </a:r>
            <a:endParaRPr lang="en-IN" sz="1200" dirty="0"/>
          </a:p>
        </p:txBody>
      </p:sp>
      <p:pic>
        <p:nvPicPr>
          <p:cNvPr id="9" name="Picture 4"/>
          <p:cNvPicPr>
            <a:picLocks noChangeAspect="1" noChangeArrowheads="1"/>
          </p:cNvPicPr>
          <p:nvPr/>
        </p:nvPicPr>
        <p:blipFill>
          <a:blip r:embed="rId3"/>
          <a:srcRect/>
          <a:stretch>
            <a:fillRect/>
          </a:stretch>
        </p:blipFill>
        <p:spPr bwMode="auto">
          <a:xfrm>
            <a:off x="4643438" y="1928808"/>
            <a:ext cx="2076450" cy="228600"/>
          </a:xfrm>
          <a:prstGeom prst="rect">
            <a:avLst/>
          </a:prstGeom>
          <a:noFill/>
          <a:ln w="9525">
            <a:noFill/>
            <a:miter lim="800000"/>
            <a:headEnd/>
            <a:tailEnd/>
          </a:ln>
          <a:effectLst/>
        </p:spPr>
      </p:pic>
      <p:sp>
        <p:nvSpPr>
          <p:cNvPr id="10" name="TextBox 9"/>
          <p:cNvSpPr txBox="1"/>
          <p:nvPr/>
        </p:nvSpPr>
        <p:spPr>
          <a:xfrm>
            <a:off x="5000628" y="2214560"/>
            <a:ext cx="1282612"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dirty="0" smtClean="0"/>
              <a:t>Image Files</a:t>
            </a:r>
            <a:endParaRPr lang="en-IN" sz="1200" dirty="0"/>
          </a:p>
        </p:txBody>
      </p:sp>
      <p:pic>
        <p:nvPicPr>
          <p:cNvPr id="11" name="Picture 5"/>
          <p:cNvPicPr>
            <a:picLocks noChangeAspect="1" noChangeArrowheads="1"/>
          </p:cNvPicPr>
          <p:nvPr/>
        </p:nvPicPr>
        <p:blipFill>
          <a:blip r:embed="rId4"/>
          <a:srcRect/>
          <a:stretch>
            <a:fillRect/>
          </a:stretch>
        </p:blipFill>
        <p:spPr bwMode="auto">
          <a:xfrm>
            <a:off x="4643438" y="1214428"/>
            <a:ext cx="2219325" cy="228600"/>
          </a:xfrm>
          <a:prstGeom prst="rect">
            <a:avLst/>
          </a:prstGeom>
          <a:noFill/>
          <a:ln w="9525">
            <a:noFill/>
            <a:miter lim="800000"/>
            <a:headEnd/>
            <a:tailEnd/>
          </a:ln>
          <a:effectLst/>
        </p:spPr>
      </p:pic>
      <p:pic>
        <p:nvPicPr>
          <p:cNvPr id="12" name="Picture 6"/>
          <p:cNvPicPr>
            <a:picLocks noChangeAspect="1" noChangeArrowheads="1"/>
          </p:cNvPicPr>
          <p:nvPr/>
        </p:nvPicPr>
        <p:blipFill>
          <a:blip r:embed="rId5"/>
          <a:srcRect/>
          <a:stretch>
            <a:fillRect/>
          </a:stretch>
        </p:blipFill>
        <p:spPr bwMode="auto">
          <a:xfrm>
            <a:off x="4572000" y="2643188"/>
            <a:ext cx="2066925" cy="238125"/>
          </a:xfrm>
          <a:prstGeom prst="rect">
            <a:avLst/>
          </a:prstGeom>
          <a:noFill/>
          <a:ln w="9525">
            <a:noFill/>
            <a:miter lim="800000"/>
            <a:headEnd/>
            <a:tailEnd/>
          </a:ln>
          <a:effectLst/>
        </p:spPr>
      </p:pic>
      <p:sp>
        <p:nvSpPr>
          <p:cNvPr id="13" name="TextBox 12"/>
          <p:cNvSpPr txBox="1"/>
          <p:nvPr/>
        </p:nvSpPr>
        <p:spPr>
          <a:xfrm>
            <a:off x="5000628" y="2928940"/>
            <a:ext cx="85725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dirty="0" smtClean="0"/>
              <a:t>CSS Files</a:t>
            </a:r>
            <a:endParaRPr lang="en-IN" sz="1200" dirty="0"/>
          </a:p>
        </p:txBody>
      </p:sp>
      <p:pic>
        <p:nvPicPr>
          <p:cNvPr id="14" name="Picture 7"/>
          <p:cNvPicPr>
            <a:picLocks noChangeAspect="1" noChangeArrowheads="1"/>
          </p:cNvPicPr>
          <p:nvPr/>
        </p:nvPicPr>
        <p:blipFill>
          <a:blip r:embed="rId6"/>
          <a:srcRect/>
          <a:stretch>
            <a:fillRect/>
          </a:stretch>
        </p:blipFill>
        <p:spPr bwMode="auto">
          <a:xfrm>
            <a:off x="4643438" y="3357568"/>
            <a:ext cx="2105025" cy="238125"/>
          </a:xfrm>
          <a:prstGeom prst="rect">
            <a:avLst/>
          </a:prstGeom>
          <a:noFill/>
          <a:ln w="9525">
            <a:noFill/>
            <a:miter lim="800000"/>
            <a:headEnd/>
            <a:tailEnd/>
          </a:ln>
          <a:effectLst/>
        </p:spPr>
      </p:pic>
      <p:sp>
        <p:nvSpPr>
          <p:cNvPr id="15" name="TextBox 14"/>
          <p:cNvSpPr txBox="1"/>
          <p:nvPr/>
        </p:nvSpPr>
        <p:spPr>
          <a:xfrm>
            <a:off x="5000628" y="3643320"/>
            <a:ext cx="1778909"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dirty="0" smtClean="0"/>
              <a:t>JavaScript Files</a:t>
            </a:r>
            <a:endParaRPr lang="en-IN" sz="1200" dirty="0"/>
          </a:p>
        </p:txBody>
      </p:sp>
      <p:cxnSp>
        <p:nvCxnSpPr>
          <p:cNvPr id="16" name="Straight Arrow Connector 15"/>
          <p:cNvCxnSpPr>
            <a:stCxn id="7" idx="3"/>
          </p:cNvCxnSpPr>
          <p:nvPr/>
        </p:nvCxnSpPr>
        <p:spPr>
          <a:xfrm flipV="1">
            <a:off x="2719359" y="1357304"/>
            <a:ext cx="1924079" cy="127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9" idx="1"/>
          </p:cNvCxnSpPr>
          <p:nvPr/>
        </p:nvCxnSpPr>
        <p:spPr>
          <a:xfrm flipV="1">
            <a:off x="2719359" y="2043108"/>
            <a:ext cx="1924079" cy="585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2" idx="1"/>
          </p:cNvCxnSpPr>
          <p:nvPr/>
        </p:nvCxnSpPr>
        <p:spPr>
          <a:xfrm>
            <a:off x="2719359" y="2628900"/>
            <a:ext cx="1852641" cy="133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4" idx="1"/>
          </p:cNvCxnSpPr>
          <p:nvPr/>
        </p:nvCxnSpPr>
        <p:spPr>
          <a:xfrm>
            <a:off x="2719359" y="2628900"/>
            <a:ext cx="1924079" cy="8477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5786" y="2857502"/>
            <a:ext cx="127637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smtClean="0"/>
              <a:t>Hidden Service</a:t>
            </a:r>
            <a:endParaRPr lang="en-IN" sz="1400" dirty="0"/>
          </a:p>
        </p:txBody>
      </p:sp>
      <p:pic>
        <p:nvPicPr>
          <p:cNvPr id="21" name="Picture 20"/>
          <p:cNvPicPr>
            <a:picLocks noChangeAspect="1" noChangeArrowheads="1"/>
          </p:cNvPicPr>
          <p:nvPr/>
        </p:nvPicPr>
        <p:blipFill>
          <a:blip r:embed="rId7"/>
          <a:srcRect/>
          <a:stretch>
            <a:fillRect/>
          </a:stretch>
        </p:blipFill>
        <p:spPr bwMode="auto">
          <a:xfrm>
            <a:off x="4643438" y="4071948"/>
            <a:ext cx="2171700" cy="228600"/>
          </a:xfrm>
          <a:prstGeom prst="rect">
            <a:avLst/>
          </a:prstGeom>
          <a:noFill/>
          <a:ln w="9525">
            <a:noFill/>
            <a:miter lim="800000"/>
            <a:headEnd/>
            <a:tailEnd/>
          </a:ln>
          <a:effectLst/>
        </p:spPr>
      </p:pic>
      <p:sp>
        <p:nvSpPr>
          <p:cNvPr id="22" name="TextBox 21"/>
          <p:cNvSpPr txBox="1"/>
          <p:nvPr/>
        </p:nvSpPr>
        <p:spPr>
          <a:xfrm>
            <a:off x="5000628" y="4357700"/>
            <a:ext cx="1778909"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dirty="0" smtClean="0"/>
              <a:t>PHP Files</a:t>
            </a:r>
            <a:endParaRPr lang="en-IN" sz="1200" dirty="0"/>
          </a:p>
        </p:txBody>
      </p:sp>
      <p:cxnSp>
        <p:nvCxnSpPr>
          <p:cNvPr id="23" name="Straight Arrow Connector 22"/>
          <p:cNvCxnSpPr>
            <a:stCxn id="7" idx="3"/>
            <a:endCxn id="21" idx="1"/>
          </p:cNvCxnSpPr>
          <p:nvPr/>
        </p:nvCxnSpPr>
        <p:spPr>
          <a:xfrm>
            <a:off x="2719359" y="2628900"/>
            <a:ext cx="1924079" cy="1557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prstClr val="white"/>
                </a:solidFill>
              </a:rPr>
              <a:t>Literature Survey</a:t>
            </a:r>
            <a:endParaRPr lang="en-IN" sz="1800" dirty="0"/>
          </a:p>
        </p:txBody>
      </p:sp>
      <p:sp>
        <p:nvSpPr>
          <p:cNvPr id="4" name="Footer Placeholder 3"/>
          <p:cNvSpPr>
            <a:spLocks noGrp="1"/>
          </p:cNvSpPr>
          <p:nvPr>
            <p:ph type="ftr" sz="quarter" idx="11"/>
          </p:nvPr>
        </p:nvSpPr>
        <p:spPr/>
        <p:txBody>
          <a:bodyPr/>
          <a:lstStyle/>
          <a:p>
            <a:r>
              <a:rPr lang="en-IN" smtClean="0"/>
              <a:t>VJTI-SE</a:t>
            </a:r>
            <a:endParaRPr lang="en-IN"/>
          </a:p>
        </p:txBody>
      </p:sp>
      <p:sp>
        <p:nvSpPr>
          <p:cNvPr id="5" name="Slide Number Placeholder 4"/>
          <p:cNvSpPr>
            <a:spLocks noGrp="1"/>
          </p:cNvSpPr>
          <p:nvPr>
            <p:ph type="sldNum" sz="quarter" idx="12"/>
          </p:nvPr>
        </p:nvSpPr>
        <p:spPr/>
        <p:txBody>
          <a:bodyPr/>
          <a:lstStyle/>
          <a:p>
            <a:fld id="{2B928099-E5F0-4FF3-A86E-13B4B598F486}" type="slidenum">
              <a:rPr lang="en-IN" smtClean="0"/>
              <a:pPr/>
              <a:t>5</a:t>
            </a:fld>
            <a:endParaRPr lang="en-IN"/>
          </a:p>
        </p:txBody>
      </p:sp>
      <p:graphicFrame>
        <p:nvGraphicFramePr>
          <p:cNvPr id="10" name="Content Placeholder 5"/>
          <p:cNvGraphicFramePr>
            <a:graphicFrameLocks/>
          </p:cNvGraphicFramePr>
          <p:nvPr/>
        </p:nvGraphicFramePr>
        <p:xfrm>
          <a:off x="457200" y="1142990"/>
          <a:ext cx="4114800" cy="35004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7"/>
          <p:cNvGraphicFramePr>
            <a:graphicFrameLocks noGrp="1"/>
          </p:cNvGraphicFramePr>
          <p:nvPr>
            <p:ph idx="1"/>
          </p:nvPr>
        </p:nvGraphicFramePr>
        <p:xfrm>
          <a:off x="4643438" y="1142990"/>
          <a:ext cx="4043362" cy="35004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5"/>
          <p:cNvSpPr/>
          <p:nvPr/>
        </p:nvSpPr>
        <p:spPr>
          <a:xfrm>
            <a:off x="533400" y="1733550"/>
            <a:ext cx="2743200" cy="274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AutoNum type="arabicPeriod"/>
            </a:pPr>
            <a:r>
              <a:rPr lang="en-IN" sz="1200" dirty="0" smtClean="0">
                <a:latin typeface="Times New Roman" pitchFamily="18" charset="0"/>
                <a:cs typeface="Times New Roman" pitchFamily="18" charset="0"/>
              </a:rPr>
              <a:t>The </a:t>
            </a:r>
            <a:r>
              <a:rPr lang="en-IN" sz="1200" dirty="0">
                <a:latin typeface="Times New Roman" pitchFamily="18" charset="0"/>
                <a:cs typeface="Times New Roman" pitchFamily="18" charset="0"/>
              </a:rPr>
              <a:t>Dark Web as a Phenomenon: A Review and Research </a:t>
            </a:r>
            <a:r>
              <a:rPr lang="en-IN" sz="1200" dirty="0" smtClean="0">
                <a:latin typeface="Times New Roman" pitchFamily="18" charset="0"/>
                <a:cs typeface="Times New Roman" pitchFamily="18" charset="0"/>
              </a:rPr>
              <a:t>Agenda (Others 2018)[15]</a:t>
            </a:r>
          </a:p>
          <a:p>
            <a:pPr marL="342900" indent="-342900" algn="just">
              <a:buFontTx/>
              <a:buAutoNum type="arabicPeriod"/>
            </a:pPr>
            <a:r>
              <a:rPr lang="en-IN" sz="1200" dirty="0" smtClean="0">
                <a:latin typeface="Times New Roman" pitchFamily="18" charset="0"/>
                <a:cs typeface="Times New Roman" pitchFamily="18" charset="0"/>
              </a:rPr>
              <a:t>Dark Web and Its Impact in Online Anonymity and Privacy: A Critical Analysis and Review (Journal 2019)[28]</a:t>
            </a:r>
            <a:endParaRPr lang="en-IN" sz="1200" dirty="0">
              <a:latin typeface="Times New Roman" pitchFamily="18" charset="0"/>
              <a:cs typeface="Times New Roman" pitchFamily="18" charset="0"/>
            </a:endParaRPr>
          </a:p>
          <a:p>
            <a:pPr marL="342900" indent="-342900" algn="just">
              <a:buFontTx/>
              <a:buAutoNum type="arabicPeriod"/>
            </a:pPr>
            <a:r>
              <a:rPr lang="en-IN" sz="1200" dirty="0" smtClean="0">
                <a:latin typeface="Times New Roman" pitchFamily="18" charset="0"/>
                <a:cs typeface="Times New Roman" pitchFamily="18" charset="0"/>
              </a:rPr>
              <a:t>Dark Web: A Web of Crimes (Others 2020)[29]</a:t>
            </a:r>
          </a:p>
          <a:p>
            <a:pPr marL="342900" indent="-342900" algn="just">
              <a:buFontTx/>
              <a:buAutoNum type="arabicPeriod"/>
            </a:pPr>
            <a:r>
              <a:rPr lang="en-IN" sz="1200" dirty="0" smtClean="0">
                <a:latin typeface="Times New Roman" pitchFamily="18" charset="0"/>
                <a:cs typeface="Times New Roman" pitchFamily="18" charset="0"/>
              </a:rPr>
              <a:t>Evolution of Dark Web Threat Analysis and Detection: A Systematic Approach (Conference 2020) [</a:t>
            </a:r>
            <a:r>
              <a:rPr lang="en-IN" sz="1200" dirty="0" smtClean="0">
                <a:latin typeface="Times New Roman" pitchFamily="18" charset="0"/>
                <a:cs typeface="Times New Roman" pitchFamily="18" charset="0"/>
              </a:rPr>
              <a:t>3]</a:t>
            </a:r>
          </a:p>
          <a:p>
            <a:pPr marL="342900" indent="-342900" algn="just"/>
            <a:r>
              <a:rPr lang="en-US" sz="1200" dirty="0" smtClean="0">
                <a:latin typeface="Times New Roman" pitchFamily="18" charset="0"/>
                <a:cs typeface="Times New Roman" pitchFamily="18" charset="0"/>
              </a:rPr>
              <a:t>F</a:t>
            </a:r>
            <a:r>
              <a:rPr lang="en-US" sz="1200" dirty="0" smtClean="0">
                <a:latin typeface="Times New Roman" pitchFamily="18" charset="0"/>
                <a:cs typeface="Times New Roman" pitchFamily="18" charset="0"/>
              </a:rPr>
              <a:t>or more: </a:t>
            </a:r>
            <a:r>
              <a:rPr lang="en-US" sz="1200" dirty="0" smtClean="0">
                <a:latin typeface="Times New Roman" pitchFamily="18" charset="0"/>
                <a:cs typeface="Times New Roman" pitchFamily="18" charset="0"/>
                <a:hlinkClick r:id="rId2" action="ppaction://hlinkfile"/>
              </a:rPr>
              <a:t>Literature Review</a:t>
            </a:r>
            <a:endParaRPr lang="en-IN" sz="1200" dirty="0" smtClean="0">
              <a:latin typeface="Times New Roman" pitchFamily="18" charset="0"/>
              <a:cs typeface="Times New Roman" pitchFamily="18" charset="0"/>
            </a:endParaRPr>
          </a:p>
        </p:txBody>
      </p:sp>
      <p:sp>
        <p:nvSpPr>
          <p:cNvPr id="7" name="TextBox 6"/>
          <p:cNvSpPr txBox="1"/>
          <p:nvPr/>
        </p:nvSpPr>
        <p:spPr>
          <a:xfrm>
            <a:off x="990600" y="1352550"/>
            <a:ext cx="1625766" cy="307777"/>
          </a:xfrm>
          <a:prstGeom prst="rect">
            <a:avLst/>
          </a:prstGeom>
          <a:noFill/>
        </p:spPr>
        <p:txBody>
          <a:bodyPr wrap="none" rtlCol="0">
            <a:spAutoFit/>
          </a:bodyPr>
          <a:lstStyle/>
          <a:p>
            <a:r>
              <a:rPr lang="en-US" sz="1400" dirty="0" smtClean="0">
                <a:solidFill>
                  <a:srgbClr val="FF0000"/>
                </a:solidFill>
                <a:latin typeface="Times New Roman" pitchFamily="18" charset="0"/>
                <a:cs typeface="Times New Roman" pitchFamily="18" charset="0"/>
              </a:rPr>
              <a:t>Dark Web Concepts</a:t>
            </a:r>
            <a:endParaRPr lang="en-IN" sz="1400" dirty="0">
              <a:solidFill>
                <a:srgbClr val="FF0000"/>
              </a:solidFill>
              <a:latin typeface="Times New Roman" pitchFamily="18" charset="0"/>
              <a:cs typeface="Times New Roman" pitchFamily="18" charset="0"/>
            </a:endParaRPr>
          </a:p>
        </p:txBody>
      </p:sp>
      <p:sp>
        <p:nvSpPr>
          <p:cNvPr id="8" name="Rectangle 7"/>
          <p:cNvSpPr/>
          <p:nvPr/>
        </p:nvSpPr>
        <p:spPr>
          <a:xfrm>
            <a:off x="3581400" y="2266950"/>
            <a:ext cx="233493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mj-lt"/>
              <a:buAutoNum type="arabicPeriod"/>
            </a:pPr>
            <a:r>
              <a:rPr lang="en-IN" sz="1200" dirty="0" smtClean="0">
                <a:latin typeface="Times New Roman" pitchFamily="18" charset="0"/>
                <a:cs typeface="Times New Roman" pitchFamily="18" charset="0"/>
              </a:rPr>
              <a:t>Classifying </a:t>
            </a:r>
            <a:r>
              <a:rPr lang="en-IN" sz="1200" dirty="0">
                <a:latin typeface="Times New Roman" pitchFamily="18" charset="0"/>
                <a:cs typeface="Times New Roman" pitchFamily="18" charset="0"/>
              </a:rPr>
              <a:t>Illegal Activities on Tor Network Based on Web Textual </a:t>
            </a:r>
            <a:r>
              <a:rPr lang="en-IN" sz="1200" dirty="0" smtClean="0">
                <a:latin typeface="Times New Roman" pitchFamily="18" charset="0"/>
                <a:cs typeface="Times New Roman" pitchFamily="18" charset="0"/>
              </a:rPr>
              <a:t>Contents (Conference 2017) [14]</a:t>
            </a:r>
          </a:p>
          <a:p>
            <a:pPr marL="342900" indent="-342900" algn="just">
              <a:buFont typeface="+mj-lt"/>
              <a:buAutoNum type="arabicPeriod"/>
            </a:pPr>
            <a:r>
              <a:rPr lang="en-IN" sz="1200" dirty="0" smtClean="0">
                <a:latin typeface="Times New Roman" pitchFamily="18" charset="0"/>
                <a:cs typeface="Times New Roman" pitchFamily="18" charset="0"/>
              </a:rPr>
              <a:t>An Unsupervised Model for Identifying and Characterizing Dark Web Forums (Journal 2021) [42</a:t>
            </a:r>
            <a:r>
              <a:rPr lang="en-IN" sz="1200" dirty="0" smtClean="0">
                <a:latin typeface="Times New Roman" pitchFamily="18" charset="0"/>
                <a:cs typeface="Times New Roman" pitchFamily="18" charset="0"/>
              </a:rPr>
              <a:t>]</a:t>
            </a:r>
          </a:p>
          <a:p>
            <a:pPr marL="342900" indent="-3429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9" name="TextBox 8"/>
          <p:cNvSpPr txBox="1"/>
          <p:nvPr/>
        </p:nvSpPr>
        <p:spPr>
          <a:xfrm>
            <a:off x="3657600" y="1962150"/>
            <a:ext cx="2057400" cy="307777"/>
          </a:xfrm>
          <a:prstGeom prst="rect">
            <a:avLst/>
          </a:prstGeom>
          <a:noFill/>
        </p:spPr>
        <p:txBody>
          <a:bodyPr wrap="square" rtlCol="0">
            <a:spAutoFit/>
          </a:bodyPr>
          <a:lstStyle/>
          <a:p>
            <a:r>
              <a:rPr lang="en-US" sz="1400" dirty="0" smtClean="0">
                <a:solidFill>
                  <a:srgbClr val="FF0000"/>
                </a:solidFill>
                <a:latin typeface="Times New Roman" pitchFamily="18" charset="0"/>
                <a:cs typeface="Times New Roman" pitchFamily="18" charset="0"/>
              </a:rPr>
              <a:t>Dark Web Text Analysis</a:t>
            </a:r>
            <a:endParaRPr lang="en-IN" sz="1400" dirty="0">
              <a:solidFill>
                <a:srgbClr val="FF0000"/>
              </a:solidFill>
              <a:latin typeface="Times New Roman" pitchFamily="18" charset="0"/>
              <a:cs typeface="Times New Roman" pitchFamily="18" charset="0"/>
            </a:endParaRPr>
          </a:p>
        </p:txBody>
      </p:sp>
      <p:sp>
        <p:nvSpPr>
          <p:cNvPr id="10" name="Rectangle 9"/>
          <p:cNvSpPr/>
          <p:nvPr/>
        </p:nvSpPr>
        <p:spPr>
          <a:xfrm>
            <a:off x="6172200" y="1581150"/>
            <a:ext cx="2519386" cy="266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mj-lt"/>
              <a:buAutoNum type="arabicPeriod"/>
            </a:pPr>
            <a:r>
              <a:rPr lang="en-IN" sz="1200" dirty="0">
                <a:latin typeface="Times New Roman" pitchFamily="18" charset="0"/>
                <a:cs typeface="Times New Roman" pitchFamily="18" charset="0"/>
              </a:rPr>
              <a:t>Classification of Mango Leaves Infected by Fungal Disease Anthracnose Using Deep </a:t>
            </a:r>
            <a:r>
              <a:rPr lang="en-IN" sz="1200" dirty="0" smtClean="0">
                <a:latin typeface="Times New Roman" pitchFamily="18" charset="0"/>
                <a:cs typeface="Times New Roman" pitchFamily="18" charset="0"/>
              </a:rPr>
              <a:t>Learning (</a:t>
            </a:r>
            <a:r>
              <a:rPr lang="en-US" sz="1200" dirty="0" smtClean="0">
                <a:latin typeface="Times New Roman" pitchFamily="18" charset="0"/>
                <a:cs typeface="Times New Roman" pitchFamily="18" charset="0"/>
              </a:rPr>
              <a:t>Conference</a:t>
            </a:r>
            <a:r>
              <a:rPr lang="en-IN"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2021) [26]</a:t>
            </a:r>
          </a:p>
          <a:p>
            <a:pPr marL="342900" indent="-342900" algn="just">
              <a:buFont typeface="+mj-lt"/>
              <a:buAutoNum type="arabicPeriod"/>
            </a:pPr>
            <a:r>
              <a:rPr lang="en-IN" sz="1200" dirty="0" smtClean="0">
                <a:latin typeface="Times New Roman" pitchFamily="18" charset="0"/>
                <a:cs typeface="Times New Roman" pitchFamily="18" charset="0"/>
              </a:rPr>
              <a:t>A </a:t>
            </a:r>
            <a:r>
              <a:rPr lang="en-IN" sz="1200" dirty="0">
                <a:latin typeface="Times New Roman" pitchFamily="18" charset="0"/>
                <a:cs typeface="Times New Roman" pitchFamily="18" charset="0"/>
              </a:rPr>
              <a:t>Case Study of Image Classification Based on Deep Learning Using </a:t>
            </a:r>
            <a:r>
              <a:rPr lang="en-IN" sz="1200" dirty="0" err="1" smtClean="0">
                <a:latin typeface="Times New Roman" pitchFamily="18" charset="0"/>
                <a:cs typeface="Times New Roman" pitchFamily="18" charset="0"/>
              </a:rPr>
              <a:t>Tensorflow</a:t>
            </a:r>
            <a:r>
              <a:rPr lang="en-IN" sz="1200" dirty="0" smtClean="0">
                <a:latin typeface="Times New Roman" pitchFamily="18" charset="0"/>
                <a:cs typeface="Times New Roman" pitchFamily="18" charset="0"/>
              </a:rPr>
              <a:t> (Others 2018) [37]</a:t>
            </a:r>
          </a:p>
          <a:p>
            <a:pPr marL="342900" indent="-342900" algn="just">
              <a:buFont typeface="+mj-lt"/>
              <a:buAutoNum type="arabicPeriod"/>
            </a:pPr>
            <a:r>
              <a:rPr lang="en-IN" sz="1200" dirty="0" smtClean="0">
                <a:latin typeface="Times New Roman" pitchFamily="18" charset="0"/>
                <a:cs typeface="Times New Roman" pitchFamily="18" charset="0"/>
              </a:rPr>
              <a:t>A Study on CNN Transfer Learning for Image Classification (Conference 2018) [40</a:t>
            </a:r>
            <a:r>
              <a:rPr lang="en-IN" sz="1200" dirty="0" smtClean="0">
                <a:latin typeface="Times New Roman" pitchFamily="18" charset="0"/>
                <a:cs typeface="Times New Roman" pitchFamily="18" charset="0"/>
              </a:rPr>
              <a:t>]</a:t>
            </a:r>
          </a:p>
          <a:p>
            <a:pPr marL="342900" indent="-3429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11" name="TextBox 10"/>
          <p:cNvSpPr txBox="1"/>
          <p:nvPr/>
        </p:nvSpPr>
        <p:spPr>
          <a:xfrm>
            <a:off x="6172200" y="1200150"/>
            <a:ext cx="2543078" cy="307777"/>
          </a:xfrm>
          <a:prstGeom prst="rect">
            <a:avLst/>
          </a:prstGeom>
          <a:noFill/>
        </p:spPr>
        <p:txBody>
          <a:bodyPr wrap="square" rtlCol="0">
            <a:spAutoFit/>
          </a:bodyPr>
          <a:lstStyle/>
          <a:p>
            <a:r>
              <a:rPr lang="en-US" sz="1400" dirty="0" smtClean="0">
                <a:solidFill>
                  <a:srgbClr val="FF0000"/>
                </a:solidFill>
                <a:latin typeface="Times New Roman" pitchFamily="18" charset="0"/>
                <a:cs typeface="Times New Roman" pitchFamily="18" charset="0"/>
              </a:rPr>
              <a:t>Image Classification Techniques</a:t>
            </a:r>
            <a:endParaRPr lang="en-IN" sz="1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6"/>
          <p:cNvSpPr txBox="1"/>
          <p:nvPr/>
        </p:nvSpPr>
        <p:spPr>
          <a:xfrm>
            <a:off x="533400" y="1581150"/>
            <a:ext cx="2482667" cy="307777"/>
          </a:xfrm>
          <a:prstGeom prst="rect">
            <a:avLst/>
          </a:prstGeom>
          <a:noFill/>
        </p:spPr>
        <p:txBody>
          <a:bodyPr wrap="none" rtlCol="0">
            <a:spAutoFit/>
          </a:bodyPr>
          <a:lstStyle/>
          <a:p>
            <a:r>
              <a:rPr lang="en-US" sz="1400" dirty="0" smtClean="0">
                <a:solidFill>
                  <a:srgbClr val="FF0000"/>
                </a:solidFill>
                <a:latin typeface="Times New Roman" pitchFamily="18" charset="0"/>
                <a:cs typeface="Times New Roman" pitchFamily="18" charset="0"/>
              </a:rPr>
              <a:t>Dark Web Vendor Identification</a:t>
            </a:r>
            <a:endParaRPr lang="en-IN" sz="1400" dirty="0">
              <a:solidFill>
                <a:srgbClr val="FF0000"/>
              </a:solidFill>
              <a:latin typeface="Times New Roman" pitchFamily="18" charset="0"/>
              <a:cs typeface="Times New Roman" pitchFamily="18" charset="0"/>
            </a:endParaRPr>
          </a:p>
        </p:txBody>
      </p:sp>
      <p:sp>
        <p:nvSpPr>
          <p:cNvPr id="9" name="TextBox 8"/>
          <p:cNvSpPr txBox="1"/>
          <p:nvPr/>
        </p:nvSpPr>
        <p:spPr>
          <a:xfrm>
            <a:off x="3352800" y="1123950"/>
            <a:ext cx="2543078" cy="307777"/>
          </a:xfrm>
          <a:prstGeom prst="rect">
            <a:avLst/>
          </a:prstGeom>
          <a:noFill/>
        </p:spPr>
        <p:txBody>
          <a:bodyPr wrap="square" rtlCol="0">
            <a:spAutoFit/>
          </a:bodyPr>
          <a:lstStyle/>
          <a:p>
            <a:r>
              <a:rPr lang="en-US" sz="1400" dirty="0" smtClean="0">
                <a:solidFill>
                  <a:srgbClr val="FF0000"/>
                </a:solidFill>
                <a:latin typeface="Times New Roman" pitchFamily="18" charset="0"/>
                <a:cs typeface="Times New Roman" pitchFamily="18" charset="0"/>
              </a:rPr>
              <a:t>Weapons Detection System</a:t>
            </a:r>
            <a:endParaRPr lang="en-IN" sz="1400" dirty="0">
              <a:solidFill>
                <a:srgbClr val="FF0000"/>
              </a:solidFill>
              <a:latin typeface="Times New Roman" pitchFamily="18" charset="0"/>
              <a:cs typeface="Times New Roman" pitchFamily="18" charset="0"/>
            </a:endParaRPr>
          </a:p>
        </p:txBody>
      </p:sp>
      <p:sp>
        <p:nvSpPr>
          <p:cNvPr id="11" name="Rectangle 10"/>
          <p:cNvSpPr/>
          <p:nvPr/>
        </p:nvSpPr>
        <p:spPr>
          <a:xfrm>
            <a:off x="685800" y="1962150"/>
            <a:ext cx="22860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mj-lt"/>
              <a:buAutoNum type="arabicPeriod"/>
            </a:pPr>
            <a:r>
              <a:rPr lang="en-IN" sz="1200" dirty="0">
                <a:latin typeface="Times New Roman" pitchFamily="18" charset="0"/>
                <a:cs typeface="Times New Roman" pitchFamily="18" charset="0"/>
              </a:rPr>
              <a:t>Towards Image-Based Dark Vendor </a:t>
            </a:r>
            <a:r>
              <a:rPr lang="en-IN" sz="1200" dirty="0" smtClean="0">
                <a:latin typeface="Times New Roman" pitchFamily="18" charset="0"/>
                <a:cs typeface="Times New Roman" pitchFamily="18" charset="0"/>
              </a:rPr>
              <a:t>Profiling (Conference 2020) [13]</a:t>
            </a:r>
          </a:p>
          <a:p>
            <a:pPr marL="342900" indent="-342900" algn="just">
              <a:buFont typeface="+mj-lt"/>
              <a:buAutoNum type="arabicPeriod"/>
            </a:pPr>
            <a:r>
              <a:rPr lang="en-IN" sz="1200" dirty="0">
                <a:latin typeface="Times New Roman" pitchFamily="18" charset="0"/>
                <a:cs typeface="Times New Roman" pitchFamily="18" charset="0"/>
              </a:rPr>
              <a:t>You Are Your Photographs: Detecting Multiple Identities of Vendors in the </a:t>
            </a:r>
            <a:r>
              <a:rPr lang="en-IN" sz="1200" dirty="0" err="1" smtClean="0">
                <a:latin typeface="Times New Roman" pitchFamily="18" charset="0"/>
                <a:cs typeface="Times New Roman" pitchFamily="18" charset="0"/>
              </a:rPr>
              <a:t>Darknet</a:t>
            </a:r>
            <a:r>
              <a:rPr lang="en-IN" sz="1200" dirty="0" smtClean="0">
                <a:latin typeface="Times New Roman" pitchFamily="18" charset="0"/>
                <a:cs typeface="Times New Roman" pitchFamily="18" charset="0"/>
              </a:rPr>
              <a:t> Marketplaces (Others 2018) [21</a:t>
            </a:r>
            <a:r>
              <a:rPr lang="en-IN" sz="1200" dirty="0" smtClean="0">
                <a:latin typeface="Times New Roman" pitchFamily="18" charset="0"/>
                <a:cs typeface="Times New Roman" pitchFamily="18" charset="0"/>
              </a:rPr>
              <a:t>]</a:t>
            </a:r>
          </a:p>
          <a:p>
            <a:pPr marL="342900" indent="-3429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13" name="Rectangle 12"/>
          <p:cNvSpPr/>
          <p:nvPr/>
        </p:nvSpPr>
        <p:spPr>
          <a:xfrm>
            <a:off x="3276600" y="1504950"/>
            <a:ext cx="25146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mj-lt"/>
              <a:buAutoNum type="arabicPeriod"/>
            </a:pPr>
            <a:r>
              <a:rPr lang="en-IN" sz="1200" dirty="0">
                <a:latin typeface="Times New Roman" pitchFamily="18" charset="0"/>
                <a:cs typeface="Times New Roman" pitchFamily="18" charset="0"/>
              </a:rPr>
              <a:t>Application of Deep Learning for Weapons Detection in Surveillance </a:t>
            </a:r>
            <a:r>
              <a:rPr lang="en-IN" sz="1200" dirty="0" smtClean="0">
                <a:latin typeface="Times New Roman" pitchFamily="18" charset="0"/>
                <a:cs typeface="Times New Roman" pitchFamily="18" charset="0"/>
              </a:rPr>
              <a:t>Videos (</a:t>
            </a:r>
            <a:r>
              <a:rPr lang="en-US" sz="1200" dirty="0" smtClean="0">
                <a:latin typeface="Times New Roman" pitchFamily="18" charset="0"/>
                <a:cs typeface="Times New Roman" pitchFamily="18" charset="0"/>
              </a:rPr>
              <a:t>Conference</a:t>
            </a:r>
            <a:r>
              <a:rPr lang="en-IN"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2021) [12</a:t>
            </a:r>
            <a:r>
              <a:rPr lang="en-US" sz="1200" dirty="0" smtClean="0">
                <a:latin typeface="Times New Roman" pitchFamily="18" charset="0"/>
                <a:cs typeface="Times New Roman" pitchFamily="18" charset="0"/>
              </a:rPr>
              <a:t>]</a:t>
            </a:r>
          </a:p>
          <a:p>
            <a:pPr marL="342900" indent="-3429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14" name="Rectangle 13"/>
          <p:cNvSpPr/>
          <p:nvPr/>
        </p:nvSpPr>
        <p:spPr>
          <a:xfrm>
            <a:off x="6172200" y="2266950"/>
            <a:ext cx="21336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lgn="just">
              <a:buFont typeface="+mj-lt"/>
              <a:buAutoNum type="arabicPeriod"/>
            </a:pPr>
            <a:r>
              <a:rPr lang="en-IN" sz="1200" dirty="0">
                <a:latin typeface="Times New Roman" pitchFamily="18" charset="0"/>
                <a:cs typeface="Times New Roman" pitchFamily="18" charset="0"/>
              </a:rPr>
              <a:t>Review on Detection of Fake Currency using Image processing </a:t>
            </a:r>
            <a:r>
              <a:rPr lang="en-IN" sz="1200" dirty="0" smtClean="0">
                <a:latin typeface="Times New Roman" pitchFamily="18" charset="0"/>
                <a:cs typeface="Times New Roman" pitchFamily="18" charset="0"/>
              </a:rPr>
              <a:t>Techniques (</a:t>
            </a:r>
            <a:r>
              <a:rPr lang="en-US" sz="1200" dirty="0" smtClean="0">
                <a:latin typeface="Times New Roman" pitchFamily="18" charset="0"/>
                <a:cs typeface="Times New Roman" pitchFamily="18" charset="0"/>
              </a:rPr>
              <a:t>Conference</a:t>
            </a:r>
            <a:r>
              <a:rPr lang="en-IN"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2021) [10</a:t>
            </a:r>
            <a:r>
              <a:rPr lang="en-US" sz="1200" dirty="0" smtClean="0">
                <a:latin typeface="Times New Roman" pitchFamily="18" charset="0"/>
                <a:cs typeface="Times New Roman" pitchFamily="18" charset="0"/>
              </a:rPr>
              <a:t>]</a:t>
            </a:r>
          </a:p>
          <a:p>
            <a:pPr marL="228600" indent="-2286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15" name="TextBox 14"/>
          <p:cNvSpPr txBox="1"/>
          <p:nvPr/>
        </p:nvSpPr>
        <p:spPr>
          <a:xfrm>
            <a:off x="6248400" y="1885950"/>
            <a:ext cx="2238278" cy="307777"/>
          </a:xfrm>
          <a:prstGeom prst="rect">
            <a:avLst/>
          </a:prstGeom>
          <a:noFill/>
        </p:spPr>
        <p:txBody>
          <a:bodyPr wrap="square" rtlCol="0">
            <a:spAutoFit/>
          </a:bodyPr>
          <a:lstStyle/>
          <a:p>
            <a:r>
              <a:rPr lang="en-IN" sz="1400" dirty="0" smtClean="0">
                <a:solidFill>
                  <a:srgbClr val="FF0000"/>
                </a:solidFill>
                <a:latin typeface="Times New Roman" pitchFamily="18" charset="0"/>
                <a:cs typeface="Times New Roman" pitchFamily="18" charset="0"/>
              </a:rPr>
              <a:t>Fake Currency Detection</a:t>
            </a:r>
            <a:endParaRPr lang="en-IN" sz="1400" dirty="0">
              <a:solidFill>
                <a:srgbClr val="FF0000"/>
              </a:solidFill>
              <a:latin typeface="Times New Roman" pitchFamily="18" charset="0"/>
              <a:cs typeface="Times New Roman" pitchFamily="18" charset="0"/>
            </a:endParaRPr>
          </a:p>
        </p:txBody>
      </p:sp>
      <p:sp>
        <p:nvSpPr>
          <p:cNvPr id="20" name="Rectangle 19"/>
          <p:cNvSpPr/>
          <p:nvPr/>
        </p:nvSpPr>
        <p:spPr>
          <a:xfrm>
            <a:off x="3276600" y="2952750"/>
            <a:ext cx="2500330" cy="11334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lgn="just">
              <a:buFont typeface="+mj-lt"/>
              <a:buAutoNum type="arabicPeriod"/>
            </a:pPr>
            <a:r>
              <a:rPr lang="en-IN" sz="1200" dirty="0">
                <a:latin typeface="Times New Roman" pitchFamily="18" charset="0"/>
                <a:cs typeface="Times New Roman" pitchFamily="18" charset="0"/>
              </a:rPr>
              <a:t>Pornography and Child Sexual Abuse Detection in Image and Video: A Comparative </a:t>
            </a:r>
            <a:r>
              <a:rPr lang="en-IN" sz="1200" dirty="0" smtClean="0">
                <a:latin typeface="Times New Roman" pitchFamily="18" charset="0"/>
                <a:cs typeface="Times New Roman" pitchFamily="18" charset="0"/>
              </a:rPr>
              <a:t>Evaluation (Conference 2017) [24</a:t>
            </a:r>
            <a:r>
              <a:rPr lang="en-IN" sz="1200" dirty="0" smtClean="0">
                <a:latin typeface="Times New Roman" pitchFamily="18" charset="0"/>
                <a:cs typeface="Times New Roman" pitchFamily="18" charset="0"/>
              </a:rPr>
              <a:t>]</a:t>
            </a:r>
          </a:p>
          <a:p>
            <a:pPr marL="228600" indent="-2286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21" name="TextBox 20"/>
          <p:cNvSpPr txBox="1"/>
          <p:nvPr/>
        </p:nvSpPr>
        <p:spPr>
          <a:xfrm>
            <a:off x="3276600" y="4095750"/>
            <a:ext cx="2438400" cy="523220"/>
          </a:xfrm>
          <a:prstGeom prst="rect">
            <a:avLst/>
          </a:prstGeom>
          <a:noFill/>
        </p:spPr>
        <p:txBody>
          <a:bodyPr wrap="square" rtlCol="0">
            <a:spAutoFit/>
          </a:bodyPr>
          <a:lstStyle/>
          <a:p>
            <a:pPr algn="ctr"/>
            <a:r>
              <a:rPr lang="en-IN" sz="1400" dirty="0" smtClean="0">
                <a:solidFill>
                  <a:srgbClr val="FF0000"/>
                </a:solidFill>
                <a:latin typeface="Times New Roman" pitchFamily="18" charset="0"/>
                <a:cs typeface="Times New Roman" pitchFamily="18" charset="0"/>
              </a:rPr>
              <a:t>Pornography and Child Sexual Abuse Detection </a:t>
            </a:r>
            <a:endParaRPr lang="en-IN" sz="14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4" name="Footer Placeholder 3"/>
          <p:cNvSpPr>
            <a:spLocks noGrp="1"/>
          </p:cNvSpPr>
          <p:nvPr>
            <p:ph type="ftr" sz="quarter" idx="11"/>
          </p:nvPr>
        </p:nvSpPr>
        <p:spPr/>
        <p:txBody>
          <a:bodyPr/>
          <a:lstStyle/>
          <a:p>
            <a:r>
              <a:rPr lang="en-US" smtClean="0"/>
              <a:t>VJTI-SE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381000" y="2190750"/>
            <a:ext cx="23622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lgn="just">
              <a:buFont typeface="+mj-lt"/>
              <a:buAutoNum type="arabicPeriod"/>
            </a:pPr>
            <a:r>
              <a:rPr lang="en-IN" sz="1200" dirty="0">
                <a:latin typeface="Times New Roman" pitchFamily="18" charset="0"/>
                <a:cs typeface="Times New Roman" pitchFamily="18" charset="0"/>
              </a:rPr>
              <a:t>Tor: Hidden Service Intelligence </a:t>
            </a:r>
            <a:r>
              <a:rPr lang="en-IN" sz="1200" dirty="0" smtClean="0">
                <a:latin typeface="Times New Roman" pitchFamily="18" charset="0"/>
                <a:cs typeface="Times New Roman" pitchFamily="18" charset="0"/>
              </a:rPr>
              <a:t>Extraction (Others 2018) [22]</a:t>
            </a:r>
          </a:p>
          <a:p>
            <a:pPr marL="228600" indent="-228600" algn="just">
              <a:buFont typeface="+mj-lt"/>
              <a:buAutoNum type="arabicPeriod"/>
            </a:pPr>
            <a:r>
              <a:rPr lang="en-IN" sz="1200" dirty="0">
                <a:latin typeface="Times New Roman" pitchFamily="18" charset="0"/>
                <a:cs typeface="Times New Roman" pitchFamily="18" charset="0"/>
              </a:rPr>
              <a:t>Mining the Dark Web: A Novel Approach for Placing a Dark Website under </a:t>
            </a:r>
            <a:r>
              <a:rPr lang="en-IN" sz="1200" dirty="0" smtClean="0">
                <a:latin typeface="Times New Roman" pitchFamily="18" charset="0"/>
                <a:cs typeface="Times New Roman" pitchFamily="18" charset="0"/>
              </a:rPr>
              <a:t>Investigation (</a:t>
            </a:r>
            <a:r>
              <a:rPr lang="en-IN" sz="1200" dirty="0">
                <a:latin typeface="Times New Roman" pitchFamily="18" charset="0"/>
                <a:cs typeface="Times New Roman" pitchFamily="18" charset="0"/>
              </a:rPr>
              <a:t>Others </a:t>
            </a:r>
            <a:r>
              <a:rPr lang="en-IN" sz="1200" dirty="0" smtClean="0">
                <a:latin typeface="Times New Roman" pitchFamily="18" charset="0"/>
                <a:cs typeface="Times New Roman" pitchFamily="18" charset="0"/>
              </a:rPr>
              <a:t>2019) [33]</a:t>
            </a:r>
          </a:p>
          <a:p>
            <a:pPr marL="228600" indent="-228600" algn="just">
              <a:buFont typeface="+mj-lt"/>
              <a:buAutoNum type="arabicPeriod"/>
            </a:pPr>
            <a:r>
              <a:rPr lang="en-IN" sz="1200" dirty="0">
                <a:latin typeface="Times New Roman" pitchFamily="18" charset="0"/>
                <a:cs typeface="Times New Roman" pitchFamily="18" charset="0"/>
              </a:rPr>
              <a:t>Influence of COVID-19 Epidemic on Dark Web </a:t>
            </a:r>
            <a:r>
              <a:rPr lang="en-IN" sz="1200" dirty="0" smtClean="0">
                <a:latin typeface="Times New Roman" pitchFamily="18" charset="0"/>
                <a:cs typeface="Times New Roman" pitchFamily="18" charset="0"/>
              </a:rPr>
              <a:t>Contents (Others 2021) [23</a:t>
            </a:r>
            <a:r>
              <a:rPr lang="en-IN" sz="1200" dirty="0" smtClean="0">
                <a:latin typeface="Times New Roman" pitchFamily="18" charset="0"/>
                <a:cs typeface="Times New Roman" pitchFamily="18" charset="0"/>
              </a:rPr>
              <a:t>]</a:t>
            </a:r>
          </a:p>
          <a:p>
            <a:pPr marL="228600" indent="-2286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7" name="TextBox 6"/>
          <p:cNvSpPr txBox="1"/>
          <p:nvPr/>
        </p:nvSpPr>
        <p:spPr>
          <a:xfrm>
            <a:off x="228600" y="1733550"/>
            <a:ext cx="2590800" cy="307777"/>
          </a:xfrm>
          <a:prstGeom prst="rect">
            <a:avLst/>
          </a:prstGeom>
          <a:noFill/>
        </p:spPr>
        <p:txBody>
          <a:bodyPr wrap="square" rtlCol="0">
            <a:spAutoFit/>
          </a:bodyPr>
          <a:lstStyle/>
          <a:p>
            <a:pPr algn="ctr"/>
            <a:r>
              <a:rPr lang="en-US" sz="1400" dirty="0" smtClean="0">
                <a:solidFill>
                  <a:srgbClr val="FF0000"/>
                </a:solidFill>
                <a:latin typeface="Times New Roman" pitchFamily="18" charset="0"/>
                <a:cs typeface="Times New Roman" pitchFamily="18" charset="0"/>
              </a:rPr>
              <a:t>Dark Web  Analysis</a:t>
            </a:r>
            <a:endParaRPr lang="en-IN" sz="1400" dirty="0">
              <a:solidFill>
                <a:srgbClr val="FF0000"/>
              </a:solidFill>
              <a:latin typeface="Times New Roman" pitchFamily="18" charset="0"/>
              <a:cs typeface="Times New Roman" pitchFamily="18" charset="0"/>
            </a:endParaRPr>
          </a:p>
        </p:txBody>
      </p:sp>
      <p:sp>
        <p:nvSpPr>
          <p:cNvPr id="14" name="Rectangle 13"/>
          <p:cNvSpPr/>
          <p:nvPr/>
        </p:nvSpPr>
        <p:spPr>
          <a:xfrm>
            <a:off x="6019800" y="1809750"/>
            <a:ext cx="2743200" cy="281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mj-lt"/>
              <a:buAutoNum type="arabicPeriod"/>
            </a:pPr>
            <a:r>
              <a:rPr lang="en-IN" sz="1200" dirty="0">
                <a:latin typeface="Times New Roman" pitchFamily="18" charset="0"/>
                <a:cs typeface="Times New Roman" pitchFamily="18" charset="0"/>
              </a:rPr>
              <a:t>Illegal Activity Categorisation in </a:t>
            </a:r>
            <a:r>
              <a:rPr lang="en-IN" sz="1200" dirty="0" err="1">
                <a:latin typeface="Times New Roman" pitchFamily="18" charset="0"/>
                <a:cs typeface="Times New Roman" pitchFamily="18" charset="0"/>
              </a:rPr>
              <a:t>DarkNet</a:t>
            </a:r>
            <a:r>
              <a:rPr lang="en-IN" sz="1200" dirty="0">
                <a:latin typeface="Times New Roman" pitchFamily="18" charset="0"/>
                <a:cs typeface="Times New Roman" pitchFamily="18" charset="0"/>
              </a:rPr>
              <a:t> Based on Image Classification Using CREIC </a:t>
            </a:r>
            <a:r>
              <a:rPr lang="en-IN" sz="1200" dirty="0" smtClean="0">
                <a:latin typeface="Times New Roman" pitchFamily="18" charset="0"/>
                <a:cs typeface="Times New Roman" pitchFamily="18" charset="0"/>
              </a:rPr>
              <a:t>Method (Conference 2018) [1]</a:t>
            </a:r>
          </a:p>
          <a:p>
            <a:pPr marL="342900" indent="-342900" algn="just">
              <a:buFont typeface="+mj-lt"/>
              <a:buAutoNum type="arabicPeriod"/>
            </a:pPr>
            <a:r>
              <a:rPr lang="en-IN" sz="1200" dirty="0">
                <a:latin typeface="Times New Roman" pitchFamily="18" charset="0"/>
                <a:cs typeface="Times New Roman" pitchFamily="18" charset="0"/>
              </a:rPr>
              <a:t>Classifying suspicious content in TOR </a:t>
            </a:r>
            <a:r>
              <a:rPr lang="en-IN" sz="1200" dirty="0" err="1">
                <a:latin typeface="Times New Roman" pitchFamily="18" charset="0"/>
                <a:cs typeface="Times New Roman" pitchFamily="18" charset="0"/>
              </a:rPr>
              <a:t>darknet</a:t>
            </a:r>
            <a:r>
              <a:rPr lang="en-IN" sz="1200" dirty="0">
                <a:latin typeface="Times New Roman" pitchFamily="18" charset="0"/>
                <a:cs typeface="Times New Roman" pitchFamily="18" charset="0"/>
              </a:rPr>
              <a:t> through Semantic Attention </a:t>
            </a:r>
            <a:r>
              <a:rPr lang="en-IN" sz="1200" dirty="0" err="1">
                <a:latin typeface="Times New Roman" pitchFamily="18" charset="0"/>
                <a:cs typeface="Times New Roman" pitchFamily="18" charset="0"/>
              </a:rPr>
              <a:t>Keypoint</a:t>
            </a:r>
            <a:r>
              <a:rPr lang="en-IN" sz="1200" dirty="0">
                <a:latin typeface="Times New Roman" pitchFamily="18" charset="0"/>
                <a:cs typeface="Times New Roman" pitchFamily="18" charset="0"/>
              </a:rPr>
              <a:t> </a:t>
            </a:r>
            <a:r>
              <a:rPr lang="en-IN" sz="1200" dirty="0" smtClean="0">
                <a:latin typeface="Times New Roman" pitchFamily="18" charset="0"/>
                <a:cs typeface="Times New Roman" pitchFamily="18" charset="0"/>
              </a:rPr>
              <a:t>Filtering (Journal 2019) [7]</a:t>
            </a:r>
          </a:p>
          <a:p>
            <a:pPr marL="342900" indent="-342900" algn="just">
              <a:buFont typeface="+mj-lt"/>
              <a:buAutoNum type="arabicPeriod"/>
            </a:pPr>
            <a:r>
              <a:rPr lang="en-IN" sz="1200" dirty="0" smtClean="0">
                <a:latin typeface="Times New Roman" pitchFamily="18" charset="0"/>
                <a:cs typeface="Times New Roman" pitchFamily="18" charset="0"/>
              </a:rPr>
              <a:t>Recognition </a:t>
            </a:r>
            <a:r>
              <a:rPr lang="en-IN" sz="1200" dirty="0">
                <a:latin typeface="Times New Roman" pitchFamily="18" charset="0"/>
                <a:cs typeface="Times New Roman" pitchFamily="18" charset="0"/>
              </a:rPr>
              <a:t>of Service Domains on TOR Dark Net using Perceptual Hashing and Image Classification </a:t>
            </a:r>
            <a:r>
              <a:rPr lang="en-IN" sz="1200" dirty="0" smtClean="0">
                <a:latin typeface="Times New Roman" pitchFamily="18" charset="0"/>
                <a:cs typeface="Times New Roman" pitchFamily="18" charset="0"/>
              </a:rPr>
              <a:t>Techniques (</a:t>
            </a:r>
            <a:r>
              <a:rPr lang="en-US" sz="1200" dirty="0" smtClean="0">
                <a:latin typeface="Times New Roman" pitchFamily="18" charset="0"/>
                <a:cs typeface="Times New Roman" pitchFamily="18" charset="0"/>
              </a:rPr>
              <a:t>Conference</a:t>
            </a:r>
            <a:r>
              <a:rPr lang="en-IN"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2017) [16</a:t>
            </a:r>
            <a:r>
              <a:rPr lang="en-US" sz="1200" dirty="0" smtClean="0">
                <a:latin typeface="Times New Roman" pitchFamily="18" charset="0"/>
                <a:cs typeface="Times New Roman" pitchFamily="18" charset="0"/>
              </a:rPr>
              <a:t>]</a:t>
            </a:r>
          </a:p>
          <a:p>
            <a:pPr marL="342900" indent="-342900" algn="just"/>
            <a:r>
              <a:rPr lang="en-US" sz="1200" dirty="0" smtClean="0">
                <a:latin typeface="Times New Roman" pitchFamily="18" charset="0"/>
                <a:cs typeface="Times New Roman" pitchFamily="18" charset="0"/>
              </a:rPr>
              <a:t>For 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15" name="TextBox 14"/>
          <p:cNvSpPr txBox="1"/>
          <p:nvPr/>
        </p:nvSpPr>
        <p:spPr>
          <a:xfrm>
            <a:off x="6248400" y="1276350"/>
            <a:ext cx="2590800" cy="523220"/>
          </a:xfrm>
          <a:prstGeom prst="rect">
            <a:avLst/>
          </a:prstGeom>
          <a:noFill/>
        </p:spPr>
        <p:txBody>
          <a:bodyPr wrap="square" rtlCol="0">
            <a:spAutoFit/>
          </a:bodyPr>
          <a:lstStyle/>
          <a:p>
            <a:pPr algn="ctr"/>
            <a:r>
              <a:rPr lang="en-US" sz="1400" dirty="0" smtClean="0">
                <a:solidFill>
                  <a:srgbClr val="FF0000"/>
                </a:solidFill>
                <a:latin typeface="Times New Roman" pitchFamily="18" charset="0"/>
                <a:cs typeface="Times New Roman" pitchFamily="18" charset="0"/>
              </a:rPr>
              <a:t>Multi-class dark web Image Classification</a:t>
            </a:r>
            <a:endParaRPr lang="en-IN" sz="1400" dirty="0">
              <a:solidFill>
                <a:srgbClr val="FF0000"/>
              </a:solidFill>
              <a:latin typeface="Times New Roman" pitchFamily="18" charset="0"/>
              <a:cs typeface="Times New Roman" pitchFamily="18" charset="0"/>
            </a:endParaRPr>
          </a:p>
        </p:txBody>
      </p:sp>
      <p:sp>
        <p:nvSpPr>
          <p:cNvPr id="9" name="Rectangle 8"/>
          <p:cNvSpPr/>
          <p:nvPr/>
        </p:nvSpPr>
        <p:spPr>
          <a:xfrm>
            <a:off x="3124200" y="1581150"/>
            <a:ext cx="2667000" cy="2667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mj-lt"/>
              <a:buAutoNum type="arabicPeriod"/>
            </a:pPr>
            <a:r>
              <a:rPr lang="en-IN" sz="1200" dirty="0" smtClean="0">
                <a:latin typeface="Times New Roman" pitchFamily="18" charset="0"/>
                <a:cs typeface="Times New Roman" pitchFamily="18" charset="0"/>
              </a:rPr>
              <a:t>Data </a:t>
            </a:r>
            <a:r>
              <a:rPr lang="en-IN" sz="1200" dirty="0">
                <a:latin typeface="Times New Roman" pitchFamily="18" charset="0"/>
                <a:cs typeface="Times New Roman" pitchFamily="18" charset="0"/>
              </a:rPr>
              <a:t>Analysis by Web Scraping using </a:t>
            </a:r>
            <a:r>
              <a:rPr lang="en-IN" sz="1200" dirty="0" smtClean="0">
                <a:latin typeface="Times New Roman" pitchFamily="18" charset="0"/>
                <a:cs typeface="Times New Roman" pitchFamily="18" charset="0"/>
              </a:rPr>
              <a:t>Python (Conference 2019) [27]</a:t>
            </a:r>
          </a:p>
          <a:p>
            <a:pPr marL="342900" indent="-342900" algn="just">
              <a:buFont typeface="+mj-lt"/>
              <a:buAutoNum type="arabicPeriod"/>
            </a:pPr>
            <a:r>
              <a:rPr lang="en-IN" sz="1200" dirty="0" err="1" smtClean="0">
                <a:latin typeface="Times New Roman" pitchFamily="18" charset="0"/>
                <a:cs typeface="Times New Roman" pitchFamily="18" charset="0"/>
              </a:rPr>
              <a:t>Inscriptis</a:t>
            </a:r>
            <a:r>
              <a:rPr lang="en-IN" sz="1200" dirty="0" smtClean="0">
                <a:latin typeface="Times New Roman" pitchFamily="18" charset="0"/>
                <a:cs typeface="Times New Roman" pitchFamily="18" charset="0"/>
              </a:rPr>
              <a:t> </a:t>
            </a:r>
            <a:r>
              <a:rPr lang="en-IN" sz="1200" dirty="0">
                <a:latin typeface="Times New Roman" pitchFamily="18" charset="0"/>
                <a:cs typeface="Times New Roman" pitchFamily="18" charset="0"/>
              </a:rPr>
              <a:t>- A Python-based HTML to text conversion library optimized for knowledge extraction from the </a:t>
            </a:r>
            <a:r>
              <a:rPr lang="en-IN" sz="1200" dirty="0" smtClean="0">
                <a:latin typeface="Times New Roman" pitchFamily="18" charset="0"/>
                <a:cs typeface="Times New Roman" pitchFamily="18" charset="0"/>
              </a:rPr>
              <a:t>Web (Journal 2021) [30]</a:t>
            </a:r>
          </a:p>
          <a:p>
            <a:pPr marL="342900" indent="-342900" algn="just">
              <a:buFont typeface="+mj-lt"/>
              <a:buAutoNum type="arabicPeriod"/>
            </a:pPr>
            <a:r>
              <a:rPr lang="en-IN" sz="1200" dirty="0" smtClean="0">
                <a:latin typeface="Times New Roman" pitchFamily="18" charset="0"/>
                <a:cs typeface="Times New Roman" pitchFamily="18" charset="0"/>
              </a:rPr>
              <a:t>Towards </a:t>
            </a:r>
            <a:r>
              <a:rPr lang="en-IN" sz="1200" dirty="0">
                <a:latin typeface="Times New Roman" pitchFamily="18" charset="0"/>
                <a:cs typeface="Times New Roman" pitchFamily="18" charset="0"/>
              </a:rPr>
              <a:t>Classifying HTML-embedded Product Data Based On Machine Learning </a:t>
            </a:r>
            <a:r>
              <a:rPr lang="en-IN" sz="1200" dirty="0" smtClean="0">
                <a:latin typeface="Times New Roman" pitchFamily="18" charset="0"/>
                <a:cs typeface="Times New Roman" pitchFamily="18" charset="0"/>
              </a:rPr>
              <a:t>Approach (Others 2021) [31]</a:t>
            </a:r>
          </a:p>
          <a:p>
            <a:pPr marL="342900" indent="-342900" algn="just"/>
            <a:r>
              <a:rPr lang="en-US" sz="1200" dirty="0" smtClean="0">
                <a:latin typeface="Times New Roman" pitchFamily="18" charset="0"/>
                <a:cs typeface="Times New Roman" pitchFamily="18" charset="0"/>
              </a:rPr>
              <a:t>For </a:t>
            </a:r>
            <a:r>
              <a:rPr lang="en-US" sz="1200" dirty="0" smtClean="0">
                <a:latin typeface="Times New Roman" pitchFamily="18" charset="0"/>
                <a:cs typeface="Times New Roman" pitchFamily="18" charset="0"/>
              </a:rPr>
              <a:t>more: </a:t>
            </a:r>
            <a:r>
              <a:rPr lang="en-US" sz="1200" dirty="0" smtClean="0">
                <a:latin typeface="Times New Roman" pitchFamily="18" charset="0"/>
                <a:cs typeface="Times New Roman" pitchFamily="18" charset="0"/>
                <a:hlinkClick r:id="rId2" action="ppaction://hlinkfile"/>
              </a:rPr>
              <a:t>Literature </a:t>
            </a:r>
            <a:r>
              <a:rPr lang="en-US" sz="1200" dirty="0" smtClean="0">
                <a:latin typeface="Times New Roman" pitchFamily="18" charset="0"/>
                <a:cs typeface="Times New Roman" pitchFamily="18" charset="0"/>
                <a:hlinkClick r:id="rId2" action="ppaction://hlinkfile"/>
              </a:rPr>
              <a:t>Review</a:t>
            </a:r>
            <a:endParaRPr lang="en-IN" sz="1200" dirty="0" smtClean="0">
              <a:latin typeface="Times New Roman" pitchFamily="18" charset="0"/>
              <a:cs typeface="Times New Roman" pitchFamily="18" charset="0"/>
            </a:endParaRPr>
          </a:p>
        </p:txBody>
      </p:sp>
      <p:sp>
        <p:nvSpPr>
          <p:cNvPr id="10" name="TextBox 9"/>
          <p:cNvSpPr txBox="1"/>
          <p:nvPr/>
        </p:nvSpPr>
        <p:spPr>
          <a:xfrm>
            <a:off x="3505200" y="1200150"/>
            <a:ext cx="2238278" cy="307777"/>
          </a:xfrm>
          <a:prstGeom prst="rect">
            <a:avLst/>
          </a:prstGeom>
          <a:noFill/>
        </p:spPr>
        <p:txBody>
          <a:bodyPr wrap="square" rtlCol="0">
            <a:spAutoFit/>
          </a:bodyPr>
          <a:lstStyle/>
          <a:p>
            <a:r>
              <a:rPr lang="en-US" sz="1400" dirty="0" smtClean="0">
                <a:solidFill>
                  <a:srgbClr val="FF0000"/>
                </a:solidFill>
                <a:latin typeface="Times New Roman" pitchFamily="18" charset="0"/>
                <a:cs typeface="Times New Roman" pitchFamily="18" charset="0"/>
              </a:rPr>
              <a:t>Text Analysis Techniques</a:t>
            </a:r>
            <a:endParaRPr lang="en-IN" sz="1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4" name="Footer Placeholder 3"/>
          <p:cNvSpPr>
            <a:spLocks noGrp="1"/>
          </p:cNvSpPr>
          <p:nvPr>
            <p:ph type="ftr" sz="quarter" idx="11"/>
          </p:nvPr>
        </p:nvSpPr>
        <p:spPr/>
        <p:txBody>
          <a:bodyPr/>
          <a:lstStyle/>
          <a:p>
            <a:r>
              <a:rPr lang="en-US" dirty="0" smtClean="0"/>
              <a:t>VJTI-SE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2" descr="D:\MTECH - SE\MTech-Project\Stage 1\Image 6-TOIC Dataset.JPG"/>
          <p:cNvPicPr>
            <a:picLocks noChangeAspect="1" noChangeArrowheads="1"/>
          </p:cNvPicPr>
          <p:nvPr/>
        </p:nvPicPr>
        <p:blipFill>
          <a:blip r:embed="rId2"/>
          <a:srcRect/>
          <a:stretch>
            <a:fillRect/>
          </a:stretch>
        </p:blipFill>
        <p:spPr bwMode="auto">
          <a:xfrm>
            <a:off x="500034" y="3286130"/>
            <a:ext cx="3714776" cy="1095375"/>
          </a:xfrm>
          <a:prstGeom prst="rect">
            <a:avLst/>
          </a:prstGeom>
          <a:noFill/>
          <a:ln w="25400">
            <a:noFill/>
          </a:ln>
        </p:spPr>
      </p:pic>
      <p:pic>
        <p:nvPicPr>
          <p:cNvPr id="7" name="Picture 2" descr="D:\MTECH - SE\MTech-Project\Stage 1\Image9-DUSI dataset.JPG"/>
          <p:cNvPicPr>
            <a:picLocks noChangeAspect="1" noChangeArrowheads="1"/>
          </p:cNvPicPr>
          <p:nvPr/>
        </p:nvPicPr>
        <p:blipFill>
          <a:blip r:embed="rId3"/>
          <a:srcRect/>
          <a:stretch>
            <a:fillRect/>
          </a:stretch>
        </p:blipFill>
        <p:spPr bwMode="auto">
          <a:xfrm>
            <a:off x="4572000" y="1352550"/>
            <a:ext cx="4214842" cy="3048000"/>
          </a:xfrm>
          <a:prstGeom prst="rect">
            <a:avLst/>
          </a:prstGeom>
          <a:noFill/>
        </p:spPr>
      </p:pic>
      <p:sp>
        <p:nvSpPr>
          <p:cNvPr id="8" name="Rectangle 7"/>
          <p:cNvSpPr/>
          <p:nvPr/>
        </p:nvSpPr>
        <p:spPr>
          <a:xfrm>
            <a:off x="533400" y="1276350"/>
            <a:ext cx="2971800" cy="1219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Dark Web Datasets</a:t>
            </a:r>
            <a:endParaRPr lang="en-IN" dirty="0">
              <a:latin typeface="Times New Roman" pitchFamily="18" charset="0"/>
              <a:cs typeface="Times New Roman" pitchFamily="18" charset="0"/>
            </a:endParaRPr>
          </a:p>
        </p:txBody>
      </p:sp>
      <p:cxnSp>
        <p:nvCxnSpPr>
          <p:cNvPr id="10" name="Straight Arrow Connector 9"/>
          <p:cNvCxnSpPr>
            <a:stCxn id="8" idx="3"/>
            <a:endCxn id="7" idx="1"/>
          </p:cNvCxnSpPr>
          <p:nvPr/>
        </p:nvCxnSpPr>
        <p:spPr>
          <a:xfrm>
            <a:off x="3505200" y="1885950"/>
            <a:ext cx="10668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8" idx="2"/>
            <a:endCxn id="6" idx="0"/>
          </p:cNvCxnSpPr>
          <p:nvPr/>
        </p:nvCxnSpPr>
        <p:spPr>
          <a:xfrm rot="16200000" flipH="1">
            <a:off x="1793071" y="2721779"/>
            <a:ext cx="790580" cy="338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295400" y="4248150"/>
            <a:ext cx="1848519"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TOR Image Categories</a:t>
            </a:r>
            <a:endParaRPr lang="en-IN" sz="1400" dirty="0">
              <a:latin typeface="Times New Roman" pitchFamily="18" charset="0"/>
              <a:cs typeface="Times New Roman" pitchFamily="18" charset="0"/>
            </a:endParaRPr>
          </a:p>
        </p:txBody>
      </p:sp>
      <p:sp>
        <p:nvSpPr>
          <p:cNvPr id="16" name="TextBox 15"/>
          <p:cNvSpPr txBox="1"/>
          <p:nvPr/>
        </p:nvSpPr>
        <p:spPr>
          <a:xfrm>
            <a:off x="5638800" y="1123950"/>
            <a:ext cx="2090637" cy="276999"/>
          </a:xfrm>
          <a:prstGeom prst="rect">
            <a:avLst/>
          </a:prstGeom>
          <a:noFill/>
        </p:spPr>
        <p:txBody>
          <a:bodyPr wrap="none" rtlCol="0">
            <a:spAutoFit/>
          </a:bodyPr>
          <a:lstStyle/>
          <a:p>
            <a:r>
              <a:rPr lang="en-IN" sz="1200" dirty="0" err="1" smtClean="0">
                <a:latin typeface="Times New Roman" pitchFamily="18" charset="0"/>
                <a:cs typeface="Times New Roman" pitchFamily="18" charset="0"/>
              </a:rPr>
              <a:t>Darknet</a:t>
            </a:r>
            <a:r>
              <a:rPr lang="en-IN" sz="1200" dirty="0" smtClean="0">
                <a:latin typeface="Times New Roman" pitchFamily="18" charset="0"/>
                <a:cs typeface="Times New Roman" pitchFamily="18" charset="0"/>
              </a:rPr>
              <a:t> Usage Service Images</a:t>
            </a:r>
            <a:endParaRPr lang="en-IN" sz="1200" dirty="0">
              <a:latin typeface="Times New Roman" pitchFamily="18" charset="0"/>
              <a:cs typeface="Times New Roman" pitchFamily="18" charset="0"/>
            </a:endParaRPr>
          </a:p>
        </p:txBody>
      </p:sp>
      <p:sp>
        <p:nvSpPr>
          <p:cNvPr id="13" name="Rectangle 12"/>
          <p:cNvSpPr/>
          <p:nvPr/>
        </p:nvSpPr>
        <p:spPr>
          <a:xfrm>
            <a:off x="533400" y="4552950"/>
            <a:ext cx="3505200" cy="461665"/>
          </a:xfrm>
          <a:prstGeom prst="rect">
            <a:avLst/>
          </a:prstGeom>
        </p:spPr>
        <p:txBody>
          <a:bodyPr wrap="square">
            <a:spAutoFit/>
          </a:bodyPr>
          <a:lstStyle/>
          <a:p>
            <a:r>
              <a:rPr lang="en-IN" sz="800" i="1" dirty="0" smtClean="0">
                <a:latin typeface="Times New Roman" pitchFamily="18" charset="0"/>
                <a:cs typeface="Times New Roman" pitchFamily="18" charset="0"/>
              </a:rPr>
              <a:t>Eduardo </a:t>
            </a:r>
            <a:r>
              <a:rPr lang="en-IN" sz="800" i="1" dirty="0" err="1" smtClean="0">
                <a:latin typeface="Times New Roman" pitchFamily="18" charset="0"/>
                <a:cs typeface="Times New Roman" pitchFamily="18" charset="0"/>
              </a:rPr>
              <a:t>Fidalgo</a:t>
            </a:r>
            <a:r>
              <a:rPr lang="en-IN" sz="800" i="1" dirty="0" smtClean="0">
                <a:latin typeface="Times New Roman" pitchFamily="18" charset="0"/>
                <a:cs typeface="Times New Roman" pitchFamily="18" charset="0"/>
              </a:rPr>
              <a:t>, Enrique </a:t>
            </a:r>
            <a:r>
              <a:rPr lang="en-IN" sz="800" i="1" dirty="0" err="1" smtClean="0">
                <a:latin typeface="Times New Roman" pitchFamily="18" charset="0"/>
                <a:cs typeface="Times New Roman" pitchFamily="18" charset="0"/>
              </a:rPr>
              <a:t>Alegre</a:t>
            </a:r>
            <a:r>
              <a:rPr lang="en-IN" sz="800" i="1" dirty="0" smtClean="0">
                <a:latin typeface="Times New Roman" pitchFamily="18" charset="0"/>
                <a:cs typeface="Times New Roman" pitchFamily="18" charset="0"/>
              </a:rPr>
              <a:t>,  </a:t>
            </a:r>
            <a:r>
              <a:rPr lang="en-IN" sz="800" i="1" dirty="0" err="1" smtClean="0">
                <a:latin typeface="Times New Roman" pitchFamily="18" charset="0"/>
                <a:cs typeface="Times New Roman" pitchFamily="18" charset="0"/>
              </a:rPr>
              <a:t>Víctor</a:t>
            </a:r>
            <a:r>
              <a:rPr lang="en-IN" sz="800" i="1" dirty="0" smtClean="0">
                <a:latin typeface="Times New Roman" pitchFamily="18" charset="0"/>
                <a:cs typeface="Times New Roman" pitchFamily="18" charset="0"/>
              </a:rPr>
              <a:t> </a:t>
            </a:r>
            <a:r>
              <a:rPr lang="en-IN" sz="800" i="1" dirty="0" err="1" smtClean="0">
                <a:latin typeface="Times New Roman" pitchFamily="18" charset="0"/>
                <a:cs typeface="Times New Roman" pitchFamily="18" charset="0"/>
              </a:rPr>
              <a:t>González</a:t>
            </a:r>
            <a:r>
              <a:rPr lang="en-IN" sz="800" i="1" dirty="0" smtClean="0">
                <a:latin typeface="Times New Roman" pitchFamily="18" charset="0"/>
                <a:cs typeface="Times New Roman" pitchFamily="18" charset="0"/>
              </a:rPr>
              <a:t>-Castro , Laura </a:t>
            </a:r>
            <a:r>
              <a:rPr lang="en-IN" sz="800" i="1" dirty="0" err="1" smtClean="0">
                <a:latin typeface="Times New Roman" pitchFamily="18" charset="0"/>
                <a:cs typeface="Times New Roman" pitchFamily="18" charset="0"/>
              </a:rPr>
              <a:t>Fernández</a:t>
            </a:r>
            <a:r>
              <a:rPr lang="en-IN" sz="800" i="1" dirty="0" smtClean="0">
                <a:latin typeface="Times New Roman" pitchFamily="18" charset="0"/>
                <a:cs typeface="Times New Roman" pitchFamily="18" charset="0"/>
              </a:rPr>
              <a:t>-Robles ; “Illegal Activity Categorisation in </a:t>
            </a:r>
            <a:r>
              <a:rPr lang="en-IN" sz="800" i="1" dirty="0" err="1" smtClean="0">
                <a:latin typeface="Times New Roman" pitchFamily="18" charset="0"/>
                <a:cs typeface="Times New Roman" pitchFamily="18" charset="0"/>
              </a:rPr>
              <a:t>DarkNet</a:t>
            </a:r>
            <a:r>
              <a:rPr lang="en-IN" sz="800" i="1" dirty="0" smtClean="0">
                <a:latin typeface="Times New Roman" pitchFamily="18" charset="0"/>
                <a:cs typeface="Times New Roman" pitchFamily="18" charset="0"/>
              </a:rPr>
              <a:t> Based on Image Classification Using CREIC Method”; Conference 2018 [1]</a:t>
            </a:r>
            <a:endParaRPr lang="en-IN" sz="800" i="1" dirty="0">
              <a:latin typeface="Times New Roman" pitchFamily="18" charset="0"/>
              <a:cs typeface="Times New Roman" pitchFamily="18" charset="0"/>
            </a:endParaRPr>
          </a:p>
        </p:txBody>
      </p:sp>
      <p:sp>
        <p:nvSpPr>
          <p:cNvPr id="19" name="Rectangle 18"/>
          <p:cNvSpPr/>
          <p:nvPr/>
        </p:nvSpPr>
        <p:spPr>
          <a:xfrm>
            <a:off x="4953000" y="4435614"/>
            <a:ext cx="3505200" cy="584775"/>
          </a:xfrm>
          <a:prstGeom prst="rect">
            <a:avLst/>
          </a:prstGeom>
        </p:spPr>
        <p:txBody>
          <a:bodyPr wrap="square">
            <a:spAutoFit/>
          </a:bodyPr>
          <a:lstStyle/>
          <a:p>
            <a:pPr lvl="0"/>
            <a:r>
              <a:rPr lang="en-IN" sz="800" i="1" dirty="0" err="1" smtClean="0">
                <a:latin typeface="Times New Roman" pitchFamily="18" charset="0"/>
                <a:cs typeface="Times New Roman" pitchFamily="18" charset="0"/>
              </a:rPr>
              <a:t>Rubel</a:t>
            </a:r>
            <a:r>
              <a:rPr lang="en-IN" sz="800" i="1" dirty="0" smtClean="0">
                <a:latin typeface="Times New Roman" pitchFamily="18" charset="0"/>
                <a:cs typeface="Times New Roman" pitchFamily="18" charset="0"/>
              </a:rPr>
              <a:t> </a:t>
            </a:r>
            <a:r>
              <a:rPr lang="en-IN" sz="800" i="1" dirty="0" err="1" smtClean="0">
                <a:latin typeface="Times New Roman" pitchFamily="18" charset="0"/>
                <a:cs typeface="Times New Roman" pitchFamily="18" charset="0"/>
              </a:rPr>
              <a:t>Biswas</a:t>
            </a:r>
            <a:r>
              <a:rPr lang="en-IN" sz="800" i="1" dirty="0" smtClean="0">
                <a:latin typeface="Times New Roman" pitchFamily="18" charset="0"/>
                <a:cs typeface="Times New Roman" pitchFamily="18" charset="0"/>
              </a:rPr>
              <a:t>, Eduardo </a:t>
            </a:r>
            <a:r>
              <a:rPr lang="en-IN" sz="800" i="1" dirty="0" err="1" smtClean="0">
                <a:latin typeface="Times New Roman" pitchFamily="18" charset="0"/>
                <a:cs typeface="Times New Roman" pitchFamily="18" charset="0"/>
              </a:rPr>
              <a:t>Fidalgo</a:t>
            </a:r>
            <a:r>
              <a:rPr lang="en-IN" sz="800" i="1" dirty="0" smtClean="0">
                <a:latin typeface="Times New Roman" pitchFamily="18" charset="0"/>
                <a:cs typeface="Times New Roman" pitchFamily="18" charset="0"/>
              </a:rPr>
              <a:t>, Enrique </a:t>
            </a:r>
            <a:r>
              <a:rPr lang="en-IN" sz="800" i="1" dirty="0" err="1" smtClean="0">
                <a:latin typeface="Times New Roman" pitchFamily="18" charset="0"/>
                <a:cs typeface="Times New Roman" pitchFamily="18" charset="0"/>
              </a:rPr>
              <a:t>Alegre</a:t>
            </a:r>
            <a:r>
              <a:rPr lang="en-IN" sz="800" i="1" dirty="0" smtClean="0">
                <a:latin typeface="Times New Roman" pitchFamily="18" charset="0"/>
                <a:cs typeface="Times New Roman" pitchFamily="18" charset="0"/>
              </a:rPr>
              <a:t>; “Recognition of Service Domains on TOR Dark Net using Perceptual Hashing and Image Classification Techniques”, 8th International Conference on Imaging for Crime Detection and Prevention, ICDP-2017, Madrid 13-15 Dec. 2017 [16]</a:t>
            </a:r>
          </a:p>
        </p:txBody>
      </p:sp>
      <p:sp>
        <p:nvSpPr>
          <p:cNvPr id="18" name="TextBox 17"/>
          <p:cNvSpPr txBox="1"/>
          <p:nvPr/>
        </p:nvSpPr>
        <p:spPr>
          <a:xfrm>
            <a:off x="685800" y="2952750"/>
            <a:ext cx="492443"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698</a:t>
            </a:r>
            <a:endParaRPr lang="en-IN" sz="1600" dirty="0">
              <a:latin typeface="Times New Roman" pitchFamily="18" charset="0"/>
              <a:cs typeface="Times New Roman" pitchFamily="18" charset="0"/>
            </a:endParaRPr>
          </a:p>
        </p:txBody>
      </p:sp>
      <p:sp>
        <p:nvSpPr>
          <p:cNvPr id="20" name="TextBox 19"/>
          <p:cNvSpPr txBox="1"/>
          <p:nvPr/>
        </p:nvSpPr>
        <p:spPr>
          <a:xfrm>
            <a:off x="3886200" y="1352550"/>
            <a:ext cx="595035"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1334</a:t>
            </a: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9363</TotalTime>
  <Words>2642</Words>
  <Application>Microsoft Office PowerPoint</Application>
  <PresentationFormat>On-screen Show (16:9)</PresentationFormat>
  <Paragraphs>326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Labelling Hidden Services with Image Recognition </vt:lpstr>
      <vt:lpstr>Contents</vt:lpstr>
      <vt:lpstr>Introduction</vt:lpstr>
      <vt:lpstr>Slide 4</vt:lpstr>
      <vt:lpstr>Literature Survey</vt:lpstr>
      <vt:lpstr>Literature Survey</vt:lpstr>
      <vt:lpstr>Literature Survey</vt:lpstr>
      <vt:lpstr>Literature Survey</vt:lpstr>
      <vt:lpstr>Literature Survey</vt:lpstr>
      <vt:lpstr>Bag of Visual Words (BOVW) [6] vs Perceptual Hashing[16]</vt:lpstr>
      <vt:lpstr>Literature Gaps</vt:lpstr>
      <vt:lpstr>Motivation</vt:lpstr>
      <vt:lpstr>Project Objectives</vt:lpstr>
      <vt:lpstr>Problem Statement</vt:lpstr>
      <vt:lpstr>Proposed Approach</vt:lpstr>
      <vt:lpstr>Dataset Cleaning</vt:lpstr>
      <vt:lpstr>Dataset(Rejected)</vt:lpstr>
      <vt:lpstr>Labeling the Training Dataset</vt:lpstr>
      <vt:lpstr>Train-Validation Split</vt:lpstr>
      <vt:lpstr>Architect the Model</vt:lpstr>
      <vt:lpstr>Architect the Model</vt:lpstr>
      <vt:lpstr>Results</vt:lpstr>
      <vt:lpstr>Results</vt:lpstr>
      <vt:lpstr>Results</vt:lpstr>
      <vt:lpstr>Results</vt:lpstr>
      <vt:lpstr>Next Steps</vt:lpstr>
      <vt:lpstr>Conclusion</vt:lpstr>
      <vt:lpstr>References</vt:lpstr>
      <vt:lpstr>References</vt:lpstr>
      <vt:lpstr>References</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Labelling Hidden Services with Image Tagging</dc:title>
  <dc:creator>Akanksha</dc:creator>
  <cp:lastModifiedBy>Akanksha</cp:lastModifiedBy>
  <cp:revision>287</cp:revision>
  <dcterms:created xsi:type="dcterms:W3CDTF">2006-08-16T00:00:00Z</dcterms:created>
  <dcterms:modified xsi:type="dcterms:W3CDTF">2022-05-05T12:31:29Z</dcterms:modified>
</cp:coreProperties>
</file>