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curityfocus.com" TargetMode="External"/><Relationship Id="rId3" Type="http://schemas.openxmlformats.org/officeDocument/2006/relationships/hyperlink" Target="http://exploit-db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1236616" y="-275363"/>
            <a:ext cx="9144001" cy="3031627"/>
          </a:xfrm>
          <a:prstGeom prst="rect">
            <a:avLst/>
          </a:prstGeom>
        </p:spPr>
        <p:txBody>
          <a:bodyPr/>
          <a:lstStyle/>
          <a:p>
            <a:pPr defTabSz="859536">
              <a:defRPr sz="3384">
                <a:solidFill>
                  <a:srgbClr val="C00000"/>
                </a:solidFill>
                <a:effectLst>
                  <a:outerShdw sx="100000" sy="100000" kx="0" ky="0" algn="b" rotWithShape="0" blurRad="35814" dist="35814" dir="2700000">
                    <a:srgbClr val="000000">
                      <a:alpha val="43137"/>
                    </a:srgbClr>
                  </a:outerShdw>
                </a:effectLst>
              </a:defRPr>
            </a:pPr>
            <a:br/>
            <a:r>
              <a:t>2021 International Conference on Smart Generation Computing, Communication and Networking (SMARTGEN) </a:t>
            </a:r>
            <a:br/>
            <a:r>
              <a:rPr>
                <a:solidFill>
                  <a:srgbClr val="00B050"/>
                </a:solidFill>
              </a:rPr>
              <a:t>(SMARTGENCON 2021)</a:t>
            </a:r>
            <a:br>
              <a:rPr>
                <a:solidFill>
                  <a:srgbClr val="00B050"/>
                </a:solidFill>
              </a:rPr>
            </a:br>
            <a:r>
              <a:rPr sz="1692">
                <a:solidFill>
                  <a:srgbClr val="FF0000"/>
                </a:solidFill>
              </a:rPr>
              <a:t>Hosted By   </a:t>
            </a:r>
            <a:br>
              <a:rPr sz="1692">
                <a:solidFill>
                  <a:srgbClr val="FF0000"/>
                </a:solidFill>
              </a:rPr>
            </a:br>
          </a:p>
        </p:txBody>
      </p:sp>
      <p:sp>
        <p:nvSpPr>
          <p:cNvPr id="95" name="Subtitle 2"/>
          <p:cNvSpPr txBox="1"/>
          <p:nvPr>
            <p:ph type="subTitle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/>
          <a:p>
            <a:pPr defTabSz="731520">
              <a:spcBef>
                <a:spcPts val="800"/>
              </a:spcBef>
              <a:defRPr b="1" spc="-80" sz="432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BM25 Algorithm Driven Search Tool for Linking Exploits to Vulnerabilities</a:t>
            </a:r>
            <a:br/>
          </a:p>
          <a:p>
            <a:pPr defTabSz="731520">
              <a:spcBef>
                <a:spcPts val="800"/>
              </a:spcBef>
              <a:defRPr b="1" spc="-80" sz="192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Paper ID: 1698</a:t>
            </a:r>
            <a:endParaRPr spc="0"/>
          </a:p>
          <a:p>
            <a:pPr defTabSz="731520">
              <a:spcBef>
                <a:spcPts val="800"/>
              </a:spcBef>
              <a:defRPr b="1" spc="-80" sz="192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pc="0"/>
              <a:t>Presenter name: </a:t>
            </a:r>
            <a:r>
              <a:t>Aditya Ambekar</a:t>
            </a:r>
          </a:p>
          <a:p>
            <a:pPr defTabSz="731520">
              <a:spcBef>
                <a:spcPts val="800"/>
              </a:spcBef>
              <a:defRPr b="1" spc="-80" sz="192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Affiliation: Centre of Excellence in Complex and Nonlinear </a:t>
            </a:r>
          </a:p>
          <a:p>
            <a:pPr defTabSz="731520">
              <a:spcBef>
                <a:spcPts val="800"/>
              </a:spcBef>
              <a:defRPr b="1" spc="-80" sz="192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Dynamical Systems, VJTI, Mumbai, INDIA</a:t>
            </a:r>
          </a:p>
        </p:txBody>
      </p:sp>
      <p:pic>
        <p:nvPicPr>
          <p:cNvPr id="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0250" y="5682343"/>
            <a:ext cx="2571750" cy="1033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09309" y="2286819"/>
            <a:ext cx="1998617" cy="594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ool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Tool Architecture</a:t>
            </a:r>
          </a:p>
        </p:txBody>
      </p:sp>
      <p:sp>
        <p:nvSpPr>
          <p:cNvPr id="126" name="fastText model for creating the embeddings for the corpus.…"/>
          <p:cNvSpPr txBox="1"/>
          <p:nvPr>
            <p:ph type="body" sz="half" idx="1"/>
          </p:nvPr>
        </p:nvSpPr>
        <p:spPr>
          <a:xfrm>
            <a:off x="5815582" y="1825625"/>
            <a:ext cx="5538218" cy="4351338"/>
          </a:xfrm>
          <a:prstGeom prst="rect">
            <a:avLst/>
          </a:prstGeom>
        </p:spPr>
        <p:txBody>
          <a:bodyPr/>
          <a:lstStyle/>
          <a:p>
            <a:pPr/>
            <a:r>
              <a:t>fastText model for creating the embeddings for the corpus.</a:t>
            </a:r>
          </a:p>
          <a:p>
            <a:pPr/>
            <a:r>
              <a:t>BM25 to power the search.</a:t>
            </a:r>
          </a:p>
          <a:p>
            <a:pPr/>
            <a:r>
              <a:t>Faiss library to index the document vectors.</a:t>
            </a:r>
          </a:p>
        </p:txBody>
      </p:sp>
      <p:pic>
        <p:nvPicPr>
          <p:cNvPr id="127" name="nnnn.jpeg" descr="nnn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8" y="1897107"/>
            <a:ext cx="5743085" cy="3951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ool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 Features </a:t>
            </a:r>
          </a:p>
        </p:txBody>
      </p:sp>
      <p:sp>
        <p:nvSpPr>
          <p:cNvPr id="130" name="The tool provides user to query for relevant vulnerabilities and exploi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0116" indent="-370416">
              <a:buClr>
                <a:srgbClr val="000000"/>
              </a:buClr>
              <a:buFont typeface="Helvetica"/>
            </a:pPr>
            <a:r>
              <a:t>The tool provides user to query for relevant vulnerabilities and exploits.</a:t>
            </a:r>
          </a:p>
          <a:p>
            <a:pPr marL="510116" indent="-370416">
              <a:buClr>
                <a:srgbClr val="000000"/>
              </a:buClr>
              <a:buFont typeface="Helvetica"/>
            </a:pPr>
            <a:r>
              <a:t>Provides an option to add vulnerabilities/ exploits to the database, individually or grouped in the form of an excel sheet.</a:t>
            </a:r>
          </a:p>
          <a:p>
            <a:pPr marL="510116" indent="-370416">
              <a:buClr>
                <a:srgbClr val="000000"/>
              </a:buClr>
              <a:buFont typeface="Helvetica"/>
            </a:pPr>
            <a:r>
              <a:t>A feature to automate scraping of new exploits published on the site of exploit-db (for admin purpose).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hank yo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133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Contents </a:t>
            </a:r>
          </a:p>
        </p:txBody>
      </p:sp>
      <p:sp>
        <p:nvSpPr>
          <p:cNvPr id="100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  <a:p>
            <a:pPr/>
            <a:r>
              <a:t>Motivation</a:t>
            </a:r>
          </a:p>
          <a:p>
            <a:pPr/>
            <a:r>
              <a:t>Contribution</a:t>
            </a:r>
          </a:p>
          <a:p>
            <a:pPr/>
            <a:r>
              <a:t>Methodology</a:t>
            </a:r>
          </a:p>
          <a:p>
            <a:pPr/>
            <a:r>
              <a:t>Model Proposed</a:t>
            </a:r>
          </a:p>
          <a:p>
            <a:pPr/>
            <a:r>
              <a:t>Tool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Introduction</a:t>
            </a:r>
          </a:p>
        </p:txBody>
      </p:sp>
      <p:sp>
        <p:nvSpPr>
          <p:cNvPr id="103" name="The cyber attacks cost around 1 trillion to global econom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cyber attacks cost around 1 trillion to global economy.</a:t>
            </a:r>
          </a:p>
          <a:p>
            <a:pPr/>
            <a:r>
              <a:t>On an average around 50 CVE’s are published and around 6% of total known vulnerabilities are exploited yearly.</a:t>
            </a:r>
          </a:p>
          <a:p>
            <a:pPr/>
            <a:r>
              <a:t>Currently organisations prioritises vulnerability assessment tools as a step towards Cyber Threat Intelligence.</a:t>
            </a:r>
          </a:p>
          <a:p>
            <a:pPr/>
            <a:r>
              <a:t>Also these organisations depend upon reactive intelligence for the detection of exploit for the vulnerability, but due to increasing attacks there is a need for a proactive approach.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Motivation</a:t>
            </a:r>
          </a:p>
        </p:txBody>
      </p:sp>
      <p:sp>
        <p:nvSpPr>
          <p:cNvPr id="106" name="Our systems should be flexible enough to adapt in order to be robust against the exploits of the ever-increasing  vulnerabiliti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Our systems should be flexible enough to adapt in order to be robust against the exploits of the ever-increasing  vulnerabilities.</a:t>
            </a:r>
          </a:p>
          <a:p>
            <a:pPr algn="just"/>
            <a:r>
              <a:t>In order to automate this process, the first step is to identify the exploits of the vulnerabilities that are being added everyday.</a:t>
            </a:r>
          </a:p>
          <a:p>
            <a:pPr algn="just"/>
            <a:r>
              <a:t>However crucial it seems, we found no support of associating exploits to vulnerabilities even on well-known open source platforms like NVD, cve-mitre, exploit-db,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on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Contribution</a:t>
            </a:r>
          </a:p>
        </p:txBody>
      </p:sp>
      <p:sp>
        <p:nvSpPr>
          <p:cNvPr id="109" name="Developed and proposed model to link exploits to vulnerabilities and vice versa inspired by the EVA-DSSM mode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Developed and proposed model to link exploits to vulnerabilities and vice versa inspired by the EVA-DSSM model.</a:t>
            </a:r>
          </a:p>
          <a:p>
            <a:pPr/>
            <a:r>
              <a:t>Developed a tool to list relevant vulnerabilities for a given exploit and vice a versa.</a:t>
            </a:r>
          </a:p>
          <a:p>
            <a:pPr/>
            <a:r>
              <a:t>Support of continuous integration of new vulnerabilities and exploits, thereby keeping the tool up to date.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Methodology</a:t>
            </a:r>
          </a:p>
        </p:txBody>
      </p:sp>
      <p:sp>
        <p:nvSpPr>
          <p:cNvPr id="112" name="For this work, the vulnerabilities data was scraped from the securityfocus.com and the exploits data collected from exploit-db.co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this work, the vulnerabilities data was scraped from the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securityfocus.com</a:t>
            </a:r>
            <a:r>
              <a:t> and the exploits data collected from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exploit-db.com</a:t>
            </a:r>
            <a:r>
              <a:t>.</a:t>
            </a:r>
          </a:p>
          <a:p>
            <a:pPr/>
            <a:r>
              <a:t>Over 126k vulnerabilities and 50k exploits were collected.</a:t>
            </a:r>
          </a:p>
          <a:p>
            <a:pPr/>
            <a:r>
              <a:t>For the supervised models, the matching 3k vulnerability-exploit pairs were generated using the python script and 2k pairs were collected from cve-mitre.org.</a:t>
            </a:r>
          </a:p>
          <a:p>
            <a:pPr/>
            <a:r>
              <a:t>Only the title of the vulnerabilities and the exploits were considered for the research 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Model Proposed -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Proposed - 1</a:t>
            </a:r>
          </a:p>
        </p:txBody>
      </p:sp>
      <p:sp>
        <p:nvSpPr>
          <p:cNvPr id="115" name="The exploit and vulnerability titles are passed through the input and embedding layer to create embeddings. These embeddings of each vulnerability and exploit are then fed to a bidirectional LSTM layer to develop an overall context and passed through sel"/>
          <p:cNvSpPr txBox="1"/>
          <p:nvPr>
            <p:ph type="body" sz="half" idx="1"/>
          </p:nvPr>
        </p:nvSpPr>
        <p:spPr>
          <a:xfrm>
            <a:off x="5692435" y="1825625"/>
            <a:ext cx="5661365" cy="4351338"/>
          </a:xfrm>
          <a:prstGeom prst="rect">
            <a:avLst/>
          </a:prstGeom>
        </p:spPr>
        <p:txBody>
          <a:bodyPr/>
          <a:lstStyle/>
          <a:p>
            <a:pPr/>
            <a:r>
              <a:t>The exploit and vulnerability titles are passed through the input and embedding layer to create embeddings. These embeddings of each vulnerability and exploit are then fed to a bidirectional LSTM layer to develop an overall context and passed through self-attention layer and then calculate the cosine similarity between the titles.</a:t>
            </a:r>
          </a:p>
        </p:txBody>
      </p:sp>
      <p:pic>
        <p:nvPicPr>
          <p:cNvPr id="116" name="nn1.jpeg" descr="nn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301" y="1744754"/>
            <a:ext cx="4355555" cy="4513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Model Proposed -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Proposed - 2</a:t>
            </a:r>
          </a:p>
        </p:txBody>
      </p:sp>
      <p:sp>
        <p:nvSpPr>
          <p:cNvPr id="119" name="This model is based on siamese network.…"/>
          <p:cNvSpPr txBox="1"/>
          <p:nvPr>
            <p:ph type="body" sz="half" idx="1"/>
          </p:nvPr>
        </p:nvSpPr>
        <p:spPr>
          <a:xfrm>
            <a:off x="5670799" y="1825625"/>
            <a:ext cx="5683001" cy="4351338"/>
          </a:xfrm>
          <a:prstGeom prst="rect">
            <a:avLst/>
          </a:prstGeom>
        </p:spPr>
        <p:txBody>
          <a:bodyPr/>
          <a:lstStyle/>
          <a:p>
            <a:pPr/>
            <a:r>
              <a:t>This model is based on siamese network. </a:t>
            </a:r>
          </a:p>
          <a:p>
            <a:pPr/>
            <a:r>
              <a:t>The weights of the layers are shared as there is a similarity between the titles.</a:t>
            </a:r>
          </a:p>
          <a:p>
            <a:pPr/>
            <a:r>
              <a:t>For reducing the calculation, here max pooling layer is used instead of self-attention layer.</a:t>
            </a:r>
          </a:p>
        </p:txBody>
      </p:sp>
      <p:pic>
        <p:nvPicPr>
          <p:cNvPr id="120" name="nn2.jpeg" descr="nn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8218" y="1666219"/>
            <a:ext cx="4507144" cy="4670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quirements for tool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 for tool model</a:t>
            </a:r>
          </a:p>
        </p:txBody>
      </p:sp>
      <p:sp>
        <p:nvSpPr>
          <p:cNvPr id="123" name="Learn the semantics of the tit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41934" indent="-613410" defTabSz="841247">
              <a:spcBef>
                <a:spcPts val="900"/>
              </a:spcBef>
              <a:buClr>
                <a:srgbClr val="000000"/>
              </a:buClr>
              <a:buFont typeface="Symbol"/>
              <a:buChar char="·"/>
              <a:defRPr sz="2576"/>
            </a:pPr>
            <a:r>
              <a:t>Learn the semantics of the titles </a:t>
            </a:r>
          </a:p>
          <a:p>
            <a:pPr marL="741934" indent="-613410" defTabSz="841247">
              <a:spcBef>
                <a:spcPts val="900"/>
              </a:spcBef>
              <a:buClr>
                <a:srgbClr val="000000"/>
              </a:buClr>
              <a:buFont typeface="Symbol"/>
              <a:buChar char="·"/>
              <a:defRPr sz="2576"/>
            </a:pPr>
            <a:r>
              <a:t>Return relevant results to users even if they have not searched for the specific words within these results. </a:t>
            </a:r>
          </a:p>
          <a:p>
            <a:pPr marL="741934" indent="-613410" defTabSz="841247">
              <a:spcBef>
                <a:spcPts val="900"/>
              </a:spcBef>
              <a:buClr>
                <a:srgbClr val="000000"/>
              </a:buClr>
              <a:buFont typeface="Symbol"/>
              <a:buChar char="·"/>
              <a:defRPr sz="2576"/>
            </a:pPr>
            <a:r>
              <a:t>Be able to scale up to larger datasets as there are going to be vulnerabilities and exploits added continuously. </a:t>
            </a:r>
          </a:p>
          <a:p>
            <a:pPr marL="741934" indent="-613410" defTabSz="841247">
              <a:spcBef>
                <a:spcPts val="900"/>
              </a:spcBef>
              <a:buClr>
                <a:srgbClr val="000000"/>
              </a:buClr>
              <a:buFont typeface="Symbol"/>
              <a:buChar char="·"/>
              <a:defRPr sz="2576"/>
            </a:pPr>
            <a:r>
              <a:t>Be orders of magnitude faster than our last implementation, even when searching over large datasets.</a:t>
            </a:r>
          </a:p>
          <a:p>
            <a:pPr marL="741934" indent="-613410" defTabSz="841247">
              <a:spcBef>
                <a:spcPts val="900"/>
              </a:spcBef>
              <a:buClr>
                <a:srgbClr val="000000"/>
              </a:buClr>
              <a:buFont typeface="Symbol"/>
              <a:buChar char="·"/>
              <a:defRPr sz="2576"/>
            </a:pPr>
            <a:r>
              <a:t>Handle spelling mistakes, typos, and previously 'unseen' words intelligently because most of the hackers are non-English, so there are high chances that there might be spelling mistakes in 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