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88" t="0" r="288" b="0"/>
          <a:stretch>
            <a:fillRect/>
          </a:stretch>
        </p:blipFill>
        <p:spPr>
          <a:xfrm>
            <a:off x="0" y="0"/>
            <a:ext cx="18288000" cy="10287000"/>
          </a:xfrm>
          <a:prstGeom prst="rect">
            <a:avLst/>
          </a:prstGeom>
        </p:spPr>
      </p:pic>
      <p:sp>
        <p:nvSpPr>
          <p:cNvPr name="TextBox 3" id="3"/>
          <p:cNvSpPr txBox="true"/>
          <p:nvPr/>
        </p:nvSpPr>
        <p:spPr>
          <a:xfrm rot="0">
            <a:off x="3984723" y="3565549"/>
            <a:ext cx="11153516" cy="875713"/>
          </a:xfrm>
          <a:prstGeom prst="rect">
            <a:avLst/>
          </a:prstGeom>
        </p:spPr>
        <p:txBody>
          <a:bodyPr anchor="t" rtlCol="false" tIns="0" lIns="0" bIns="0" rIns="0">
            <a:spAutoFit/>
          </a:bodyPr>
          <a:lstStyle/>
          <a:p>
            <a:pPr algn="ctr">
              <a:lnSpc>
                <a:spcPts val="7117"/>
              </a:lnSpc>
            </a:pPr>
            <a:r>
              <a:rPr lang="en-US" sz="5083">
                <a:solidFill>
                  <a:srgbClr val="000000"/>
                </a:solidFill>
                <a:latin typeface="Canva Sans Bold"/>
              </a:rPr>
              <a:t>Simulation Modelling In Healthcare</a:t>
            </a:r>
          </a:p>
        </p:txBody>
      </p:sp>
      <p:sp>
        <p:nvSpPr>
          <p:cNvPr name="TextBox 4" id="4"/>
          <p:cNvSpPr txBox="true"/>
          <p:nvPr/>
        </p:nvSpPr>
        <p:spPr>
          <a:xfrm rot="0">
            <a:off x="1381288" y="6956127"/>
            <a:ext cx="5909399" cy="1140494"/>
          </a:xfrm>
          <a:prstGeom prst="rect">
            <a:avLst/>
          </a:prstGeom>
        </p:spPr>
        <p:txBody>
          <a:bodyPr anchor="t" rtlCol="false" tIns="0" lIns="0" bIns="0" rIns="0">
            <a:spAutoFit/>
          </a:bodyPr>
          <a:lstStyle/>
          <a:p>
            <a:pPr>
              <a:lnSpc>
                <a:spcPts val="3061"/>
              </a:lnSpc>
            </a:pPr>
            <a:r>
              <a:rPr lang="en-US" sz="2186">
                <a:solidFill>
                  <a:srgbClr val="000000"/>
                </a:solidFill>
                <a:latin typeface="Canva Sans"/>
              </a:rPr>
              <a:t>Presented by: </a:t>
            </a:r>
          </a:p>
          <a:p>
            <a:pPr>
              <a:lnSpc>
                <a:spcPts val="3061"/>
              </a:lnSpc>
            </a:pPr>
            <a:r>
              <a:rPr lang="en-US" sz="2186">
                <a:solidFill>
                  <a:srgbClr val="000000"/>
                </a:solidFill>
                <a:latin typeface="Canva Sans"/>
              </a:rPr>
              <a:t>16010420117 Soham Bhoir</a:t>
            </a:r>
          </a:p>
          <a:p>
            <a:pPr>
              <a:lnSpc>
                <a:spcPts val="3061"/>
              </a:lnSpc>
            </a:pPr>
            <a:r>
              <a:rPr lang="en-US" sz="2186">
                <a:solidFill>
                  <a:srgbClr val="000000"/>
                </a:solidFill>
                <a:latin typeface="Canva Sans"/>
              </a:rPr>
              <a:t>16010420118 Parthsarthi SIngh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88" t="0" r="288" b="0"/>
          <a:stretch>
            <a:fillRect/>
          </a:stretch>
        </p:blipFill>
        <p:spPr>
          <a:xfrm>
            <a:off x="0" y="0"/>
            <a:ext cx="18288000" cy="10287000"/>
          </a:xfrm>
          <a:prstGeom prst="rect">
            <a:avLst/>
          </a:prstGeom>
        </p:spPr>
      </p:pic>
      <p:sp>
        <p:nvSpPr>
          <p:cNvPr name="TextBox 3" id="3"/>
          <p:cNvSpPr txBox="true"/>
          <p:nvPr/>
        </p:nvSpPr>
        <p:spPr>
          <a:xfrm rot="0">
            <a:off x="1399379" y="632732"/>
            <a:ext cx="15278581" cy="706211"/>
          </a:xfrm>
          <a:prstGeom prst="rect">
            <a:avLst/>
          </a:prstGeom>
        </p:spPr>
        <p:txBody>
          <a:bodyPr anchor="t" rtlCol="false" tIns="0" lIns="0" bIns="0" rIns="0">
            <a:spAutoFit/>
          </a:bodyPr>
          <a:lstStyle/>
          <a:p>
            <a:pPr algn="ctr">
              <a:lnSpc>
                <a:spcPts val="5728"/>
              </a:lnSpc>
            </a:pPr>
            <a:r>
              <a:rPr lang="en-US" sz="4091">
                <a:solidFill>
                  <a:srgbClr val="000000"/>
                </a:solidFill>
                <a:latin typeface="Canva Sans Bold"/>
              </a:rPr>
              <a:t>Future of Simulation Modeling in Healthcare</a:t>
            </a:r>
          </a:p>
        </p:txBody>
      </p:sp>
      <p:sp>
        <p:nvSpPr>
          <p:cNvPr name="TextBox 4" id="4"/>
          <p:cNvSpPr txBox="true"/>
          <p:nvPr/>
        </p:nvSpPr>
        <p:spPr>
          <a:xfrm rot="0">
            <a:off x="1399379" y="1976539"/>
            <a:ext cx="16472725" cy="6646887"/>
          </a:xfrm>
          <a:prstGeom prst="rect">
            <a:avLst/>
          </a:prstGeom>
        </p:spPr>
        <p:txBody>
          <a:bodyPr anchor="t" rtlCol="false" tIns="0" lIns="0" bIns="0" rIns="0">
            <a:spAutoFit/>
          </a:bodyPr>
          <a:lstStyle/>
          <a:p>
            <a:pPr algn="just">
              <a:lnSpc>
                <a:spcPts val="3779"/>
              </a:lnSpc>
            </a:pPr>
            <a:r>
              <a:rPr lang="en-US" sz="2700">
                <a:solidFill>
                  <a:srgbClr val="000000"/>
                </a:solidFill>
                <a:latin typeface="Canva Sans"/>
              </a:rPr>
              <a:t>The future of simulation modeling in healthcare is promising, with several areas for potential growth and development, including:</a:t>
            </a:r>
          </a:p>
          <a:p>
            <a:pPr algn="just" marL="582930" indent="-291465" lvl="1">
              <a:lnSpc>
                <a:spcPts val="3779"/>
              </a:lnSpc>
              <a:buFont typeface="Arial"/>
              <a:buChar char="•"/>
            </a:pPr>
            <a:r>
              <a:rPr lang="en-US" sz="2700">
                <a:solidFill>
                  <a:srgbClr val="000000"/>
                </a:solidFill>
                <a:latin typeface="Canva Sans"/>
              </a:rPr>
              <a:t>Increased Use of Big Data: The increasing availability of big data in healthcare is expected to drive the growth of simulation modeling in healthcare. Big data will provide more accurate and complete data for simulation models, which will improve the accuracy and validity of the models.</a:t>
            </a:r>
          </a:p>
          <a:p>
            <a:pPr algn="just" marL="582930" indent="-291465" lvl="1">
              <a:lnSpc>
                <a:spcPts val="3779"/>
              </a:lnSpc>
              <a:buFont typeface="Arial"/>
              <a:buChar char="•"/>
            </a:pPr>
            <a:r>
              <a:rPr lang="en-US" sz="2700">
                <a:solidFill>
                  <a:srgbClr val="000000"/>
                </a:solidFill>
                <a:latin typeface="Canva Sans"/>
              </a:rPr>
              <a:t>Ad</a:t>
            </a:r>
            <a:r>
              <a:rPr lang="en-US" sz="2700">
                <a:solidFill>
                  <a:srgbClr val="000000"/>
                </a:solidFill>
                <a:latin typeface="Canva Sans"/>
              </a:rPr>
              <a:t>vancements in Artificial Intelligence: Artificial intelligence (AI) is expected to play an increasingly important role in simulation modeling in healthcare. AI will help automate the modeling process and improve the accuracy of the models.</a:t>
            </a:r>
          </a:p>
          <a:p>
            <a:pPr algn="just" marL="582930" indent="-291465" lvl="1">
              <a:lnSpc>
                <a:spcPts val="3779"/>
              </a:lnSpc>
              <a:buFont typeface="Arial"/>
              <a:buChar char="•"/>
            </a:pPr>
            <a:r>
              <a:rPr lang="en-US" sz="2700">
                <a:solidFill>
                  <a:srgbClr val="000000"/>
                </a:solidFill>
                <a:latin typeface="Canva Sans"/>
              </a:rPr>
              <a:t>Integration with Clinical Systems: Simulation modeling is expected to become increasingly integrated with clinical systems, such as electronic health records (EHRs) and clinical decision support systems (CDSSs). This will allow simulation models to provide real-time decision support to healthcare providers.</a:t>
            </a:r>
          </a:p>
          <a:p>
            <a:pPr algn="just">
              <a:lnSpc>
                <a:spcPts val="3742"/>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88" t="0" r="288" b="0"/>
          <a:stretch>
            <a:fillRect/>
          </a:stretch>
        </p:blipFill>
        <p:spPr>
          <a:xfrm>
            <a:off x="0" y="0"/>
            <a:ext cx="18288000" cy="10287000"/>
          </a:xfrm>
          <a:prstGeom prst="rect">
            <a:avLst/>
          </a:prstGeom>
        </p:spPr>
      </p:pic>
      <p:sp>
        <p:nvSpPr>
          <p:cNvPr name="TextBox 3" id="3"/>
          <p:cNvSpPr txBox="true"/>
          <p:nvPr/>
        </p:nvSpPr>
        <p:spPr>
          <a:xfrm rot="0">
            <a:off x="1399379" y="632732"/>
            <a:ext cx="15278581" cy="706211"/>
          </a:xfrm>
          <a:prstGeom prst="rect">
            <a:avLst/>
          </a:prstGeom>
        </p:spPr>
        <p:txBody>
          <a:bodyPr anchor="t" rtlCol="false" tIns="0" lIns="0" bIns="0" rIns="0">
            <a:spAutoFit/>
          </a:bodyPr>
          <a:lstStyle/>
          <a:p>
            <a:pPr algn="ctr">
              <a:lnSpc>
                <a:spcPts val="5728"/>
              </a:lnSpc>
            </a:pPr>
            <a:r>
              <a:rPr lang="en-US" sz="4091">
                <a:solidFill>
                  <a:srgbClr val="000000"/>
                </a:solidFill>
                <a:latin typeface="Canva Sans Bold"/>
              </a:rPr>
              <a:t>Conclusion</a:t>
            </a:r>
          </a:p>
        </p:txBody>
      </p:sp>
      <p:sp>
        <p:nvSpPr>
          <p:cNvPr name="TextBox 4" id="4"/>
          <p:cNvSpPr txBox="true"/>
          <p:nvPr/>
        </p:nvSpPr>
        <p:spPr>
          <a:xfrm rot="0">
            <a:off x="1399379" y="2698137"/>
            <a:ext cx="16472725" cy="3313137"/>
          </a:xfrm>
          <a:prstGeom prst="rect">
            <a:avLst/>
          </a:prstGeom>
        </p:spPr>
        <p:txBody>
          <a:bodyPr anchor="t" rtlCol="false" tIns="0" lIns="0" bIns="0" rIns="0">
            <a:spAutoFit/>
          </a:bodyPr>
          <a:lstStyle/>
          <a:p>
            <a:pPr algn="just">
              <a:lnSpc>
                <a:spcPts val="3779"/>
              </a:lnSpc>
            </a:pPr>
            <a:r>
              <a:rPr lang="en-US" sz="2700">
                <a:solidFill>
                  <a:srgbClr val="000000"/>
                </a:solidFill>
                <a:latin typeface="Canva Sans"/>
              </a:rPr>
              <a:t>In conclusion, simulation modeling is a valuable tool in healthcare, offering several advantages and benefits, including improved decision making, resource utilization, and quality of care. There are several applications of simulation modeling in healthcare, and its future is promising, with potential for growth and development in areas such as big data and artificial intelligence.</a:t>
            </a:r>
          </a:p>
          <a:p>
            <a:pPr algn="just">
              <a:lnSpc>
                <a:spcPts val="3779"/>
              </a:lnSpc>
            </a:pPr>
          </a:p>
          <a:p>
            <a:pPr algn="just">
              <a:lnSpc>
                <a:spcPts val="3779"/>
              </a:lnSpc>
            </a:pPr>
          </a:p>
          <a:p>
            <a:pPr algn="just">
              <a:lnSpc>
                <a:spcPts val="3742"/>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88" t="0" r="288" b="0"/>
          <a:stretch>
            <a:fillRect/>
          </a:stretch>
        </p:blipFill>
        <p:spPr>
          <a:xfrm>
            <a:off x="0" y="0"/>
            <a:ext cx="18288000" cy="10287000"/>
          </a:xfrm>
          <a:prstGeom prst="rect">
            <a:avLst/>
          </a:prstGeom>
        </p:spPr>
      </p:pic>
      <p:sp>
        <p:nvSpPr>
          <p:cNvPr name="TextBox 3" id="3"/>
          <p:cNvSpPr txBox="true"/>
          <p:nvPr/>
        </p:nvSpPr>
        <p:spPr>
          <a:xfrm rot="0">
            <a:off x="-335222" y="605948"/>
            <a:ext cx="9479222" cy="759779"/>
          </a:xfrm>
          <a:prstGeom prst="rect">
            <a:avLst/>
          </a:prstGeom>
        </p:spPr>
        <p:txBody>
          <a:bodyPr anchor="t" rtlCol="false" tIns="0" lIns="0" bIns="0" rIns="0">
            <a:spAutoFit/>
          </a:bodyPr>
          <a:lstStyle/>
          <a:p>
            <a:pPr algn="ctr">
              <a:lnSpc>
                <a:spcPts val="6223"/>
              </a:lnSpc>
            </a:pPr>
            <a:r>
              <a:rPr lang="en-US" sz="4445">
                <a:solidFill>
                  <a:srgbClr val="000000"/>
                </a:solidFill>
                <a:latin typeface="Canva Sans Bold"/>
              </a:rPr>
              <a:t>Outline of the Paper</a:t>
            </a:r>
          </a:p>
        </p:txBody>
      </p:sp>
      <p:sp>
        <p:nvSpPr>
          <p:cNvPr name="TextBox 4" id="4"/>
          <p:cNvSpPr txBox="true"/>
          <p:nvPr/>
        </p:nvSpPr>
        <p:spPr>
          <a:xfrm rot="0">
            <a:off x="1449751" y="1744325"/>
            <a:ext cx="17953322" cy="6741199"/>
          </a:xfrm>
          <a:prstGeom prst="rect">
            <a:avLst/>
          </a:prstGeom>
        </p:spPr>
        <p:txBody>
          <a:bodyPr anchor="t" rtlCol="false" tIns="0" lIns="0" bIns="0" rIns="0">
            <a:spAutoFit/>
          </a:bodyPr>
          <a:lstStyle/>
          <a:p>
            <a:pPr algn="just" marL="667997" indent="-333999" lvl="1">
              <a:lnSpc>
                <a:spcPts val="4331"/>
              </a:lnSpc>
              <a:buFont typeface="Arial"/>
              <a:buChar char="•"/>
            </a:pPr>
            <a:r>
              <a:rPr lang="en-US" sz="3094">
                <a:solidFill>
                  <a:srgbClr val="000000"/>
                </a:solidFill>
                <a:latin typeface="Canva Sans"/>
              </a:rPr>
              <a:t>Basic Understanding of the Paper</a:t>
            </a:r>
          </a:p>
          <a:p>
            <a:pPr algn="just" marL="667997" indent="-333999" lvl="1">
              <a:lnSpc>
                <a:spcPts val="4331"/>
              </a:lnSpc>
              <a:buFont typeface="Arial"/>
              <a:buChar char="•"/>
            </a:pPr>
            <a:r>
              <a:rPr lang="en-US" sz="3094">
                <a:solidFill>
                  <a:srgbClr val="000000"/>
                </a:solidFill>
                <a:latin typeface="Canva Sans"/>
              </a:rPr>
              <a:t>Use</a:t>
            </a:r>
            <a:r>
              <a:rPr lang="en-US" sz="3094">
                <a:solidFill>
                  <a:srgbClr val="000000"/>
                </a:solidFill>
                <a:latin typeface="Canva Sans"/>
              </a:rPr>
              <a:t> of Simulation Modeling in Healthcare</a:t>
            </a:r>
          </a:p>
          <a:p>
            <a:pPr algn="just" marL="667997" indent="-333999" lvl="1">
              <a:lnSpc>
                <a:spcPts val="4331"/>
              </a:lnSpc>
              <a:buFont typeface="Arial"/>
              <a:buChar char="•"/>
            </a:pPr>
            <a:r>
              <a:rPr lang="en-US" sz="3094">
                <a:solidFill>
                  <a:srgbClr val="000000"/>
                </a:solidFill>
                <a:latin typeface="Canva Sans"/>
              </a:rPr>
              <a:t>History and Evolution of Simulation Modeling in Healthcare</a:t>
            </a:r>
          </a:p>
          <a:p>
            <a:pPr algn="just" marL="667997" indent="-333999" lvl="1">
              <a:lnSpc>
                <a:spcPts val="4331"/>
              </a:lnSpc>
              <a:buFont typeface="Arial"/>
              <a:buChar char="•"/>
            </a:pPr>
            <a:r>
              <a:rPr lang="en-US" sz="3094">
                <a:solidFill>
                  <a:srgbClr val="000000"/>
                </a:solidFill>
                <a:latin typeface="Canva Sans"/>
              </a:rPr>
              <a:t>Types of Simulation Models in Healthcare</a:t>
            </a:r>
          </a:p>
          <a:p>
            <a:pPr algn="just" marL="667997" indent="-333999" lvl="1">
              <a:lnSpc>
                <a:spcPts val="4331"/>
              </a:lnSpc>
              <a:buFont typeface="Arial"/>
              <a:buChar char="•"/>
            </a:pPr>
            <a:r>
              <a:rPr lang="en-US" sz="3094">
                <a:solidFill>
                  <a:srgbClr val="000000"/>
                </a:solidFill>
                <a:latin typeface="Canva Sans"/>
              </a:rPr>
              <a:t>Advantages of Simulation Modeling in Healthcare</a:t>
            </a:r>
          </a:p>
          <a:p>
            <a:pPr algn="just" marL="667997" indent="-333999" lvl="1">
              <a:lnSpc>
                <a:spcPts val="4331"/>
              </a:lnSpc>
              <a:buFont typeface="Arial"/>
              <a:buChar char="•"/>
            </a:pPr>
            <a:r>
              <a:rPr lang="en-US" sz="3094">
                <a:solidFill>
                  <a:srgbClr val="000000"/>
                </a:solidFill>
                <a:latin typeface="Canva Sans"/>
              </a:rPr>
              <a:t>Limitations of Simulation Modeling in Healthcare</a:t>
            </a:r>
          </a:p>
          <a:p>
            <a:pPr algn="just" marL="667997" indent="-333999" lvl="1">
              <a:lnSpc>
                <a:spcPts val="4331"/>
              </a:lnSpc>
              <a:buFont typeface="Arial"/>
              <a:buChar char="•"/>
            </a:pPr>
            <a:r>
              <a:rPr lang="en-US" sz="3094">
                <a:solidFill>
                  <a:srgbClr val="000000"/>
                </a:solidFill>
                <a:latin typeface="Canva Sans"/>
              </a:rPr>
              <a:t>Applications of Simulation Modeling in Healthcare</a:t>
            </a:r>
          </a:p>
          <a:p>
            <a:pPr algn="just" marL="667997" indent="-333999" lvl="1">
              <a:lnSpc>
                <a:spcPts val="4331"/>
              </a:lnSpc>
              <a:buFont typeface="Arial"/>
              <a:buChar char="•"/>
            </a:pPr>
            <a:r>
              <a:rPr lang="en-US" sz="3094">
                <a:solidFill>
                  <a:srgbClr val="000000"/>
                </a:solidFill>
                <a:latin typeface="Canva Sans"/>
              </a:rPr>
              <a:t>Future of Simulation Modeling in Healthcare</a:t>
            </a:r>
          </a:p>
          <a:p>
            <a:pPr algn="just" marL="667997" indent="-333999" lvl="1">
              <a:lnSpc>
                <a:spcPts val="4331"/>
              </a:lnSpc>
              <a:buFont typeface="Arial"/>
              <a:buChar char="•"/>
            </a:pPr>
            <a:r>
              <a:rPr lang="en-US" sz="3094">
                <a:solidFill>
                  <a:srgbClr val="000000"/>
                </a:solidFill>
                <a:latin typeface="Canva Sans"/>
              </a:rPr>
              <a:t>Conclusion</a:t>
            </a:r>
          </a:p>
          <a:p>
            <a:pPr algn="just" marL="667997" indent="-333999" lvl="1">
              <a:lnSpc>
                <a:spcPts val="4331"/>
              </a:lnSpc>
              <a:buFont typeface="Arial"/>
              <a:buChar char="•"/>
            </a:pPr>
            <a:r>
              <a:rPr lang="en-US" sz="3094">
                <a:solidFill>
                  <a:srgbClr val="000000"/>
                </a:solidFill>
                <a:latin typeface="Canva Sans"/>
              </a:rPr>
              <a:t>References.</a:t>
            </a:r>
          </a:p>
          <a:p>
            <a:pPr algn="just">
              <a:lnSpc>
                <a:spcPts val="3386"/>
              </a:lnSpc>
            </a:pPr>
          </a:p>
          <a:p>
            <a:pPr algn="just">
              <a:lnSpc>
                <a:spcPts val="3386"/>
              </a:lnSpc>
            </a:pPr>
          </a:p>
          <a:p>
            <a:pPr algn="just">
              <a:lnSpc>
                <a:spcPts val="3386"/>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88" t="0" r="288" b="0"/>
          <a:stretch>
            <a:fillRect/>
          </a:stretch>
        </p:blipFill>
        <p:spPr>
          <a:xfrm>
            <a:off x="0" y="0"/>
            <a:ext cx="18288000" cy="10287000"/>
          </a:xfrm>
          <a:prstGeom prst="rect">
            <a:avLst/>
          </a:prstGeom>
        </p:spPr>
      </p:pic>
      <p:sp>
        <p:nvSpPr>
          <p:cNvPr name="TextBox 3" id="3"/>
          <p:cNvSpPr txBox="true"/>
          <p:nvPr/>
        </p:nvSpPr>
        <p:spPr>
          <a:xfrm rot="0">
            <a:off x="1399379" y="605948"/>
            <a:ext cx="9479222" cy="759779"/>
          </a:xfrm>
          <a:prstGeom prst="rect">
            <a:avLst/>
          </a:prstGeom>
        </p:spPr>
        <p:txBody>
          <a:bodyPr anchor="t" rtlCol="false" tIns="0" lIns="0" bIns="0" rIns="0">
            <a:spAutoFit/>
          </a:bodyPr>
          <a:lstStyle/>
          <a:p>
            <a:pPr algn="ctr">
              <a:lnSpc>
                <a:spcPts val="6223"/>
              </a:lnSpc>
            </a:pPr>
            <a:r>
              <a:rPr lang="en-US" sz="4445">
                <a:solidFill>
                  <a:srgbClr val="000000"/>
                </a:solidFill>
                <a:latin typeface="Canva Sans Bold"/>
              </a:rPr>
              <a:t>Basic Understanding Of the Paper</a:t>
            </a:r>
          </a:p>
        </p:txBody>
      </p:sp>
      <p:sp>
        <p:nvSpPr>
          <p:cNvPr name="TextBox 4" id="4"/>
          <p:cNvSpPr txBox="true"/>
          <p:nvPr/>
        </p:nvSpPr>
        <p:spPr>
          <a:xfrm rot="0">
            <a:off x="1399379" y="2739254"/>
            <a:ext cx="16537357" cy="4751343"/>
          </a:xfrm>
          <a:prstGeom prst="rect">
            <a:avLst/>
          </a:prstGeom>
        </p:spPr>
        <p:txBody>
          <a:bodyPr anchor="t" rtlCol="false" tIns="0" lIns="0" bIns="0" rIns="0">
            <a:spAutoFit/>
          </a:bodyPr>
          <a:lstStyle/>
          <a:p>
            <a:pPr algn="just">
              <a:lnSpc>
                <a:spcPts val="3764"/>
              </a:lnSpc>
            </a:pPr>
            <a:r>
              <a:rPr lang="en-US" sz="2689">
                <a:solidFill>
                  <a:srgbClr val="000000"/>
                </a:solidFill>
                <a:latin typeface="Canva Sans"/>
              </a:rPr>
              <a:t>The topic of this presentation is Simulation Modeling in Healthcare, a powerful tool for improving healthcare decision making and delivery. Simulation modeling allows us to create virtual representations of complex healthcare systems and predict how they will behave under different conditions. This can help healthcare organizations make better decisions and allocate resources more effectively.</a:t>
            </a:r>
          </a:p>
          <a:p>
            <a:pPr algn="just">
              <a:lnSpc>
                <a:spcPts val="3764"/>
              </a:lnSpc>
            </a:pPr>
          </a:p>
          <a:p>
            <a:pPr algn="just">
              <a:lnSpc>
                <a:spcPts val="3764"/>
              </a:lnSpc>
            </a:pPr>
            <a:r>
              <a:rPr lang="en-US" sz="2689">
                <a:solidFill>
                  <a:srgbClr val="000000"/>
                </a:solidFill>
                <a:latin typeface="Canva Sans"/>
              </a:rPr>
              <a:t>The purpose of this presentation is to educate the audience on the basics of simulation modeling in healthcare, its history and evolution, and its applications and future. This presentation will provide an overview of the various types of simulation models used in healthcare, their advantages and limitations, and real-world examples of their applications.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88" t="0" r="288" b="0"/>
          <a:stretch>
            <a:fillRect/>
          </a:stretch>
        </p:blipFill>
        <p:spPr>
          <a:xfrm>
            <a:off x="0" y="0"/>
            <a:ext cx="18288000" cy="10287000"/>
          </a:xfrm>
          <a:prstGeom prst="rect">
            <a:avLst/>
          </a:prstGeom>
        </p:spPr>
      </p:pic>
      <p:sp>
        <p:nvSpPr>
          <p:cNvPr name="TextBox 3" id="3"/>
          <p:cNvSpPr txBox="true"/>
          <p:nvPr/>
        </p:nvSpPr>
        <p:spPr>
          <a:xfrm rot="0">
            <a:off x="1399379" y="605948"/>
            <a:ext cx="11837710" cy="759779"/>
          </a:xfrm>
          <a:prstGeom prst="rect">
            <a:avLst/>
          </a:prstGeom>
        </p:spPr>
        <p:txBody>
          <a:bodyPr anchor="t" rtlCol="false" tIns="0" lIns="0" bIns="0" rIns="0">
            <a:spAutoFit/>
          </a:bodyPr>
          <a:lstStyle/>
          <a:p>
            <a:pPr algn="ctr">
              <a:lnSpc>
                <a:spcPts val="6223"/>
              </a:lnSpc>
            </a:pPr>
            <a:r>
              <a:rPr lang="en-US" sz="4445">
                <a:solidFill>
                  <a:srgbClr val="000000"/>
                </a:solidFill>
                <a:latin typeface="Canva Sans Bold"/>
              </a:rPr>
              <a:t>Use Of Simulation Modeling in Healthcare</a:t>
            </a:r>
          </a:p>
        </p:txBody>
      </p:sp>
      <p:sp>
        <p:nvSpPr>
          <p:cNvPr name="TextBox 4" id="4"/>
          <p:cNvSpPr txBox="true"/>
          <p:nvPr/>
        </p:nvSpPr>
        <p:spPr>
          <a:xfrm rot="0">
            <a:off x="1399379" y="3008746"/>
            <a:ext cx="16472725" cy="4221883"/>
          </a:xfrm>
          <a:prstGeom prst="rect">
            <a:avLst/>
          </a:prstGeom>
        </p:spPr>
        <p:txBody>
          <a:bodyPr anchor="t" rtlCol="false" tIns="0" lIns="0" bIns="0" rIns="0">
            <a:spAutoFit/>
          </a:bodyPr>
          <a:lstStyle/>
          <a:p>
            <a:pPr algn="just">
              <a:lnSpc>
                <a:spcPts val="3894"/>
              </a:lnSpc>
            </a:pPr>
            <a:r>
              <a:rPr lang="en-US" sz="2781">
                <a:solidFill>
                  <a:srgbClr val="000000"/>
                </a:solidFill>
                <a:latin typeface="Canva Sans"/>
              </a:rPr>
              <a:t>Simulation modeling in healthcare involves creating virtual representations of healthcare systems and processes to predict behavior and evaluate outcomes. It provides valuable insights into complex systems, allows healthcare providers to test scenarios and interventions, and leads to improved patient outcomes, reduced costs and increased efficiency. Simulation modeling also identifies potential problems before they occur and provides a more comprehensive and objective view of healthcare systems. It is a powerful tool in healthcare operations, planning, outcomes research, and cost analysis.</a:t>
            </a:r>
          </a:p>
          <a:p>
            <a:pPr algn="ctr">
              <a:lnSpc>
                <a:spcPts val="3322"/>
              </a:lnSpc>
            </a:pPr>
          </a:p>
          <a:p>
            <a:pPr algn="ctr">
              <a:lnSpc>
                <a:spcPts val="3322"/>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88" t="0" r="288" b="0"/>
          <a:stretch>
            <a:fillRect/>
          </a:stretch>
        </p:blipFill>
        <p:spPr>
          <a:xfrm>
            <a:off x="0" y="0"/>
            <a:ext cx="18288000" cy="10287000"/>
          </a:xfrm>
          <a:prstGeom prst="rect">
            <a:avLst/>
          </a:prstGeom>
        </p:spPr>
      </p:pic>
      <p:sp>
        <p:nvSpPr>
          <p:cNvPr name="TextBox 3" id="3"/>
          <p:cNvSpPr txBox="true"/>
          <p:nvPr/>
        </p:nvSpPr>
        <p:spPr>
          <a:xfrm rot="0">
            <a:off x="1228188" y="632732"/>
            <a:ext cx="15278581" cy="706211"/>
          </a:xfrm>
          <a:prstGeom prst="rect">
            <a:avLst/>
          </a:prstGeom>
        </p:spPr>
        <p:txBody>
          <a:bodyPr anchor="t" rtlCol="false" tIns="0" lIns="0" bIns="0" rIns="0">
            <a:spAutoFit/>
          </a:bodyPr>
          <a:lstStyle/>
          <a:p>
            <a:pPr algn="ctr">
              <a:lnSpc>
                <a:spcPts val="5728"/>
              </a:lnSpc>
            </a:pPr>
            <a:r>
              <a:rPr lang="en-US" sz="4091">
                <a:solidFill>
                  <a:srgbClr val="000000"/>
                </a:solidFill>
                <a:latin typeface="Canva Sans Bold"/>
              </a:rPr>
              <a:t> History and Evolution of Simulation Modeling in Healthcare</a:t>
            </a:r>
          </a:p>
        </p:txBody>
      </p:sp>
      <p:sp>
        <p:nvSpPr>
          <p:cNvPr name="TextBox 4" id="4"/>
          <p:cNvSpPr txBox="true"/>
          <p:nvPr/>
        </p:nvSpPr>
        <p:spPr>
          <a:xfrm rot="0">
            <a:off x="1399379" y="2698137"/>
            <a:ext cx="16472725" cy="5694387"/>
          </a:xfrm>
          <a:prstGeom prst="rect">
            <a:avLst/>
          </a:prstGeom>
        </p:spPr>
        <p:txBody>
          <a:bodyPr anchor="t" rtlCol="false" tIns="0" lIns="0" bIns="0" rIns="0">
            <a:spAutoFit/>
          </a:bodyPr>
          <a:lstStyle/>
          <a:p>
            <a:pPr algn="just">
              <a:lnSpc>
                <a:spcPts val="3779"/>
              </a:lnSpc>
            </a:pPr>
            <a:r>
              <a:rPr lang="en-US" sz="2700">
                <a:solidFill>
                  <a:srgbClr val="000000"/>
                </a:solidFill>
                <a:latin typeface="Canva Sans"/>
              </a:rPr>
              <a:t>Simulation modeling has been used in various industries for decades, and its applications in healthcare have grown in recent years. The earliest applications of simulation modeling in healthcare date back to the 1960s, when computer simulations were used to analyze patient flow in hospitals and optimize resource utilization. Since then, the use of simulation modeling in healthcare has grown and expanded to include various aspects of healthcare delivery.</a:t>
            </a:r>
          </a:p>
          <a:p>
            <a:pPr algn="just">
              <a:lnSpc>
                <a:spcPts val="3779"/>
              </a:lnSpc>
            </a:pPr>
          </a:p>
          <a:p>
            <a:pPr algn="just">
              <a:lnSpc>
                <a:spcPts val="3779"/>
              </a:lnSpc>
            </a:pPr>
            <a:r>
              <a:rPr lang="en-US" sz="2700">
                <a:solidFill>
                  <a:srgbClr val="000000"/>
                </a:solidFill>
                <a:latin typeface="Canva Sans"/>
              </a:rPr>
              <a:t>Over the years, the development of computer technology and advances in simulation software have made it easier and more cost-effective to use simulation modeling in healthcare. Today, simulation modeling is used in a wide range of healthcare settings, including hospitals, clinics, and public health agencies. The increasing complexity of healthcare systems and the need for better decision making have made simulation modeling an indispensable tool in healthcare.</a:t>
            </a:r>
          </a:p>
          <a:p>
            <a:pPr algn="just">
              <a:lnSpc>
                <a:spcPts val="3742"/>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88" t="0" r="288" b="0"/>
          <a:stretch>
            <a:fillRect/>
          </a:stretch>
        </p:blipFill>
        <p:spPr>
          <a:xfrm>
            <a:off x="0" y="0"/>
            <a:ext cx="18288000" cy="10287000"/>
          </a:xfrm>
          <a:prstGeom prst="rect">
            <a:avLst/>
          </a:prstGeom>
        </p:spPr>
      </p:pic>
      <p:sp>
        <p:nvSpPr>
          <p:cNvPr name="TextBox 3" id="3"/>
          <p:cNvSpPr txBox="true"/>
          <p:nvPr/>
        </p:nvSpPr>
        <p:spPr>
          <a:xfrm rot="0">
            <a:off x="1399379" y="942975"/>
            <a:ext cx="10905432" cy="706211"/>
          </a:xfrm>
          <a:prstGeom prst="rect">
            <a:avLst/>
          </a:prstGeom>
        </p:spPr>
        <p:txBody>
          <a:bodyPr anchor="t" rtlCol="false" tIns="0" lIns="0" bIns="0" rIns="0">
            <a:spAutoFit/>
          </a:bodyPr>
          <a:lstStyle/>
          <a:p>
            <a:pPr algn="ctr">
              <a:lnSpc>
                <a:spcPts val="5728"/>
              </a:lnSpc>
            </a:pPr>
            <a:r>
              <a:rPr lang="en-US" sz="4091">
                <a:solidFill>
                  <a:srgbClr val="000000"/>
                </a:solidFill>
                <a:latin typeface="Canva Sans Bold"/>
              </a:rPr>
              <a:t>Types of Simulation Models in Healthcare</a:t>
            </a:r>
          </a:p>
        </p:txBody>
      </p:sp>
      <p:sp>
        <p:nvSpPr>
          <p:cNvPr name="TextBox 4" id="4"/>
          <p:cNvSpPr txBox="true"/>
          <p:nvPr/>
        </p:nvSpPr>
        <p:spPr>
          <a:xfrm rot="0">
            <a:off x="1399379" y="2698137"/>
            <a:ext cx="16472725" cy="5218137"/>
          </a:xfrm>
          <a:prstGeom prst="rect">
            <a:avLst/>
          </a:prstGeom>
        </p:spPr>
        <p:txBody>
          <a:bodyPr anchor="t" rtlCol="false" tIns="0" lIns="0" bIns="0" rIns="0">
            <a:spAutoFit/>
          </a:bodyPr>
          <a:lstStyle/>
          <a:p>
            <a:pPr algn="just">
              <a:lnSpc>
                <a:spcPts val="3779"/>
              </a:lnSpc>
            </a:pPr>
            <a:r>
              <a:rPr lang="en-US" sz="2700">
                <a:solidFill>
                  <a:srgbClr val="000000"/>
                </a:solidFill>
                <a:latin typeface="Canva Sans"/>
              </a:rPr>
              <a:t>There are various types of simulation models used in healthcare, each with its own strengths and limitations. Some of the most common types of simulation models in healthcare include:</a:t>
            </a:r>
          </a:p>
          <a:p>
            <a:pPr algn="just" marL="582930" indent="-291465" lvl="1">
              <a:lnSpc>
                <a:spcPts val="3779"/>
              </a:lnSpc>
              <a:buFont typeface="Arial"/>
              <a:buChar char="•"/>
            </a:pPr>
            <a:r>
              <a:rPr lang="en-US" sz="2700">
                <a:solidFill>
                  <a:srgbClr val="000000"/>
                </a:solidFill>
                <a:latin typeface="Canva Sans"/>
              </a:rPr>
              <a:t>System Dynamics Models: These models are used to analyze the interconnections and feedback loops between different components of a healthcare system.</a:t>
            </a:r>
          </a:p>
          <a:p>
            <a:pPr algn="just" marL="582930" indent="-291465" lvl="1">
              <a:lnSpc>
                <a:spcPts val="3779"/>
              </a:lnSpc>
              <a:buFont typeface="Arial"/>
              <a:buChar char="•"/>
            </a:pPr>
            <a:r>
              <a:rPr lang="en-US" sz="2700">
                <a:solidFill>
                  <a:srgbClr val="000000"/>
                </a:solidFill>
                <a:latin typeface="Canva Sans"/>
              </a:rPr>
              <a:t>Discrete Event Simulation Models: These models simulate the flow of patients, resources, and events in a healthcare syst</a:t>
            </a:r>
            <a:r>
              <a:rPr lang="en-US" sz="2700">
                <a:solidFill>
                  <a:srgbClr val="000000"/>
                </a:solidFill>
                <a:latin typeface="Canva Sans"/>
              </a:rPr>
              <a:t>em, and are used to analyze patient flow and resource utilization.</a:t>
            </a:r>
          </a:p>
          <a:p>
            <a:pPr algn="just" marL="582930" indent="-291465" lvl="1">
              <a:lnSpc>
                <a:spcPts val="3779"/>
              </a:lnSpc>
              <a:buFont typeface="Arial"/>
              <a:buChar char="•"/>
            </a:pPr>
            <a:r>
              <a:rPr lang="en-US" sz="2700">
                <a:solidFill>
                  <a:srgbClr val="000000"/>
                </a:solidFill>
                <a:latin typeface="Canva Sans"/>
              </a:rPr>
              <a:t>Agent-Based Models: These models simulate the behavior of individual patients and healthcare providers, and are used to analyze patient behavior and healthcare delivery.</a:t>
            </a:r>
          </a:p>
          <a:p>
            <a:pPr algn="just" marL="582930" indent="-291465" lvl="1">
              <a:lnSpc>
                <a:spcPts val="3779"/>
              </a:lnSpc>
              <a:buFont typeface="Arial"/>
              <a:buChar char="•"/>
            </a:pPr>
            <a:r>
              <a:rPr lang="en-US" sz="2700">
                <a:solidFill>
                  <a:srgbClr val="000000"/>
                </a:solidFill>
                <a:latin typeface="Canva Sans"/>
              </a:rPr>
              <a:t>Decision Tree Models: These models simulate decision-making processes, and are used to evaluate the impact of different interventions and decisions on healthcare delivery.</a:t>
            </a:r>
          </a:p>
          <a:p>
            <a:pPr algn="just">
              <a:lnSpc>
                <a:spcPts val="374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88" t="0" r="288" b="0"/>
          <a:stretch>
            <a:fillRect/>
          </a:stretch>
        </p:blipFill>
        <p:spPr>
          <a:xfrm>
            <a:off x="0" y="0"/>
            <a:ext cx="18288000" cy="10287000"/>
          </a:xfrm>
          <a:prstGeom prst="rect">
            <a:avLst/>
          </a:prstGeom>
        </p:spPr>
      </p:pic>
      <p:sp>
        <p:nvSpPr>
          <p:cNvPr name="TextBox 3" id="3"/>
          <p:cNvSpPr txBox="true"/>
          <p:nvPr/>
        </p:nvSpPr>
        <p:spPr>
          <a:xfrm rot="0">
            <a:off x="1399379" y="632732"/>
            <a:ext cx="15278581" cy="706211"/>
          </a:xfrm>
          <a:prstGeom prst="rect">
            <a:avLst/>
          </a:prstGeom>
        </p:spPr>
        <p:txBody>
          <a:bodyPr anchor="t" rtlCol="false" tIns="0" lIns="0" bIns="0" rIns="0">
            <a:spAutoFit/>
          </a:bodyPr>
          <a:lstStyle/>
          <a:p>
            <a:pPr algn="ctr">
              <a:lnSpc>
                <a:spcPts val="5728"/>
              </a:lnSpc>
            </a:pPr>
            <a:r>
              <a:rPr lang="en-US" sz="4091">
                <a:solidFill>
                  <a:srgbClr val="000000"/>
                </a:solidFill>
                <a:latin typeface="Canva Sans Bold"/>
              </a:rPr>
              <a:t>Advantages of Simulation Modeling in Healthcare</a:t>
            </a:r>
          </a:p>
        </p:txBody>
      </p:sp>
      <p:sp>
        <p:nvSpPr>
          <p:cNvPr name="TextBox 4" id="4"/>
          <p:cNvSpPr txBox="true"/>
          <p:nvPr/>
        </p:nvSpPr>
        <p:spPr>
          <a:xfrm rot="0">
            <a:off x="1399379" y="1791482"/>
            <a:ext cx="16472725" cy="6646887"/>
          </a:xfrm>
          <a:prstGeom prst="rect">
            <a:avLst/>
          </a:prstGeom>
        </p:spPr>
        <p:txBody>
          <a:bodyPr anchor="t" rtlCol="false" tIns="0" lIns="0" bIns="0" rIns="0">
            <a:spAutoFit/>
          </a:bodyPr>
          <a:lstStyle/>
          <a:p>
            <a:pPr algn="just">
              <a:lnSpc>
                <a:spcPts val="3779"/>
              </a:lnSpc>
            </a:pPr>
            <a:r>
              <a:rPr lang="en-US" sz="2700">
                <a:solidFill>
                  <a:srgbClr val="000000"/>
                </a:solidFill>
                <a:latin typeface="Canva Sans"/>
              </a:rPr>
              <a:t>Simulation modeling in healthcare offers several key advantages, including:</a:t>
            </a:r>
          </a:p>
          <a:p>
            <a:pPr algn="just" marL="582930" indent="-291465" lvl="1">
              <a:lnSpc>
                <a:spcPts val="3779"/>
              </a:lnSpc>
              <a:buFont typeface="Arial"/>
              <a:buChar char="•"/>
            </a:pPr>
            <a:r>
              <a:rPr lang="en-US" sz="2700">
                <a:solidFill>
                  <a:srgbClr val="000000"/>
                </a:solidFill>
                <a:latin typeface="Canva Sans"/>
              </a:rPr>
              <a:t>Improved Decision Making: Simulation modeling allows healthcare providers to test different scenarios and interventions, and evaluate their impact on healthcare delivery. This helps providers make informed decisions and improve healthcare delivery.</a:t>
            </a:r>
          </a:p>
          <a:p>
            <a:pPr algn="just" marL="582930" indent="-291465" lvl="1">
              <a:lnSpc>
                <a:spcPts val="3779"/>
              </a:lnSpc>
              <a:buFont typeface="Arial"/>
              <a:buChar char="•"/>
            </a:pPr>
            <a:r>
              <a:rPr lang="en-US" sz="2700">
                <a:solidFill>
                  <a:srgbClr val="000000"/>
                </a:solidFill>
                <a:latin typeface="Canva Sans"/>
              </a:rPr>
              <a:t>Better Understanding of Complex Systems: Simulation modeling helps healthcare providers understand complex healthcare sys</a:t>
            </a:r>
            <a:r>
              <a:rPr lang="en-US" sz="2700">
                <a:solidFill>
                  <a:srgbClr val="000000"/>
                </a:solidFill>
                <a:latin typeface="Canva Sans"/>
              </a:rPr>
              <a:t>tems by creating virtual representations of these systems and analyzing their behavior.</a:t>
            </a:r>
          </a:p>
          <a:p>
            <a:pPr algn="just" marL="582930" indent="-291465" lvl="1">
              <a:lnSpc>
                <a:spcPts val="3779"/>
              </a:lnSpc>
              <a:buFont typeface="Arial"/>
              <a:buChar char="•"/>
            </a:pPr>
            <a:r>
              <a:rPr lang="en-US" sz="2700">
                <a:solidFill>
                  <a:srgbClr val="000000"/>
                </a:solidFill>
                <a:latin typeface="Canva Sans"/>
              </a:rPr>
              <a:t>Improved Resource Utilization: Simulation modeling can help healthcare providers optimize resource utilization by analyzing patient flow and resource allocation. This can help providers reduce waste and improve the overall efficiency of healthcare delivery.</a:t>
            </a:r>
          </a:p>
          <a:p>
            <a:pPr algn="just" marL="582930" indent="-291465" lvl="1">
              <a:lnSpc>
                <a:spcPts val="3779"/>
              </a:lnSpc>
              <a:buFont typeface="Arial"/>
              <a:buChar char="•"/>
            </a:pPr>
            <a:r>
              <a:rPr lang="en-US" sz="2700">
                <a:solidFill>
                  <a:srgbClr val="000000"/>
                </a:solidFill>
                <a:latin typeface="Canva Sans"/>
              </a:rPr>
              <a:t>Improved Quality of Care: Simulation modeling can help healthcare providers evaluate the quality of care delivered to patients. This can help providers identify areas for improvement and make changes to improve patient outcomes.</a:t>
            </a:r>
          </a:p>
          <a:p>
            <a:pPr algn="just">
              <a:lnSpc>
                <a:spcPts val="3742"/>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88" t="0" r="288" b="0"/>
          <a:stretch>
            <a:fillRect/>
          </a:stretch>
        </p:blipFill>
        <p:spPr>
          <a:xfrm>
            <a:off x="0" y="0"/>
            <a:ext cx="18288000" cy="10287000"/>
          </a:xfrm>
          <a:prstGeom prst="rect">
            <a:avLst/>
          </a:prstGeom>
        </p:spPr>
      </p:pic>
      <p:sp>
        <p:nvSpPr>
          <p:cNvPr name="TextBox 3" id="3"/>
          <p:cNvSpPr txBox="true"/>
          <p:nvPr/>
        </p:nvSpPr>
        <p:spPr>
          <a:xfrm rot="0">
            <a:off x="1399379" y="632732"/>
            <a:ext cx="15278581" cy="706211"/>
          </a:xfrm>
          <a:prstGeom prst="rect">
            <a:avLst/>
          </a:prstGeom>
        </p:spPr>
        <p:txBody>
          <a:bodyPr anchor="t" rtlCol="false" tIns="0" lIns="0" bIns="0" rIns="0">
            <a:spAutoFit/>
          </a:bodyPr>
          <a:lstStyle/>
          <a:p>
            <a:pPr algn="ctr">
              <a:lnSpc>
                <a:spcPts val="5728"/>
              </a:lnSpc>
            </a:pPr>
            <a:r>
              <a:rPr lang="en-US" sz="4091">
                <a:solidFill>
                  <a:srgbClr val="000000"/>
                </a:solidFill>
                <a:latin typeface="Canva Sans Bold"/>
              </a:rPr>
              <a:t>Limitations of Simulation Modeling in Healthcare</a:t>
            </a:r>
          </a:p>
        </p:txBody>
      </p:sp>
      <p:sp>
        <p:nvSpPr>
          <p:cNvPr name="TextBox 4" id="4"/>
          <p:cNvSpPr txBox="true"/>
          <p:nvPr/>
        </p:nvSpPr>
        <p:spPr>
          <a:xfrm rot="0">
            <a:off x="1399379" y="2294042"/>
            <a:ext cx="16472725" cy="5218137"/>
          </a:xfrm>
          <a:prstGeom prst="rect">
            <a:avLst/>
          </a:prstGeom>
        </p:spPr>
        <p:txBody>
          <a:bodyPr anchor="t" rtlCol="false" tIns="0" lIns="0" bIns="0" rIns="0">
            <a:spAutoFit/>
          </a:bodyPr>
          <a:lstStyle/>
          <a:p>
            <a:pPr algn="just">
              <a:lnSpc>
                <a:spcPts val="3779"/>
              </a:lnSpc>
            </a:pPr>
            <a:r>
              <a:rPr lang="en-US" sz="2700">
                <a:solidFill>
                  <a:srgbClr val="000000"/>
                </a:solidFill>
                <a:latin typeface="Canva Sans"/>
              </a:rPr>
              <a:t>Despite its advantages, simulation modeling in healthcare also has some limitations, including:</a:t>
            </a:r>
          </a:p>
          <a:p>
            <a:pPr algn="just" marL="582930" indent="-291465" lvl="1">
              <a:lnSpc>
                <a:spcPts val="3779"/>
              </a:lnSpc>
              <a:buFont typeface="Arial"/>
              <a:buChar char="•"/>
            </a:pPr>
            <a:r>
              <a:rPr lang="en-US" sz="2700">
                <a:solidFill>
                  <a:srgbClr val="000000"/>
                </a:solidFill>
                <a:latin typeface="Canva Sans"/>
              </a:rPr>
              <a:t>Complexity: Simulation models can be complex and difficult to develop, especially for large and complex healthcare systems.</a:t>
            </a:r>
          </a:p>
          <a:p>
            <a:pPr algn="just" marL="582930" indent="-291465" lvl="1">
              <a:lnSpc>
                <a:spcPts val="3779"/>
              </a:lnSpc>
              <a:buFont typeface="Arial"/>
              <a:buChar char="•"/>
            </a:pPr>
            <a:r>
              <a:rPr lang="en-US" sz="2700">
                <a:solidFill>
                  <a:srgbClr val="000000"/>
                </a:solidFill>
                <a:latin typeface="Canva Sans"/>
              </a:rPr>
              <a:t>Data Availability: Simulation models require accurate and complete data, which may be difficult to obtain for some healthcare s</a:t>
            </a:r>
            <a:r>
              <a:rPr lang="en-US" sz="2700">
                <a:solidFill>
                  <a:srgbClr val="000000"/>
                </a:solidFill>
                <a:latin typeface="Canva Sans"/>
              </a:rPr>
              <a:t>ystems.</a:t>
            </a:r>
          </a:p>
          <a:p>
            <a:pPr algn="just" marL="582930" indent="-291465" lvl="1">
              <a:lnSpc>
                <a:spcPts val="3779"/>
              </a:lnSpc>
              <a:buFont typeface="Arial"/>
              <a:buChar char="•"/>
            </a:pPr>
            <a:r>
              <a:rPr lang="en-US" sz="2700">
                <a:solidFill>
                  <a:srgbClr val="000000"/>
                </a:solidFill>
                <a:latin typeface="Canva Sans"/>
              </a:rPr>
              <a:t>Computational Requirements: Simulation models can require significant computational resources, which may limit their use in some healthcare settings.</a:t>
            </a:r>
          </a:p>
          <a:p>
            <a:pPr algn="just" marL="582930" indent="-291465" lvl="1">
              <a:lnSpc>
                <a:spcPts val="3779"/>
              </a:lnSpc>
              <a:buFont typeface="Arial"/>
              <a:buChar char="•"/>
            </a:pPr>
            <a:r>
              <a:rPr lang="en-US" sz="2700">
                <a:solidFill>
                  <a:srgbClr val="000000"/>
                </a:solidFill>
                <a:latin typeface="Canva Sans"/>
              </a:rPr>
              <a:t>Model Validation: Simulation models must be validated to ensure that they accurately represent reality. This can be difficult to achieve for some models, especially for complex healthcare systems.</a:t>
            </a:r>
          </a:p>
          <a:p>
            <a:pPr algn="just">
              <a:lnSpc>
                <a:spcPts val="3742"/>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88" t="0" r="288" b="0"/>
          <a:stretch>
            <a:fillRect/>
          </a:stretch>
        </p:blipFill>
        <p:spPr>
          <a:xfrm>
            <a:off x="0" y="0"/>
            <a:ext cx="18288000" cy="10287000"/>
          </a:xfrm>
          <a:prstGeom prst="rect">
            <a:avLst/>
          </a:prstGeom>
        </p:spPr>
      </p:pic>
      <p:sp>
        <p:nvSpPr>
          <p:cNvPr name="TextBox 3" id="3"/>
          <p:cNvSpPr txBox="true"/>
          <p:nvPr/>
        </p:nvSpPr>
        <p:spPr>
          <a:xfrm rot="0">
            <a:off x="1399379" y="632732"/>
            <a:ext cx="15278581" cy="706211"/>
          </a:xfrm>
          <a:prstGeom prst="rect">
            <a:avLst/>
          </a:prstGeom>
        </p:spPr>
        <p:txBody>
          <a:bodyPr anchor="t" rtlCol="false" tIns="0" lIns="0" bIns="0" rIns="0">
            <a:spAutoFit/>
          </a:bodyPr>
          <a:lstStyle/>
          <a:p>
            <a:pPr algn="ctr">
              <a:lnSpc>
                <a:spcPts val="5728"/>
              </a:lnSpc>
            </a:pPr>
            <a:r>
              <a:rPr lang="en-US" sz="4091">
                <a:solidFill>
                  <a:srgbClr val="000000"/>
                </a:solidFill>
                <a:latin typeface="Canva Sans Bold"/>
              </a:rPr>
              <a:t>Applications of Simulation Modeling in Healthcare</a:t>
            </a:r>
          </a:p>
        </p:txBody>
      </p:sp>
      <p:sp>
        <p:nvSpPr>
          <p:cNvPr name="TextBox 4" id="4"/>
          <p:cNvSpPr txBox="true"/>
          <p:nvPr/>
        </p:nvSpPr>
        <p:spPr>
          <a:xfrm rot="0">
            <a:off x="1399379" y="2698137"/>
            <a:ext cx="16472725" cy="4741887"/>
          </a:xfrm>
          <a:prstGeom prst="rect">
            <a:avLst/>
          </a:prstGeom>
        </p:spPr>
        <p:txBody>
          <a:bodyPr anchor="t" rtlCol="false" tIns="0" lIns="0" bIns="0" rIns="0">
            <a:spAutoFit/>
          </a:bodyPr>
          <a:lstStyle/>
          <a:p>
            <a:pPr algn="just">
              <a:lnSpc>
                <a:spcPts val="3779"/>
              </a:lnSpc>
            </a:pPr>
            <a:r>
              <a:rPr lang="en-US" sz="2700">
                <a:solidFill>
                  <a:srgbClr val="000000"/>
                </a:solidFill>
                <a:latin typeface="Canva Sans"/>
              </a:rPr>
              <a:t>Simulation modeling has been applied in several areas of healthcare, including:</a:t>
            </a:r>
          </a:p>
          <a:p>
            <a:pPr algn="just" marL="582930" indent="-291465" lvl="1">
              <a:lnSpc>
                <a:spcPts val="3779"/>
              </a:lnSpc>
              <a:buFont typeface="Arial"/>
              <a:buChar char="•"/>
            </a:pPr>
            <a:r>
              <a:rPr lang="en-US" sz="2700">
                <a:solidFill>
                  <a:srgbClr val="000000"/>
                </a:solidFill>
                <a:latin typeface="Canva Sans"/>
              </a:rPr>
              <a:t>Healthcare Operations: Simulation modeling can be used to analyze and optimize healthcare operations, such as patient flow, resource allocation, and quality of care.</a:t>
            </a:r>
          </a:p>
          <a:p>
            <a:pPr algn="just" marL="582930" indent="-291465" lvl="1">
              <a:lnSpc>
                <a:spcPts val="3779"/>
              </a:lnSpc>
              <a:buFont typeface="Arial"/>
              <a:buChar char="•"/>
            </a:pPr>
            <a:r>
              <a:rPr lang="en-US" sz="2700">
                <a:solidFill>
                  <a:srgbClr val="000000"/>
                </a:solidFill>
                <a:latin typeface="Canva Sans"/>
              </a:rPr>
              <a:t>Healthcare Planning and Resource Allocation: Simulation modeling can be used to help healthcare pro</a:t>
            </a:r>
            <a:r>
              <a:rPr lang="en-US" sz="2700">
                <a:solidFill>
                  <a:srgbClr val="000000"/>
                </a:solidFill>
                <a:latin typeface="Canva Sans"/>
              </a:rPr>
              <a:t>viders plan for future demand and allocate resources effectively.</a:t>
            </a:r>
          </a:p>
          <a:p>
            <a:pPr algn="just" marL="582930" indent="-291465" lvl="1">
              <a:lnSpc>
                <a:spcPts val="3779"/>
              </a:lnSpc>
              <a:buFont typeface="Arial"/>
              <a:buChar char="•"/>
            </a:pPr>
            <a:r>
              <a:rPr lang="en-US" sz="2700">
                <a:solidFill>
                  <a:srgbClr val="000000"/>
                </a:solidFill>
                <a:latin typeface="Canva Sans"/>
              </a:rPr>
              <a:t>Healthcare Outcomes: Simulation modeling can be used to evaluate the impact of different interventions on healthcare outcomes, such as patient satisfaction and clinical outcomes.</a:t>
            </a:r>
          </a:p>
          <a:p>
            <a:pPr algn="just" marL="582930" indent="-291465" lvl="1">
              <a:lnSpc>
                <a:spcPts val="3779"/>
              </a:lnSpc>
              <a:buFont typeface="Arial"/>
              <a:buChar char="•"/>
            </a:pPr>
            <a:r>
              <a:rPr lang="en-US" sz="2700">
                <a:solidFill>
                  <a:srgbClr val="000000"/>
                </a:solidFill>
                <a:latin typeface="Canva Sans"/>
              </a:rPr>
              <a:t>Healthcare Costs: Simulation modeling can be used to evaluate the costs of different healthcare interventions and strategies, and to identify cost-saving opportunities.</a:t>
            </a:r>
          </a:p>
          <a:p>
            <a:pPr algn="just">
              <a:lnSpc>
                <a:spcPts val="3742"/>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DAFZThYhsWI</dc:identifier>
  <dcterms:modified xsi:type="dcterms:W3CDTF">2011-08-01T06:04:30Z</dcterms:modified>
  <cp:revision>1</cp:revision>
  <dc:title>SM Project</dc:title>
</cp:coreProperties>
</file>