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2eae189dd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2eae189dd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2eae189dd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2eae189dd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2eae189dd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2eae189dd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2eae189dd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2eae189dd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2eae189dd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2eae189dd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2eae189d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2eae189d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2eae189dd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2eae189dd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2eae189dd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2eae189dd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2eae189dd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2eae189dd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2eae189dd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2eae189dd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hyperlink" Target="https://en.wikipedia.org/wiki/Internet_layer" TargetMode="External"/><Relationship Id="rId10" Type="http://schemas.openxmlformats.org/officeDocument/2006/relationships/hyperlink" Target="https://en.wikipedia.org/wiki/Transport_layer" TargetMode="External"/><Relationship Id="rId13" Type="http://schemas.openxmlformats.org/officeDocument/2006/relationships/hyperlink" Target="https://en.wikipedia.org/wiki/ICMPv6" TargetMode="External"/><Relationship Id="rId12" Type="http://schemas.openxmlformats.org/officeDocument/2006/relationships/hyperlink" Target="https://en.wikipedia.org/wiki/Internet_Control_Message_Protocol"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Header_(computing)" TargetMode="External"/><Relationship Id="rId4" Type="http://schemas.openxmlformats.org/officeDocument/2006/relationships/hyperlink" Target="https://en.wikipedia.org/wiki/IP_packet_(disambiguation)" TargetMode="External"/><Relationship Id="rId9" Type="http://schemas.openxmlformats.org/officeDocument/2006/relationships/hyperlink" Target="https://en.wikipedia.org/wiki/Datagram" TargetMode="External"/><Relationship Id="rId15" Type="http://schemas.openxmlformats.org/officeDocument/2006/relationships/hyperlink" Target="https://en.wikipedia.org/wiki/OSPF" TargetMode="External"/><Relationship Id="rId14" Type="http://schemas.openxmlformats.org/officeDocument/2006/relationships/hyperlink" Target="https://en.wikipedia.org/wiki/Link_layer" TargetMode="External"/><Relationship Id="rId5" Type="http://schemas.openxmlformats.org/officeDocument/2006/relationships/hyperlink" Target="https://en.wikipedia.org/wiki/IP_network" TargetMode="External"/><Relationship Id="rId6" Type="http://schemas.openxmlformats.org/officeDocument/2006/relationships/hyperlink" Target="https://en.wikipedia.org/wiki/Payload_(computing)" TargetMode="External"/><Relationship Id="rId7" Type="http://schemas.openxmlformats.org/officeDocument/2006/relationships/hyperlink" Target="https://en.wikipedia.org/wiki/IP_address" TargetMode="External"/><Relationship Id="rId8" Type="http://schemas.openxmlformats.org/officeDocument/2006/relationships/hyperlink" Target="https://en.wikipedia.org/wiki/Time-to-liv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hatis.techtarget.com/definition/intranet" TargetMode="External"/><Relationship Id="rId4" Type="http://schemas.openxmlformats.org/officeDocument/2006/relationships/hyperlink" Target="https://www.techtarget.com/searchnetworking/definition/TCP" TargetMode="External"/><Relationship Id="rId5" Type="http://schemas.openxmlformats.org/officeDocument/2006/relationships/hyperlink" Target="https://www.techtarget.com/searchunifiedcommunications/definition/Internet-Protoco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techtarget.com/searchnetworking/definition/Application-layer" TargetMode="External"/><Relationship Id="rId4" Type="http://schemas.openxmlformats.org/officeDocument/2006/relationships/hyperlink" Target="https://whatis.techtarget.com/definition/POP3-Post-Office-Protocol-3" TargetMode="External"/><Relationship Id="rId5" Type="http://schemas.openxmlformats.org/officeDocument/2006/relationships/hyperlink" Target="https://whatis.techtarget.com/definition/SMTP-Simple-Mail-Transfer-Protocol" TargetMode="External"/><Relationship Id="rId6" Type="http://schemas.openxmlformats.org/officeDocument/2006/relationships/hyperlink" Target="https://www.techtarget.com/searchnetworking/definition/UDP-User-Datagram-Protoco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techtarget.com/searchnetworking/definition/Address-Resolution-Protocol-AR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TCP/IP</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0"/>
              </a:spcAft>
              <a:buNone/>
            </a:pPr>
            <a:r>
              <a:rPr b="1" lang="en" sz="1700">
                <a:solidFill>
                  <a:srgbClr val="000000"/>
                </a:solidFill>
                <a:latin typeface="Arial"/>
                <a:ea typeface="Arial"/>
                <a:cs typeface="Arial"/>
                <a:sym typeface="Arial"/>
              </a:rPr>
              <a:t>IP</a:t>
            </a:r>
            <a:endParaRPr b="1" sz="1700">
              <a:solidFill>
                <a:srgbClr val="000000"/>
              </a:solidFill>
              <a:latin typeface="Arial"/>
              <a:ea typeface="Arial"/>
              <a:cs typeface="Arial"/>
              <a:sym typeface="Arial"/>
            </a:endParaRPr>
          </a:p>
          <a:p>
            <a:pPr indent="0" lvl="0" marL="0" rtl="0" algn="l">
              <a:spcBef>
                <a:spcPts val="400"/>
              </a:spcBef>
              <a:spcAft>
                <a:spcPts val="0"/>
              </a:spcAft>
              <a:buNone/>
            </a:pPr>
            <a:r>
              <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62500" lnSpcReduction="10000"/>
          </a:bodyPr>
          <a:lstStyle/>
          <a:p>
            <a:pPr indent="0" lvl="0" marL="0" rtl="0" algn="l">
              <a:spcBef>
                <a:spcPts val="1400"/>
              </a:spcBef>
              <a:spcAft>
                <a:spcPts val="0"/>
              </a:spcAft>
              <a:buNone/>
            </a:pPr>
            <a:r>
              <a:rPr lang="en" sz="1050">
                <a:solidFill>
                  <a:srgbClr val="202122"/>
                </a:solidFill>
                <a:highlight>
                  <a:srgbClr val="FFFFFF"/>
                </a:highlight>
                <a:latin typeface="Arial"/>
                <a:ea typeface="Arial"/>
                <a:cs typeface="Arial"/>
                <a:sym typeface="Arial"/>
              </a:rPr>
              <a:t>An </a:t>
            </a:r>
            <a:r>
              <a:rPr b="1" lang="en" sz="1050">
                <a:solidFill>
                  <a:srgbClr val="202122"/>
                </a:solidFill>
                <a:highlight>
                  <a:srgbClr val="FFFFFF"/>
                </a:highlight>
                <a:latin typeface="Arial"/>
                <a:ea typeface="Arial"/>
                <a:cs typeface="Arial"/>
                <a:sym typeface="Arial"/>
              </a:rPr>
              <a:t>IP header</a:t>
            </a:r>
            <a:r>
              <a:rPr lang="en" sz="1050">
                <a:solidFill>
                  <a:srgbClr val="202122"/>
                </a:solidFill>
                <a:highlight>
                  <a:srgbClr val="FFFFFF"/>
                </a:highlight>
                <a:latin typeface="Arial"/>
                <a:ea typeface="Arial"/>
                <a:cs typeface="Arial"/>
                <a:sym typeface="Arial"/>
              </a:rPr>
              <a:t> is </a:t>
            </a:r>
            <a:r>
              <a:rPr lang="en" sz="1050">
                <a:solidFill>
                  <a:srgbClr val="0645AD"/>
                </a:solidFill>
                <a:highlight>
                  <a:srgbClr val="FFFFFF"/>
                </a:highlight>
                <a:uFill>
                  <a:noFill/>
                </a:uFill>
                <a:latin typeface="Arial"/>
                <a:ea typeface="Arial"/>
                <a:cs typeface="Arial"/>
                <a:sym typeface="Arial"/>
                <a:hlinkClick r:id="rId3">
                  <a:extLst>
                    <a:ext uri="{A12FA001-AC4F-418D-AE19-62706E023703}">
                      <ahyp:hlinkClr val="tx"/>
                    </a:ext>
                  </a:extLst>
                </a:hlinkClick>
              </a:rPr>
              <a:t>header</a:t>
            </a:r>
            <a:r>
              <a:rPr lang="en" sz="1050">
                <a:solidFill>
                  <a:srgbClr val="202122"/>
                </a:solidFill>
                <a:highlight>
                  <a:srgbClr val="FFFFFF"/>
                </a:highlight>
                <a:latin typeface="Arial"/>
                <a:ea typeface="Arial"/>
                <a:cs typeface="Arial"/>
                <a:sym typeface="Arial"/>
              </a:rPr>
              <a:t> information at the beginning of an </a:t>
            </a:r>
            <a:r>
              <a:rPr lang="en" sz="1050">
                <a:solidFill>
                  <a:srgbClr val="0645AD"/>
                </a:solidFill>
                <a:highlight>
                  <a:srgbClr val="FFFFFF"/>
                </a:highlight>
                <a:uFill>
                  <a:noFill/>
                </a:uFill>
                <a:latin typeface="Arial"/>
                <a:ea typeface="Arial"/>
                <a:cs typeface="Arial"/>
                <a:sym typeface="Arial"/>
                <a:hlinkClick r:id="rId4">
                  <a:extLst>
                    <a:ext uri="{A12FA001-AC4F-418D-AE19-62706E023703}">
                      <ahyp:hlinkClr val="tx"/>
                    </a:ext>
                  </a:extLst>
                </a:hlinkClick>
              </a:rPr>
              <a:t>Internet Protocol (IP) packet</a:t>
            </a:r>
            <a:r>
              <a:rPr lang="en" sz="1050">
                <a:solidFill>
                  <a:srgbClr val="202122"/>
                </a:solidFill>
                <a:highlight>
                  <a:srgbClr val="FFFFFF"/>
                </a:highlight>
                <a:latin typeface="Arial"/>
                <a:ea typeface="Arial"/>
                <a:cs typeface="Arial"/>
                <a:sym typeface="Arial"/>
              </a:rPr>
              <a:t>. An IP packet is the smallest message entity exchanged via the Internet Protocol across an </a:t>
            </a:r>
            <a:r>
              <a:rPr lang="en" sz="1050">
                <a:solidFill>
                  <a:srgbClr val="0645AD"/>
                </a:solidFill>
                <a:highlight>
                  <a:srgbClr val="FFFFFF"/>
                </a:highlight>
                <a:uFill>
                  <a:noFill/>
                </a:uFill>
                <a:latin typeface="Arial"/>
                <a:ea typeface="Arial"/>
                <a:cs typeface="Arial"/>
                <a:sym typeface="Arial"/>
                <a:hlinkClick r:id="rId5">
                  <a:extLst>
                    <a:ext uri="{A12FA001-AC4F-418D-AE19-62706E023703}">
                      <ahyp:hlinkClr val="tx"/>
                    </a:ext>
                  </a:extLst>
                </a:hlinkClick>
              </a:rPr>
              <a:t>IP network</a:t>
            </a:r>
            <a:r>
              <a:rPr lang="en" sz="1050">
                <a:solidFill>
                  <a:srgbClr val="202122"/>
                </a:solidFill>
                <a:highlight>
                  <a:srgbClr val="FFFFFF"/>
                </a:highlight>
                <a:latin typeface="Arial"/>
                <a:ea typeface="Arial"/>
                <a:cs typeface="Arial"/>
                <a:sym typeface="Arial"/>
              </a:rPr>
              <a:t>. IP packets consist of a header for addressing and routing, and a </a:t>
            </a:r>
            <a:r>
              <a:rPr lang="en" sz="1050">
                <a:solidFill>
                  <a:srgbClr val="0645AD"/>
                </a:solidFill>
                <a:highlight>
                  <a:srgbClr val="FFFFFF"/>
                </a:highlight>
                <a:uFill>
                  <a:noFill/>
                </a:uFill>
                <a:latin typeface="Arial"/>
                <a:ea typeface="Arial"/>
                <a:cs typeface="Arial"/>
                <a:sym typeface="Arial"/>
                <a:hlinkClick r:id="rId6">
                  <a:extLst>
                    <a:ext uri="{A12FA001-AC4F-418D-AE19-62706E023703}">
                      <ahyp:hlinkClr val="tx"/>
                    </a:ext>
                  </a:extLst>
                </a:hlinkClick>
              </a:rPr>
              <a:t>payload</a:t>
            </a:r>
            <a:r>
              <a:rPr lang="en" sz="1050">
                <a:solidFill>
                  <a:srgbClr val="202122"/>
                </a:solidFill>
                <a:highlight>
                  <a:srgbClr val="FFFFFF"/>
                </a:highlight>
                <a:latin typeface="Arial"/>
                <a:ea typeface="Arial"/>
                <a:cs typeface="Arial"/>
                <a:sym typeface="Arial"/>
              </a:rPr>
              <a:t> for user data. The header contains information about IP version, source </a:t>
            </a:r>
            <a:r>
              <a:rPr lang="en" sz="1050">
                <a:solidFill>
                  <a:srgbClr val="0645AD"/>
                </a:solidFill>
                <a:highlight>
                  <a:srgbClr val="FFFFFF"/>
                </a:highlight>
                <a:uFill>
                  <a:noFill/>
                </a:uFill>
                <a:latin typeface="Arial"/>
                <a:ea typeface="Arial"/>
                <a:cs typeface="Arial"/>
                <a:sym typeface="Arial"/>
                <a:hlinkClick r:id="rId7">
                  <a:extLst>
                    <a:ext uri="{A12FA001-AC4F-418D-AE19-62706E023703}">
                      <ahyp:hlinkClr val="tx"/>
                    </a:ext>
                  </a:extLst>
                </a:hlinkClick>
              </a:rPr>
              <a:t>IP address</a:t>
            </a:r>
            <a:r>
              <a:rPr lang="en" sz="1050">
                <a:solidFill>
                  <a:srgbClr val="202122"/>
                </a:solidFill>
                <a:highlight>
                  <a:srgbClr val="FFFFFF"/>
                </a:highlight>
                <a:latin typeface="Arial"/>
                <a:ea typeface="Arial"/>
                <a:cs typeface="Arial"/>
                <a:sym typeface="Arial"/>
              </a:rPr>
              <a:t>, destination IP address, </a:t>
            </a:r>
            <a:r>
              <a:rPr lang="en" sz="1050">
                <a:solidFill>
                  <a:srgbClr val="0645AD"/>
                </a:solidFill>
                <a:highlight>
                  <a:srgbClr val="FFFFFF"/>
                </a:highlight>
                <a:uFill>
                  <a:noFill/>
                </a:uFill>
                <a:latin typeface="Arial"/>
                <a:ea typeface="Arial"/>
                <a:cs typeface="Arial"/>
                <a:sym typeface="Arial"/>
                <a:hlinkClick r:id="rId8">
                  <a:extLst>
                    <a:ext uri="{A12FA001-AC4F-418D-AE19-62706E023703}">
                      <ahyp:hlinkClr val="tx"/>
                    </a:ext>
                  </a:extLst>
                </a:hlinkClick>
              </a:rPr>
              <a:t>time-to-live</a:t>
            </a:r>
            <a:r>
              <a:rPr lang="en" sz="1050">
                <a:solidFill>
                  <a:srgbClr val="202122"/>
                </a:solidFill>
                <a:highlight>
                  <a:srgbClr val="FFFFFF"/>
                </a:highlight>
                <a:latin typeface="Arial"/>
                <a:ea typeface="Arial"/>
                <a:cs typeface="Arial"/>
                <a:sym typeface="Arial"/>
              </a:rPr>
              <a:t>, etc. The payload of an IP packet is typically a </a:t>
            </a:r>
            <a:r>
              <a:rPr lang="en" sz="1050">
                <a:solidFill>
                  <a:srgbClr val="0645AD"/>
                </a:solidFill>
                <a:highlight>
                  <a:srgbClr val="FFFFFF"/>
                </a:highlight>
                <a:uFill>
                  <a:noFill/>
                </a:uFill>
                <a:latin typeface="Arial"/>
                <a:ea typeface="Arial"/>
                <a:cs typeface="Arial"/>
                <a:sym typeface="Arial"/>
                <a:hlinkClick r:id="rId9">
                  <a:extLst>
                    <a:ext uri="{A12FA001-AC4F-418D-AE19-62706E023703}">
                      <ahyp:hlinkClr val="tx"/>
                    </a:ext>
                  </a:extLst>
                </a:hlinkClick>
              </a:rPr>
              <a:t>datagram</a:t>
            </a:r>
            <a:r>
              <a:rPr lang="en" sz="1050">
                <a:solidFill>
                  <a:srgbClr val="202122"/>
                </a:solidFill>
                <a:highlight>
                  <a:srgbClr val="FFFFFF"/>
                </a:highlight>
                <a:latin typeface="Arial"/>
                <a:ea typeface="Arial"/>
                <a:cs typeface="Arial"/>
                <a:sym typeface="Arial"/>
              </a:rPr>
              <a:t> or segment of the higher-level </a:t>
            </a:r>
            <a:r>
              <a:rPr lang="en" sz="1050">
                <a:solidFill>
                  <a:srgbClr val="0645AD"/>
                </a:solidFill>
                <a:highlight>
                  <a:srgbClr val="FFFFFF"/>
                </a:highlight>
                <a:uFill>
                  <a:noFill/>
                </a:uFill>
                <a:latin typeface="Arial"/>
                <a:ea typeface="Arial"/>
                <a:cs typeface="Arial"/>
                <a:sym typeface="Arial"/>
                <a:hlinkClick r:id="rId10">
                  <a:extLst>
                    <a:ext uri="{A12FA001-AC4F-418D-AE19-62706E023703}">
                      <ahyp:hlinkClr val="tx"/>
                    </a:ext>
                  </a:extLst>
                </a:hlinkClick>
              </a:rPr>
              <a:t>transport layer</a:t>
            </a:r>
            <a:r>
              <a:rPr lang="en" sz="1050">
                <a:solidFill>
                  <a:srgbClr val="202122"/>
                </a:solidFill>
                <a:highlight>
                  <a:srgbClr val="FFFFFF"/>
                </a:highlight>
                <a:latin typeface="Arial"/>
                <a:ea typeface="Arial"/>
                <a:cs typeface="Arial"/>
                <a:sym typeface="Arial"/>
              </a:rPr>
              <a:t> protocol, but may be data for an </a:t>
            </a:r>
            <a:r>
              <a:rPr lang="en" sz="1050">
                <a:solidFill>
                  <a:srgbClr val="0645AD"/>
                </a:solidFill>
                <a:highlight>
                  <a:srgbClr val="FFFFFF"/>
                </a:highlight>
                <a:uFill>
                  <a:noFill/>
                </a:uFill>
                <a:latin typeface="Arial"/>
                <a:ea typeface="Arial"/>
                <a:cs typeface="Arial"/>
                <a:sym typeface="Arial"/>
                <a:hlinkClick r:id="rId11">
                  <a:extLst>
                    <a:ext uri="{A12FA001-AC4F-418D-AE19-62706E023703}">
                      <ahyp:hlinkClr val="tx"/>
                    </a:ext>
                  </a:extLst>
                </a:hlinkClick>
              </a:rPr>
              <a:t>internet layer</a:t>
            </a:r>
            <a:r>
              <a:rPr lang="en" sz="1050">
                <a:solidFill>
                  <a:srgbClr val="202122"/>
                </a:solidFill>
                <a:highlight>
                  <a:srgbClr val="FFFFFF"/>
                </a:highlight>
                <a:latin typeface="Arial"/>
                <a:ea typeface="Arial"/>
                <a:cs typeface="Arial"/>
                <a:sym typeface="Arial"/>
              </a:rPr>
              <a:t> (e.g., </a:t>
            </a:r>
            <a:r>
              <a:rPr lang="en" sz="1050">
                <a:solidFill>
                  <a:srgbClr val="0645AD"/>
                </a:solidFill>
                <a:highlight>
                  <a:srgbClr val="FFFFFF"/>
                </a:highlight>
                <a:uFill>
                  <a:noFill/>
                </a:uFill>
                <a:latin typeface="Arial"/>
                <a:ea typeface="Arial"/>
                <a:cs typeface="Arial"/>
                <a:sym typeface="Arial"/>
                <a:hlinkClick r:id="rId12">
                  <a:extLst>
                    <a:ext uri="{A12FA001-AC4F-418D-AE19-62706E023703}">
                      <ahyp:hlinkClr val="tx"/>
                    </a:ext>
                  </a:extLst>
                </a:hlinkClick>
              </a:rPr>
              <a:t>ICMP</a:t>
            </a:r>
            <a:r>
              <a:rPr lang="en" sz="1050">
                <a:solidFill>
                  <a:srgbClr val="202122"/>
                </a:solidFill>
                <a:highlight>
                  <a:srgbClr val="FFFFFF"/>
                </a:highlight>
                <a:latin typeface="Arial"/>
                <a:ea typeface="Arial"/>
                <a:cs typeface="Arial"/>
                <a:sym typeface="Arial"/>
              </a:rPr>
              <a:t> or </a:t>
            </a:r>
            <a:r>
              <a:rPr lang="en" sz="1050">
                <a:solidFill>
                  <a:srgbClr val="0645AD"/>
                </a:solidFill>
                <a:highlight>
                  <a:srgbClr val="FFFFFF"/>
                </a:highlight>
                <a:uFill>
                  <a:noFill/>
                </a:uFill>
                <a:latin typeface="Arial"/>
                <a:ea typeface="Arial"/>
                <a:cs typeface="Arial"/>
                <a:sym typeface="Arial"/>
                <a:hlinkClick r:id="rId13">
                  <a:extLst>
                    <a:ext uri="{A12FA001-AC4F-418D-AE19-62706E023703}">
                      <ahyp:hlinkClr val="tx"/>
                    </a:ext>
                  </a:extLst>
                </a:hlinkClick>
              </a:rPr>
              <a:t>ICMPv6</a:t>
            </a:r>
            <a:r>
              <a:rPr lang="en" sz="1050">
                <a:solidFill>
                  <a:srgbClr val="202122"/>
                </a:solidFill>
                <a:highlight>
                  <a:srgbClr val="FFFFFF"/>
                </a:highlight>
                <a:latin typeface="Arial"/>
                <a:ea typeface="Arial"/>
                <a:cs typeface="Arial"/>
                <a:sym typeface="Arial"/>
              </a:rPr>
              <a:t>) or </a:t>
            </a:r>
            <a:r>
              <a:rPr lang="en" sz="1050">
                <a:solidFill>
                  <a:srgbClr val="0645AD"/>
                </a:solidFill>
                <a:highlight>
                  <a:srgbClr val="FFFFFF"/>
                </a:highlight>
                <a:uFill>
                  <a:noFill/>
                </a:uFill>
                <a:latin typeface="Arial"/>
                <a:ea typeface="Arial"/>
                <a:cs typeface="Arial"/>
                <a:sym typeface="Arial"/>
                <a:hlinkClick r:id="rId14">
                  <a:extLst>
                    <a:ext uri="{A12FA001-AC4F-418D-AE19-62706E023703}">
                      <ahyp:hlinkClr val="tx"/>
                    </a:ext>
                  </a:extLst>
                </a:hlinkClick>
              </a:rPr>
              <a:t>link layer</a:t>
            </a:r>
            <a:r>
              <a:rPr lang="en" sz="1050">
                <a:solidFill>
                  <a:srgbClr val="202122"/>
                </a:solidFill>
                <a:highlight>
                  <a:srgbClr val="FFFFFF"/>
                </a:highlight>
                <a:latin typeface="Arial"/>
                <a:ea typeface="Arial"/>
                <a:cs typeface="Arial"/>
                <a:sym typeface="Arial"/>
              </a:rPr>
              <a:t> (e.g., </a:t>
            </a:r>
            <a:r>
              <a:rPr lang="en" sz="1050">
                <a:solidFill>
                  <a:srgbClr val="0645AD"/>
                </a:solidFill>
                <a:highlight>
                  <a:srgbClr val="FFFFFF"/>
                </a:highlight>
                <a:uFill>
                  <a:noFill/>
                </a:uFill>
                <a:latin typeface="Arial"/>
                <a:ea typeface="Arial"/>
                <a:cs typeface="Arial"/>
                <a:sym typeface="Arial"/>
                <a:hlinkClick r:id="rId15">
                  <a:extLst>
                    <a:ext uri="{A12FA001-AC4F-418D-AE19-62706E023703}">
                      <ahyp:hlinkClr val="tx"/>
                    </a:ext>
                  </a:extLst>
                </a:hlinkClick>
              </a:rPr>
              <a:t>OSPF</a:t>
            </a:r>
            <a:r>
              <a:rPr lang="en" sz="1050">
                <a:solidFill>
                  <a:srgbClr val="202122"/>
                </a:solidFill>
                <a:highlight>
                  <a:srgbClr val="FFFFFF"/>
                </a:highlight>
                <a:latin typeface="Arial"/>
                <a:ea typeface="Arial"/>
                <a:cs typeface="Arial"/>
                <a:sym typeface="Arial"/>
              </a:rPr>
              <a:t>) instead.</a:t>
            </a:r>
            <a:endParaRPr b="1">
              <a:solidFill>
                <a:srgbClr val="000000"/>
              </a:solidFill>
              <a:latin typeface="Arial"/>
              <a:ea typeface="Arial"/>
              <a:cs typeface="Arial"/>
              <a:sym typeface="Arial"/>
            </a:endParaRPr>
          </a:p>
          <a:p>
            <a:pPr indent="0" lvl="0" marL="0" rtl="0" algn="l">
              <a:spcBef>
                <a:spcPts val="1400"/>
              </a:spcBef>
              <a:spcAft>
                <a:spcPts val="0"/>
              </a:spcAft>
              <a:buNone/>
            </a:pPr>
            <a:r>
              <a:rPr b="1" lang="en">
                <a:solidFill>
                  <a:srgbClr val="000000"/>
                </a:solidFill>
                <a:latin typeface="Arial"/>
                <a:ea typeface="Arial"/>
                <a:cs typeface="Arial"/>
                <a:sym typeface="Arial"/>
              </a:rPr>
              <a:t>Header (20 bytes)</a:t>
            </a:r>
            <a:endParaRPr b="1">
              <a:solidFill>
                <a:srgbClr val="000000"/>
              </a:solidFill>
              <a:latin typeface="Arial"/>
              <a:ea typeface="Arial"/>
              <a:cs typeface="Arial"/>
              <a:sym typeface="Arial"/>
            </a:endParaRPr>
          </a:p>
          <a:p>
            <a:pPr indent="-272256" lvl="0" marL="457200" rtl="0" algn="l">
              <a:spcBef>
                <a:spcPts val="1200"/>
              </a:spcBef>
              <a:spcAft>
                <a:spcPts val="0"/>
              </a:spcAft>
              <a:buClr>
                <a:srgbClr val="000000"/>
              </a:buClr>
              <a:buSzPct val="100000"/>
              <a:buFont typeface="Arial"/>
              <a:buChar char="●"/>
            </a:pPr>
            <a:r>
              <a:rPr lang="en" sz="1100">
                <a:solidFill>
                  <a:srgbClr val="000000"/>
                </a:solidFill>
                <a:latin typeface="Arial"/>
                <a:ea typeface="Arial"/>
                <a:cs typeface="Arial"/>
                <a:sym typeface="Arial"/>
              </a:rPr>
              <a:t>Version, 4 bits, IPv4 = 4</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Header length, 4 bits, 4 = 20 bytes</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TOS (Type of Service), 8 bits, unused</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Packet length, 16 bits, (0-65535)</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Identifier for fragment reassembly, 16 bits</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Flags (3 bits), 1 = more fragments follow, 0 = last/only fragment</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Fragmentation offset, 13 bits (0-8191)</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TTL, Time To Live, 8 bits (255-0), decrement each hop, discard if 0</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Upper layer protocol, 8 bits, 6 = TCP, 17 = UDP</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Header checksum, 16 bits</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Source IP address, 32 bits</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Destination IP address, 32 bits</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Options (if any), 0-10 32-bit words</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Data, 0-65515 bytes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a:solidFill>
                  <a:srgbClr val="000000"/>
                </a:solidFill>
                <a:latin typeface="Arial"/>
                <a:ea typeface="Arial"/>
                <a:cs typeface="Arial"/>
                <a:sym typeface="Arial"/>
              </a:rPr>
              <a:t>Addresses</a:t>
            </a:r>
            <a:endParaRPr b="1">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Class A: 0-127.x.x.x</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Class B: 128-191.0-255.x.x</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Class C: 192-223.0-255.0-255.x</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Multicast: 224-239.x.x.x</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Localhost: 127.0.0.1</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Broadcast: x.x.x.255</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TCP/IP Protocol Suite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lnSpc>
                <a:spcPct val="167000"/>
              </a:lnSpc>
              <a:spcBef>
                <a:spcPts val="400"/>
              </a:spcBef>
              <a:spcAft>
                <a:spcPts val="0"/>
              </a:spcAft>
              <a:buNone/>
            </a:pPr>
            <a:r>
              <a:rPr lang="en" sz="1350">
                <a:solidFill>
                  <a:srgbClr val="6C6C6C"/>
                </a:solidFill>
                <a:highlight>
                  <a:srgbClr val="FFFFFF"/>
                </a:highlight>
                <a:latin typeface="Arial"/>
                <a:ea typeface="Arial"/>
                <a:cs typeface="Arial"/>
                <a:sym typeface="Arial"/>
              </a:rPr>
              <a:t>TCP/IP stands for Transmission Control Protocol/Internet Protocol and is a suite of communication protocols used to interconnect network devices on the internet. TCP/IP is also used as a communications protocol in a private computer network (an </a:t>
            </a:r>
            <a:r>
              <a:rPr lang="en" sz="1350" u="sng">
                <a:solidFill>
                  <a:srgbClr val="007CAD"/>
                </a:solidFill>
                <a:highlight>
                  <a:srgbClr val="FFFFFF"/>
                </a:highlight>
                <a:latin typeface="Arial"/>
                <a:ea typeface="Arial"/>
                <a:cs typeface="Arial"/>
                <a:sym typeface="Arial"/>
                <a:hlinkClick r:id="rId3">
                  <a:extLst>
                    <a:ext uri="{A12FA001-AC4F-418D-AE19-62706E023703}">
                      <ahyp:hlinkClr val="tx"/>
                    </a:ext>
                  </a:extLst>
                </a:hlinkClick>
              </a:rPr>
              <a:t>intranet</a:t>
            </a:r>
            <a:r>
              <a:rPr lang="en" sz="1350">
                <a:solidFill>
                  <a:srgbClr val="6C6C6C"/>
                </a:solidFill>
                <a:highlight>
                  <a:srgbClr val="FFFFFF"/>
                </a:highlight>
                <a:latin typeface="Arial"/>
                <a:ea typeface="Arial"/>
                <a:cs typeface="Arial"/>
                <a:sym typeface="Arial"/>
              </a:rPr>
              <a:t> or extranet).</a:t>
            </a:r>
            <a:endParaRPr sz="1350">
              <a:solidFill>
                <a:srgbClr val="6C6C6C"/>
              </a:solidFill>
              <a:highlight>
                <a:srgbClr val="FFFFFF"/>
              </a:highlight>
              <a:latin typeface="Arial"/>
              <a:ea typeface="Arial"/>
              <a:cs typeface="Arial"/>
              <a:sym typeface="Arial"/>
            </a:endParaRPr>
          </a:p>
          <a:p>
            <a:pPr indent="0" lvl="0" marL="0" rtl="0" algn="l">
              <a:lnSpc>
                <a:spcPct val="167000"/>
              </a:lnSpc>
              <a:spcBef>
                <a:spcPts val="2000"/>
              </a:spcBef>
              <a:spcAft>
                <a:spcPts val="0"/>
              </a:spcAft>
              <a:buNone/>
            </a:pPr>
            <a:r>
              <a:rPr lang="en" sz="1350">
                <a:solidFill>
                  <a:srgbClr val="6C6C6C"/>
                </a:solidFill>
                <a:highlight>
                  <a:srgbClr val="FFFFFF"/>
                </a:highlight>
                <a:latin typeface="Arial"/>
                <a:ea typeface="Arial"/>
                <a:cs typeface="Arial"/>
                <a:sym typeface="Arial"/>
              </a:rPr>
              <a:t>The entire IP suite -- a set of rules and procedures -- is commonly referred to as TCP/IP. </a:t>
            </a:r>
            <a:r>
              <a:rPr lang="en" sz="1350" u="sng">
                <a:solidFill>
                  <a:srgbClr val="007CAD"/>
                </a:solidFill>
                <a:highlight>
                  <a:srgbClr val="FFFFFF"/>
                </a:highlight>
                <a:latin typeface="Arial"/>
                <a:ea typeface="Arial"/>
                <a:cs typeface="Arial"/>
                <a:sym typeface="Arial"/>
                <a:hlinkClick r:id="rId4">
                  <a:extLst>
                    <a:ext uri="{A12FA001-AC4F-418D-AE19-62706E023703}">
                      <ahyp:hlinkClr val="tx"/>
                    </a:ext>
                  </a:extLst>
                </a:hlinkClick>
              </a:rPr>
              <a:t>TCP</a:t>
            </a:r>
            <a:r>
              <a:rPr lang="en" sz="1350">
                <a:solidFill>
                  <a:srgbClr val="6C6C6C"/>
                </a:solidFill>
                <a:highlight>
                  <a:srgbClr val="FFFFFF"/>
                </a:highlight>
                <a:latin typeface="Arial"/>
                <a:ea typeface="Arial"/>
                <a:cs typeface="Arial"/>
                <a:sym typeface="Arial"/>
              </a:rPr>
              <a:t> and </a:t>
            </a:r>
            <a:r>
              <a:rPr lang="en" sz="1350" u="sng">
                <a:solidFill>
                  <a:srgbClr val="007CAD"/>
                </a:solidFill>
                <a:highlight>
                  <a:srgbClr val="FFFFFF"/>
                </a:highlight>
                <a:latin typeface="Arial"/>
                <a:ea typeface="Arial"/>
                <a:cs typeface="Arial"/>
                <a:sym typeface="Arial"/>
                <a:hlinkClick r:id="rId5">
                  <a:extLst>
                    <a:ext uri="{A12FA001-AC4F-418D-AE19-62706E023703}">
                      <ahyp:hlinkClr val="tx"/>
                    </a:ext>
                  </a:extLst>
                </a:hlinkClick>
              </a:rPr>
              <a:t>IP</a:t>
            </a:r>
            <a:r>
              <a:rPr lang="en" sz="1350">
                <a:solidFill>
                  <a:srgbClr val="6C6C6C"/>
                </a:solidFill>
                <a:highlight>
                  <a:srgbClr val="FFFFFF"/>
                </a:highlight>
                <a:latin typeface="Arial"/>
                <a:ea typeface="Arial"/>
                <a:cs typeface="Arial"/>
                <a:sym typeface="Arial"/>
              </a:rPr>
              <a:t> are the two main protocols, though others are included in the suite</a:t>
            </a:r>
            <a:r>
              <a:rPr i="1" lang="en" sz="1350">
                <a:solidFill>
                  <a:srgbClr val="6C6C6C"/>
                </a:solidFill>
                <a:highlight>
                  <a:srgbClr val="FFFFFF"/>
                </a:highlight>
                <a:latin typeface="Arial"/>
                <a:ea typeface="Arial"/>
                <a:cs typeface="Arial"/>
                <a:sym typeface="Arial"/>
              </a:rPr>
              <a:t>. </a:t>
            </a:r>
            <a:r>
              <a:rPr lang="en" sz="1350">
                <a:solidFill>
                  <a:srgbClr val="6C6C6C"/>
                </a:solidFill>
                <a:highlight>
                  <a:srgbClr val="FFFFFF"/>
                </a:highlight>
                <a:latin typeface="Arial"/>
                <a:ea typeface="Arial"/>
                <a:cs typeface="Arial"/>
                <a:sym typeface="Arial"/>
              </a:rPr>
              <a:t>The TCP/IP protocol suite functions as an abstraction layer between internet applications and the routing and switching fabric.</a:t>
            </a:r>
            <a:endParaRPr sz="1350">
              <a:solidFill>
                <a:srgbClr val="6C6C6C"/>
              </a:solidFill>
              <a:highlight>
                <a:srgbClr val="FFFFFF"/>
              </a:highlight>
              <a:latin typeface="Arial"/>
              <a:ea typeface="Arial"/>
              <a:cs typeface="Arial"/>
              <a:sym typeface="Arial"/>
            </a:endParaRPr>
          </a:p>
          <a:p>
            <a:pPr indent="0" lvl="0" marL="0" rtl="0" algn="l">
              <a:spcBef>
                <a:spcPts val="20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21000"/>
              </a:lnSpc>
              <a:spcBef>
                <a:spcPts val="0"/>
              </a:spcBef>
              <a:spcAft>
                <a:spcPts val="0"/>
              </a:spcAft>
              <a:buNone/>
            </a:pPr>
            <a:r>
              <a:rPr b="1" lang="en" sz="1500">
                <a:solidFill>
                  <a:srgbClr val="323232"/>
                </a:solidFill>
                <a:highlight>
                  <a:srgbClr val="FFFFFF"/>
                </a:highlight>
                <a:latin typeface="Arial"/>
                <a:ea typeface="Arial"/>
                <a:cs typeface="Arial"/>
                <a:sym typeface="Arial"/>
              </a:rPr>
              <a:t>The 4 layers of the TCP/IP model</a:t>
            </a:r>
            <a:endParaRPr b="1" sz="1500">
              <a:solidFill>
                <a:srgbClr val="323232"/>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a:bodyPr>
          <a:lstStyle/>
          <a:p>
            <a:pPr indent="-301466" lvl="0" marL="698500" rtl="0" algn="l">
              <a:lnSpc>
                <a:spcPct val="167000"/>
              </a:lnSpc>
              <a:spcBef>
                <a:spcPts val="800"/>
              </a:spcBef>
              <a:spcAft>
                <a:spcPts val="0"/>
              </a:spcAft>
              <a:buClr>
                <a:srgbClr val="666666"/>
              </a:buClr>
              <a:buSzPct val="100000"/>
              <a:buFont typeface="Arial"/>
              <a:buAutoNum type="arabicPeriod"/>
            </a:pPr>
            <a:r>
              <a:rPr lang="en" sz="1350">
                <a:solidFill>
                  <a:srgbClr val="666666"/>
                </a:solidFill>
                <a:highlight>
                  <a:srgbClr val="FFFFFF"/>
                </a:highlight>
                <a:latin typeface="Arial"/>
                <a:ea typeface="Arial"/>
                <a:cs typeface="Arial"/>
                <a:sym typeface="Arial"/>
              </a:rPr>
              <a:t>The </a:t>
            </a:r>
            <a:r>
              <a:rPr b="1" lang="en" sz="1350" u="sng">
                <a:solidFill>
                  <a:srgbClr val="00B3AC"/>
                </a:solidFill>
                <a:highlight>
                  <a:srgbClr val="FFFFFF"/>
                </a:highlight>
                <a:latin typeface="Arial"/>
                <a:ea typeface="Arial"/>
                <a:cs typeface="Arial"/>
                <a:sym typeface="Arial"/>
                <a:hlinkClick r:id="rId3">
                  <a:extLst>
                    <a:ext uri="{A12FA001-AC4F-418D-AE19-62706E023703}">
                      <ahyp:hlinkClr val="tx"/>
                    </a:ext>
                  </a:extLst>
                </a:hlinkClick>
              </a:rPr>
              <a:t>application layer </a:t>
            </a:r>
            <a:r>
              <a:rPr lang="en" sz="1350">
                <a:solidFill>
                  <a:srgbClr val="666666"/>
                </a:solidFill>
                <a:highlight>
                  <a:srgbClr val="FFFFFF"/>
                </a:highlight>
                <a:latin typeface="Arial"/>
                <a:ea typeface="Arial"/>
                <a:cs typeface="Arial"/>
                <a:sym typeface="Arial"/>
              </a:rPr>
              <a:t>provides applications with standardized data exchange. Its protocols include HTTP, FTP, </a:t>
            </a:r>
            <a:r>
              <a:rPr lang="en" sz="1350" u="sng">
                <a:solidFill>
                  <a:srgbClr val="00B3AC"/>
                </a:solidFill>
                <a:highlight>
                  <a:srgbClr val="FFFFFF"/>
                </a:highlight>
                <a:latin typeface="Arial"/>
                <a:ea typeface="Arial"/>
                <a:cs typeface="Arial"/>
                <a:sym typeface="Arial"/>
                <a:hlinkClick r:id="rId4">
                  <a:extLst>
                    <a:ext uri="{A12FA001-AC4F-418D-AE19-62706E023703}">
                      <ahyp:hlinkClr val="tx"/>
                    </a:ext>
                  </a:extLst>
                </a:hlinkClick>
              </a:rPr>
              <a:t>Post Office Protocol 3</a:t>
            </a:r>
            <a:r>
              <a:rPr lang="en" sz="1350">
                <a:solidFill>
                  <a:srgbClr val="666666"/>
                </a:solidFill>
                <a:highlight>
                  <a:srgbClr val="FFFFFF"/>
                </a:highlight>
                <a:latin typeface="Arial"/>
                <a:ea typeface="Arial"/>
                <a:cs typeface="Arial"/>
                <a:sym typeface="Arial"/>
              </a:rPr>
              <a:t>, </a:t>
            </a:r>
            <a:r>
              <a:rPr lang="en" sz="1350" u="sng">
                <a:solidFill>
                  <a:srgbClr val="00B3AC"/>
                </a:solidFill>
                <a:highlight>
                  <a:srgbClr val="FFFFFF"/>
                </a:highlight>
                <a:latin typeface="Arial"/>
                <a:ea typeface="Arial"/>
                <a:cs typeface="Arial"/>
                <a:sym typeface="Arial"/>
                <a:hlinkClick r:id="rId5">
                  <a:extLst>
                    <a:ext uri="{A12FA001-AC4F-418D-AE19-62706E023703}">
                      <ahyp:hlinkClr val="tx"/>
                    </a:ext>
                  </a:extLst>
                </a:hlinkClick>
              </a:rPr>
              <a:t>Simple Mail Transfer Protocol</a:t>
            </a:r>
            <a:r>
              <a:rPr lang="en" sz="1350">
                <a:solidFill>
                  <a:srgbClr val="666666"/>
                </a:solidFill>
                <a:highlight>
                  <a:srgbClr val="FFFFFF"/>
                </a:highlight>
                <a:latin typeface="Arial"/>
                <a:ea typeface="Arial"/>
                <a:cs typeface="Arial"/>
                <a:sym typeface="Arial"/>
              </a:rPr>
              <a:t> and Simple Network Management Protocol. At the application layer, the payload is the actual application data.</a:t>
            </a:r>
            <a:endParaRPr sz="1350">
              <a:solidFill>
                <a:srgbClr val="666666"/>
              </a:solidFill>
              <a:highlight>
                <a:srgbClr val="FFFFFF"/>
              </a:highlight>
              <a:latin typeface="Arial"/>
              <a:ea typeface="Arial"/>
              <a:cs typeface="Arial"/>
              <a:sym typeface="Arial"/>
            </a:endParaRPr>
          </a:p>
          <a:p>
            <a:pPr indent="-301466" lvl="0" marL="698500" rtl="0" algn="l">
              <a:lnSpc>
                <a:spcPct val="167000"/>
              </a:lnSpc>
              <a:spcBef>
                <a:spcPts val="0"/>
              </a:spcBef>
              <a:spcAft>
                <a:spcPts val="0"/>
              </a:spcAft>
              <a:buClr>
                <a:srgbClr val="666666"/>
              </a:buClr>
              <a:buSzPct val="100000"/>
              <a:buFont typeface="Arial"/>
              <a:buAutoNum type="arabicPeriod"/>
            </a:pPr>
            <a:r>
              <a:rPr lang="en" sz="1350">
                <a:solidFill>
                  <a:srgbClr val="666666"/>
                </a:solidFill>
                <a:highlight>
                  <a:srgbClr val="FFFFFF"/>
                </a:highlight>
                <a:latin typeface="Arial"/>
                <a:ea typeface="Arial"/>
                <a:cs typeface="Arial"/>
                <a:sym typeface="Arial"/>
              </a:rPr>
              <a:t>The </a:t>
            </a:r>
            <a:r>
              <a:rPr b="1" lang="en" sz="1350">
                <a:solidFill>
                  <a:srgbClr val="666666"/>
                </a:solidFill>
                <a:highlight>
                  <a:srgbClr val="FFFFFF"/>
                </a:highlight>
                <a:latin typeface="Arial"/>
                <a:ea typeface="Arial"/>
                <a:cs typeface="Arial"/>
                <a:sym typeface="Arial"/>
              </a:rPr>
              <a:t>transport layer </a:t>
            </a:r>
            <a:r>
              <a:rPr lang="en" sz="1350">
                <a:solidFill>
                  <a:srgbClr val="666666"/>
                </a:solidFill>
                <a:highlight>
                  <a:srgbClr val="FFFFFF"/>
                </a:highlight>
                <a:latin typeface="Arial"/>
                <a:ea typeface="Arial"/>
                <a:cs typeface="Arial"/>
                <a:sym typeface="Arial"/>
              </a:rPr>
              <a:t>is responsible for maintaining end-to-end communications across the network. TCP handles communications between hosts and provides flow control, multiplexing and reliability. The transport protocols include TCP and </a:t>
            </a:r>
            <a:r>
              <a:rPr lang="en" sz="1350" u="sng">
                <a:solidFill>
                  <a:srgbClr val="00B3AC"/>
                </a:solidFill>
                <a:highlight>
                  <a:srgbClr val="FFFFFF"/>
                </a:highlight>
                <a:latin typeface="Arial"/>
                <a:ea typeface="Arial"/>
                <a:cs typeface="Arial"/>
                <a:sym typeface="Arial"/>
                <a:hlinkClick r:id="rId6">
                  <a:extLst>
                    <a:ext uri="{A12FA001-AC4F-418D-AE19-62706E023703}">
                      <ahyp:hlinkClr val="tx"/>
                    </a:ext>
                  </a:extLst>
                </a:hlinkClick>
              </a:rPr>
              <a:t>User Datagram Protocol</a:t>
            </a:r>
            <a:r>
              <a:rPr lang="en" sz="1350">
                <a:solidFill>
                  <a:srgbClr val="666666"/>
                </a:solidFill>
                <a:highlight>
                  <a:srgbClr val="FFFFFF"/>
                </a:highlight>
                <a:latin typeface="Arial"/>
                <a:ea typeface="Arial"/>
                <a:cs typeface="Arial"/>
                <a:sym typeface="Arial"/>
              </a:rPr>
              <a:t>, which is sometimes used instead of TCP for special purposes.</a:t>
            </a:r>
            <a:endParaRPr sz="1350">
              <a:solidFill>
                <a:srgbClr val="666666"/>
              </a:solidFill>
              <a:highlight>
                <a:srgbClr val="FFFFFF"/>
              </a:highlight>
              <a:latin typeface="Arial"/>
              <a:ea typeface="Arial"/>
              <a:cs typeface="Arial"/>
              <a:sym typeface="Arial"/>
            </a:endParaRPr>
          </a:p>
          <a:p>
            <a:pPr indent="0" lvl="0" marL="0" rtl="0" algn="l">
              <a:spcBef>
                <a:spcPts val="38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21000"/>
              </a:lnSpc>
              <a:spcBef>
                <a:spcPts val="0"/>
              </a:spcBef>
              <a:spcAft>
                <a:spcPts val="0"/>
              </a:spcAft>
              <a:buNone/>
            </a:pPr>
            <a:r>
              <a:rPr b="1" lang="en" sz="1500">
                <a:solidFill>
                  <a:srgbClr val="323232"/>
                </a:solidFill>
                <a:highlight>
                  <a:srgbClr val="FFFFFF"/>
                </a:highlight>
                <a:latin typeface="Arial"/>
                <a:ea typeface="Arial"/>
                <a:cs typeface="Arial"/>
                <a:sym typeface="Arial"/>
              </a:rPr>
              <a:t>The 4 layers of the TCP/IP model</a:t>
            </a:r>
            <a:endParaRPr b="1" sz="1500">
              <a:solidFill>
                <a:srgbClr val="323232"/>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62500" lnSpcReduction="20000"/>
          </a:bodyPr>
          <a:lstStyle/>
          <a:p>
            <a:pPr indent="0" lvl="0" marL="0" rtl="0" algn="l">
              <a:lnSpc>
                <a:spcPct val="167000"/>
              </a:lnSpc>
              <a:spcBef>
                <a:spcPts val="800"/>
              </a:spcBef>
              <a:spcAft>
                <a:spcPts val="0"/>
              </a:spcAft>
              <a:buNone/>
            </a:pPr>
            <a:r>
              <a:rPr lang="en" sz="1350">
                <a:solidFill>
                  <a:srgbClr val="666666"/>
                </a:solidFill>
                <a:highlight>
                  <a:srgbClr val="FFFFFF"/>
                </a:highlight>
                <a:latin typeface="Arial"/>
                <a:ea typeface="Arial"/>
                <a:cs typeface="Arial"/>
                <a:sym typeface="Arial"/>
              </a:rPr>
              <a:t>The </a:t>
            </a:r>
            <a:r>
              <a:rPr b="1" lang="en" sz="1350">
                <a:solidFill>
                  <a:srgbClr val="666666"/>
                </a:solidFill>
                <a:highlight>
                  <a:srgbClr val="FFFFFF"/>
                </a:highlight>
                <a:latin typeface="Arial"/>
                <a:ea typeface="Arial"/>
                <a:cs typeface="Arial"/>
                <a:sym typeface="Arial"/>
              </a:rPr>
              <a:t>network layer</a:t>
            </a:r>
            <a:r>
              <a:rPr lang="en" sz="1350">
                <a:solidFill>
                  <a:srgbClr val="666666"/>
                </a:solidFill>
                <a:highlight>
                  <a:srgbClr val="FFFFFF"/>
                </a:highlight>
                <a:latin typeface="Arial"/>
                <a:ea typeface="Arial"/>
                <a:cs typeface="Arial"/>
                <a:sym typeface="Arial"/>
              </a:rPr>
              <a:t>, also called the </a:t>
            </a:r>
            <a:r>
              <a:rPr i="1" lang="en" sz="1350">
                <a:solidFill>
                  <a:srgbClr val="666666"/>
                </a:solidFill>
                <a:highlight>
                  <a:srgbClr val="FFFFFF"/>
                </a:highlight>
                <a:latin typeface="Arial"/>
                <a:ea typeface="Arial"/>
                <a:cs typeface="Arial"/>
                <a:sym typeface="Arial"/>
              </a:rPr>
              <a:t>internet layer</a:t>
            </a:r>
            <a:r>
              <a:rPr lang="en" sz="1350">
                <a:solidFill>
                  <a:srgbClr val="666666"/>
                </a:solidFill>
                <a:highlight>
                  <a:srgbClr val="FFFFFF"/>
                </a:highlight>
                <a:latin typeface="Arial"/>
                <a:ea typeface="Arial"/>
                <a:cs typeface="Arial"/>
                <a:sym typeface="Arial"/>
              </a:rPr>
              <a:t>, deals with packets and connects independent networks to transport the packets across network boundaries. The network layer protocols are IP and Internet Control Message Protocol, which is used for error reporting.</a:t>
            </a:r>
            <a:endParaRPr sz="1350">
              <a:solidFill>
                <a:srgbClr val="666666"/>
              </a:solidFill>
              <a:highlight>
                <a:srgbClr val="FFFFFF"/>
              </a:highlight>
              <a:latin typeface="Arial"/>
              <a:ea typeface="Arial"/>
              <a:cs typeface="Arial"/>
              <a:sym typeface="Arial"/>
            </a:endParaRPr>
          </a:p>
          <a:p>
            <a:pPr indent="0" lvl="0" marL="0" rtl="0" algn="l">
              <a:lnSpc>
                <a:spcPct val="167000"/>
              </a:lnSpc>
              <a:spcBef>
                <a:spcPts val="3800"/>
              </a:spcBef>
              <a:spcAft>
                <a:spcPts val="0"/>
              </a:spcAft>
              <a:buNone/>
            </a:pPr>
            <a:r>
              <a:rPr lang="en" sz="1350">
                <a:solidFill>
                  <a:srgbClr val="666666"/>
                </a:solidFill>
                <a:highlight>
                  <a:srgbClr val="FFFFFF"/>
                </a:highlight>
                <a:latin typeface="Arial"/>
                <a:ea typeface="Arial"/>
                <a:cs typeface="Arial"/>
                <a:sym typeface="Arial"/>
              </a:rPr>
              <a:t>The </a:t>
            </a:r>
            <a:r>
              <a:rPr b="1" lang="en" sz="1350">
                <a:solidFill>
                  <a:srgbClr val="666666"/>
                </a:solidFill>
                <a:highlight>
                  <a:srgbClr val="FFFFFF"/>
                </a:highlight>
                <a:latin typeface="Arial"/>
                <a:ea typeface="Arial"/>
                <a:cs typeface="Arial"/>
                <a:sym typeface="Arial"/>
              </a:rPr>
              <a:t>physical layer</a:t>
            </a:r>
            <a:r>
              <a:rPr lang="en" sz="1350">
                <a:solidFill>
                  <a:srgbClr val="666666"/>
                </a:solidFill>
                <a:highlight>
                  <a:srgbClr val="FFFFFF"/>
                </a:highlight>
                <a:latin typeface="Arial"/>
                <a:ea typeface="Arial"/>
                <a:cs typeface="Arial"/>
                <a:sym typeface="Arial"/>
              </a:rPr>
              <a:t>, also known as the </a:t>
            </a:r>
            <a:r>
              <a:rPr i="1" lang="en" sz="1350">
                <a:solidFill>
                  <a:srgbClr val="666666"/>
                </a:solidFill>
                <a:highlight>
                  <a:srgbClr val="FFFFFF"/>
                </a:highlight>
                <a:latin typeface="Arial"/>
                <a:ea typeface="Arial"/>
                <a:cs typeface="Arial"/>
                <a:sym typeface="Arial"/>
              </a:rPr>
              <a:t>network interface layer </a:t>
            </a:r>
            <a:r>
              <a:rPr lang="en" sz="1350">
                <a:solidFill>
                  <a:srgbClr val="666666"/>
                </a:solidFill>
                <a:highlight>
                  <a:srgbClr val="FFFFFF"/>
                </a:highlight>
                <a:latin typeface="Arial"/>
                <a:ea typeface="Arial"/>
                <a:cs typeface="Arial"/>
                <a:sym typeface="Arial"/>
              </a:rPr>
              <a:t>or </a:t>
            </a:r>
            <a:r>
              <a:rPr i="1" lang="en" sz="1350">
                <a:solidFill>
                  <a:srgbClr val="666666"/>
                </a:solidFill>
                <a:highlight>
                  <a:srgbClr val="FFFFFF"/>
                </a:highlight>
                <a:latin typeface="Arial"/>
                <a:ea typeface="Arial"/>
                <a:cs typeface="Arial"/>
                <a:sym typeface="Arial"/>
              </a:rPr>
              <a:t>data link layer</a:t>
            </a:r>
            <a:r>
              <a:rPr lang="en" sz="1350">
                <a:solidFill>
                  <a:srgbClr val="666666"/>
                </a:solidFill>
                <a:highlight>
                  <a:srgbClr val="FFFFFF"/>
                </a:highlight>
                <a:latin typeface="Arial"/>
                <a:ea typeface="Arial"/>
                <a:cs typeface="Arial"/>
                <a:sym typeface="Arial"/>
              </a:rPr>
              <a:t>, consists of protocols that operate only on a link -- the network component that interconnects nodes or hosts in the network. The protocols in this lowest layer include Ethernet for local area networks and </a:t>
            </a:r>
            <a:r>
              <a:rPr lang="en" sz="1350" u="sng">
                <a:solidFill>
                  <a:srgbClr val="00B3AC"/>
                </a:solidFill>
                <a:highlight>
                  <a:srgbClr val="FFFFFF"/>
                </a:highlight>
                <a:latin typeface="Arial"/>
                <a:ea typeface="Arial"/>
                <a:cs typeface="Arial"/>
                <a:sym typeface="Arial"/>
                <a:hlinkClick r:id="rId3">
                  <a:extLst>
                    <a:ext uri="{A12FA001-AC4F-418D-AE19-62706E023703}">
                      <ahyp:hlinkClr val="tx"/>
                    </a:ext>
                  </a:extLst>
                </a:hlinkClick>
              </a:rPr>
              <a:t>Address Resolution Protocol</a:t>
            </a:r>
            <a:r>
              <a:rPr lang="en" sz="1350">
                <a:solidFill>
                  <a:srgbClr val="666666"/>
                </a:solidFill>
                <a:highlight>
                  <a:srgbClr val="FFFFFF"/>
                </a:highlight>
                <a:latin typeface="Arial"/>
                <a:ea typeface="Arial"/>
                <a:cs typeface="Arial"/>
                <a:sym typeface="Arial"/>
              </a:rPr>
              <a:t>.</a:t>
            </a:r>
            <a:endParaRPr sz="1350">
              <a:solidFill>
                <a:srgbClr val="666666"/>
              </a:solidFill>
              <a:highlight>
                <a:srgbClr val="FFFFFF"/>
              </a:highlight>
              <a:latin typeface="Arial"/>
              <a:ea typeface="Arial"/>
              <a:cs typeface="Arial"/>
              <a:sym typeface="Arial"/>
            </a:endParaRPr>
          </a:p>
          <a:p>
            <a:pPr indent="0" lvl="0" marL="457200" rtl="0" algn="l">
              <a:lnSpc>
                <a:spcPct val="167000"/>
              </a:lnSpc>
              <a:spcBef>
                <a:spcPts val="3800"/>
              </a:spcBef>
              <a:spcAft>
                <a:spcPts val="0"/>
              </a:spcAft>
              <a:buNone/>
            </a:pPr>
            <a:r>
              <a:t/>
            </a:r>
            <a:endParaRPr sz="1350">
              <a:solidFill>
                <a:srgbClr val="666666"/>
              </a:solidFill>
              <a:highlight>
                <a:srgbClr val="FFFFFF"/>
              </a:highlight>
              <a:latin typeface="Arial"/>
              <a:ea typeface="Arial"/>
              <a:cs typeface="Arial"/>
              <a:sym typeface="Arial"/>
            </a:endParaRPr>
          </a:p>
          <a:p>
            <a:pPr indent="0" lvl="0" marL="0" rtl="0" algn="l">
              <a:spcBef>
                <a:spcPts val="38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TCP/IP Protocols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rPr lang="en"/>
              <a:t>Application layer - HTTP, FTP, Telnet, SMTP, DNS, etc.</a:t>
            </a:r>
            <a:endParaRPr/>
          </a:p>
          <a:p>
            <a:pPr indent="-298450" lvl="0" marL="457200" rtl="0" algn="l">
              <a:spcBef>
                <a:spcPts val="0"/>
              </a:spcBef>
              <a:spcAft>
                <a:spcPts val="0"/>
              </a:spcAft>
              <a:buClr>
                <a:srgbClr val="000000"/>
              </a:buClr>
              <a:buSzPts val="1100"/>
              <a:buFont typeface="Arial"/>
              <a:buChar char="●"/>
            </a:pPr>
            <a:r>
              <a:rPr lang="en"/>
              <a:t>Transport layer - TCP (reliable stream, ports, flow control, congestion control), UDP</a:t>
            </a:r>
            <a:endParaRPr/>
          </a:p>
          <a:p>
            <a:pPr indent="-298450" lvl="0" marL="457200" rtl="0" algn="l">
              <a:spcBef>
                <a:spcPts val="0"/>
              </a:spcBef>
              <a:spcAft>
                <a:spcPts val="0"/>
              </a:spcAft>
              <a:buClr>
                <a:srgbClr val="000000"/>
              </a:buClr>
              <a:buSzPts val="1100"/>
              <a:buFont typeface="Arial"/>
              <a:buChar char="●"/>
            </a:pPr>
            <a:r>
              <a:rPr lang="en"/>
              <a:t>Network layer - IP, ICMP, IPv6 (routing)</a:t>
            </a:r>
            <a:endParaRPr/>
          </a:p>
          <a:p>
            <a:pPr indent="-298450" lvl="0" marL="457200" rtl="0" algn="l">
              <a:spcBef>
                <a:spcPts val="0"/>
              </a:spcBef>
              <a:spcAft>
                <a:spcPts val="0"/>
              </a:spcAft>
              <a:buClr>
                <a:srgbClr val="000000"/>
              </a:buClr>
              <a:buSzPts val="1100"/>
              <a:buFont typeface="Arial"/>
              <a:buChar char="●"/>
            </a:pPr>
            <a:r>
              <a:rPr lang="en"/>
              <a:t>Data Link layer - PPP, Ethernet, ATM, etc. (channel sharing)</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None/>
            </a:pPr>
            <a:r>
              <a:rPr b="1" lang="en" sz="1700">
                <a:solidFill>
                  <a:srgbClr val="000000"/>
                </a:solidFill>
                <a:latin typeface="Arial"/>
                <a:ea typeface="Arial"/>
                <a:cs typeface="Arial"/>
                <a:sym typeface="Arial"/>
              </a:rPr>
              <a:t>Packet structure</a:t>
            </a:r>
            <a:endParaRPr b="1" sz="1700">
              <a:solidFill>
                <a:srgbClr val="000000"/>
              </a:solidFill>
              <a:latin typeface="Arial"/>
              <a:ea typeface="Arial"/>
              <a:cs typeface="Arial"/>
              <a:sym typeface="Arial"/>
            </a:endParaRPr>
          </a:p>
          <a:p>
            <a:pPr indent="0" lvl="0" marL="0" rtl="0" algn="l">
              <a:lnSpc>
                <a:spcPct val="115000"/>
              </a:lnSpc>
              <a:spcBef>
                <a:spcPts val="4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rPr lang="en"/>
              <a:t>  | Data Link header | Network header | Transport header | Appl. Data...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UDP Header</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a:solidFill>
                  <a:srgbClr val="000000"/>
                </a:solidFill>
                <a:latin typeface="Arial"/>
                <a:ea typeface="Arial"/>
                <a:cs typeface="Arial"/>
                <a:sym typeface="Arial"/>
              </a:rPr>
              <a:t>Header (8 bytes)</a:t>
            </a:r>
            <a:endParaRPr b="1">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Source port, 16 bits (0-65535)</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Destination port, 16 bits (0-65535)</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Length in bytes, 16 bits (0-65535)</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Checksum, XOR of header, 16 bits</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lang="en" sz="1100">
                <a:solidFill>
                  <a:srgbClr val="000000"/>
                </a:solidFill>
                <a:highlight>
                  <a:srgbClr val="FFFFFF"/>
                </a:highlight>
                <a:latin typeface="Arial"/>
                <a:ea typeface="Arial"/>
                <a:cs typeface="Arial"/>
                <a:sym typeface="Arial"/>
              </a:rPr>
              <a:t>If the header checksum fails, the packet is discarded. The data is not error checked.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0"/>
              </a:spcAft>
              <a:buNone/>
            </a:pPr>
            <a:r>
              <a:rPr b="1" lang="en" sz="1300">
                <a:solidFill>
                  <a:srgbClr val="000000"/>
                </a:solidFill>
                <a:latin typeface="Arial"/>
                <a:ea typeface="Arial"/>
                <a:cs typeface="Arial"/>
                <a:sym typeface="Arial"/>
              </a:rPr>
              <a:t>TCP header </a:t>
            </a:r>
            <a:endParaRPr b="1" sz="1300">
              <a:solidFill>
                <a:srgbClr val="000000"/>
              </a:solidFill>
              <a:latin typeface="Arial"/>
              <a:ea typeface="Arial"/>
              <a:cs typeface="Arial"/>
              <a:sym typeface="Arial"/>
            </a:endParaRPr>
          </a:p>
          <a:p>
            <a:pPr indent="0" lvl="0" marL="0" rtl="0" algn="l">
              <a:spcBef>
                <a:spcPts val="400"/>
              </a:spcBef>
              <a:spcAft>
                <a:spcPts val="0"/>
              </a:spcAft>
              <a:buNone/>
            </a:pPr>
            <a:r>
              <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lnSpcReduction="20000"/>
          </a:bodyPr>
          <a:lstStyle/>
          <a:p>
            <a:pPr indent="0" lvl="0" marL="0" rtl="0" algn="l">
              <a:spcBef>
                <a:spcPts val="1400"/>
              </a:spcBef>
              <a:spcAft>
                <a:spcPts val="0"/>
              </a:spcAft>
              <a:buNone/>
            </a:pPr>
            <a:r>
              <a:rPr b="1" lang="en">
                <a:solidFill>
                  <a:srgbClr val="000000"/>
                </a:solidFill>
                <a:latin typeface="Arial"/>
                <a:ea typeface="Arial"/>
                <a:cs typeface="Arial"/>
                <a:sym typeface="Arial"/>
              </a:rPr>
              <a:t>TCP header (20 bytes)</a:t>
            </a:r>
            <a:endParaRPr b="1">
              <a:solidFill>
                <a:srgbClr val="000000"/>
              </a:solidFill>
              <a:latin typeface="Arial"/>
              <a:ea typeface="Arial"/>
              <a:cs typeface="Arial"/>
              <a:sym typeface="Arial"/>
            </a:endParaRPr>
          </a:p>
          <a:p>
            <a:pPr indent="-277495" lvl="0" marL="457200" rtl="0" algn="l">
              <a:spcBef>
                <a:spcPts val="1200"/>
              </a:spcBef>
              <a:spcAft>
                <a:spcPts val="0"/>
              </a:spcAft>
              <a:buClr>
                <a:srgbClr val="000000"/>
              </a:buClr>
              <a:buSzPct val="100000"/>
              <a:buFont typeface="Arial"/>
              <a:buChar char="●"/>
            </a:pPr>
            <a:r>
              <a:rPr lang="en" sz="1100">
                <a:solidFill>
                  <a:srgbClr val="000000"/>
                </a:solidFill>
                <a:latin typeface="Arial"/>
                <a:ea typeface="Arial"/>
                <a:cs typeface="Arial"/>
                <a:sym typeface="Arial"/>
              </a:rPr>
              <a:t>Source port, 16 bits (0-65535)</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Destination port, 16 bits (0-65535)</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Sequence number, 32 bits, number of bytes sent</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Acknowledgment number, 32 bits, number of bytes received</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Header length, 8 bits = 40 unless options are used</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Unused, 2 bits</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URG, 1 bit, unused</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ACK, 1 bit, 1 = received sequence through acknowledgment number</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PSH, 1 bit, unused</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RST, 1 bit</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SYN, 1 bit, 1 = opening connection</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FIN, 1 bit, 1 = closing connection</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Receiver window size, 16 bits (bytes free in buffer, scaled using option in setup)</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Checksum, 16 bits (XOR of header only)</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Urgent pointer, 16 bits, unused</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Options, variable length (usually 0)</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Data, variable length (usually 0-1500)</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Underlying network layer provides an unreliable packet delivery service. Packets may be lost, duplicated, or delivered out of order.</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3-way Handshake</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a:solidFill>
                  <a:srgbClr val="000000"/>
                </a:solidFill>
                <a:latin typeface="Arial"/>
                <a:ea typeface="Arial"/>
                <a:cs typeface="Arial"/>
                <a:sym typeface="Arial"/>
              </a:rPr>
              <a:t>Reliable stream</a:t>
            </a:r>
            <a:endParaRPr b="1">
              <a:solidFill>
                <a:srgbClr val="000000"/>
              </a:solidFill>
              <a:latin typeface="Arial"/>
              <a:ea typeface="Arial"/>
              <a:cs typeface="Arial"/>
              <a:sym typeface="Arial"/>
            </a:endParaRPr>
          </a:p>
          <a:p>
            <a:pPr indent="0" lvl="0" marL="0" rtl="0" algn="l">
              <a:spcBef>
                <a:spcPts val="400"/>
              </a:spcBef>
              <a:spcAft>
                <a:spcPts val="0"/>
              </a:spcAft>
              <a:buNone/>
            </a:pPr>
            <a:r>
              <a:rPr lang="en" sz="1100">
                <a:solidFill>
                  <a:srgbClr val="000000"/>
                </a:solidFill>
                <a:highlight>
                  <a:srgbClr val="FFFFFF"/>
                </a:highlight>
                <a:latin typeface="Arial"/>
                <a:ea typeface="Arial"/>
                <a:cs typeface="Arial"/>
                <a:sym typeface="Arial"/>
              </a:rPr>
              <a:t>Protocol to ensure that all packets are received, and in the correct order.</a:t>
            </a:r>
            <a:endParaRPr sz="1100">
              <a:solidFill>
                <a:srgbClr val="000000"/>
              </a:solidFill>
              <a:highlight>
                <a:srgbClr val="FFFFFF"/>
              </a:highlight>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Sender sends packet, waits for ACK</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Receiver replies with ACK, seq. number</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Sender marks data as sent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If checksum fails, packet is discarded</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If ACK times out, sender retransmits all unmarked data</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If same packet is ACKed 3 times, sender resends next packet (fast resend)</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Receiver ACKs all packets, including duplicates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