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80" r:id="rId4"/>
    <p:sldId id="292" r:id="rId5"/>
    <p:sldId id="285" r:id="rId6"/>
    <p:sldId id="287" r:id="rId7"/>
    <p:sldId id="286" r:id="rId8"/>
    <p:sldId id="282" r:id="rId9"/>
    <p:sldId id="284" r:id="rId10"/>
    <p:sldId id="279" r:id="rId11"/>
    <p:sldId id="291" r:id="rId12"/>
    <p:sldId id="293" r:id="rId13"/>
    <p:sldId id="294" r:id="rId14"/>
    <p:sldId id="281" r:id="rId15"/>
    <p:sldId id="289" r:id="rId16"/>
    <p:sldId id="288" r:id="rId17"/>
    <p:sldId id="29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E67CC8-0917-418A-B294-F851EDF13F6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0ABCFF9-C32E-482A-BEFA-87E7157830AD}">
      <dgm:prSet phldrT="[Text]"/>
      <dgm:spPr/>
      <dgm:t>
        <a:bodyPr/>
        <a:lstStyle/>
        <a:p>
          <a:r>
            <a:rPr lang="en-IN" dirty="0"/>
            <a:t>RE</a:t>
          </a:r>
        </a:p>
      </dgm:t>
    </dgm:pt>
    <dgm:pt modelId="{F45655AF-24A6-4499-B714-D2A118EF993F}" type="parTrans" cxnId="{FECC9F17-DF1C-4512-A6B6-D61F4D24FC4C}">
      <dgm:prSet/>
      <dgm:spPr/>
      <dgm:t>
        <a:bodyPr/>
        <a:lstStyle/>
        <a:p>
          <a:endParaRPr lang="en-IN"/>
        </a:p>
      </dgm:t>
    </dgm:pt>
    <dgm:pt modelId="{8C776012-4BE8-4A16-A8B3-4E90E643C716}" type="sibTrans" cxnId="{FECC9F17-DF1C-4512-A6B6-D61F4D24FC4C}">
      <dgm:prSet/>
      <dgm:spPr/>
      <dgm:t>
        <a:bodyPr/>
        <a:lstStyle/>
        <a:p>
          <a:endParaRPr lang="en-IN"/>
        </a:p>
      </dgm:t>
    </dgm:pt>
    <dgm:pt modelId="{57A887D7-1177-4B1C-BFA6-B542B0FF7D6B}">
      <dgm:prSet phldrT="[Text]"/>
      <dgm:spPr/>
      <dgm:t>
        <a:bodyPr/>
        <a:lstStyle/>
        <a:p>
          <a:r>
            <a:rPr lang="en-IN" dirty="0"/>
            <a:t>NFA</a:t>
          </a:r>
        </a:p>
      </dgm:t>
    </dgm:pt>
    <dgm:pt modelId="{B180055A-D5B1-404A-A3FB-F24B3507E42C}" type="parTrans" cxnId="{4E015ACD-A666-4510-8D6E-C8C9D9177A01}">
      <dgm:prSet/>
      <dgm:spPr/>
      <dgm:t>
        <a:bodyPr/>
        <a:lstStyle/>
        <a:p>
          <a:endParaRPr lang="en-IN"/>
        </a:p>
      </dgm:t>
    </dgm:pt>
    <dgm:pt modelId="{B44B45EF-C977-4E23-BB98-C0DD23510CA5}" type="sibTrans" cxnId="{4E015ACD-A666-4510-8D6E-C8C9D9177A01}">
      <dgm:prSet/>
      <dgm:spPr/>
      <dgm:t>
        <a:bodyPr/>
        <a:lstStyle/>
        <a:p>
          <a:endParaRPr lang="en-IN"/>
        </a:p>
      </dgm:t>
    </dgm:pt>
    <dgm:pt modelId="{6CD9C59F-22D3-4CCB-BA34-45FAE03F3BB0}">
      <dgm:prSet phldrT="[Text]"/>
      <dgm:spPr/>
      <dgm:t>
        <a:bodyPr/>
        <a:lstStyle/>
        <a:p>
          <a:r>
            <a:rPr lang="en-IN" dirty="0"/>
            <a:t>DFA</a:t>
          </a:r>
        </a:p>
      </dgm:t>
    </dgm:pt>
    <dgm:pt modelId="{56411AC2-E3CF-41A6-A120-08E54F290E66}" type="parTrans" cxnId="{05C73203-6D5A-4795-BE03-E0654AAF4D87}">
      <dgm:prSet/>
      <dgm:spPr/>
      <dgm:t>
        <a:bodyPr/>
        <a:lstStyle/>
        <a:p>
          <a:endParaRPr lang="en-IN"/>
        </a:p>
      </dgm:t>
    </dgm:pt>
    <dgm:pt modelId="{12ACE545-1DD3-4FBA-831E-BA9EBDF6F2A3}" type="sibTrans" cxnId="{05C73203-6D5A-4795-BE03-E0654AAF4D87}">
      <dgm:prSet/>
      <dgm:spPr/>
      <dgm:t>
        <a:bodyPr/>
        <a:lstStyle/>
        <a:p>
          <a:endParaRPr lang="en-IN"/>
        </a:p>
      </dgm:t>
    </dgm:pt>
    <dgm:pt modelId="{8DB408E5-8748-4EDC-8394-C5BA0A843601}" type="pres">
      <dgm:prSet presAssocID="{C0E67CC8-0917-418A-B294-F851EDF13F6E}" presName="cycle" presStyleCnt="0">
        <dgm:presLayoutVars>
          <dgm:dir/>
          <dgm:resizeHandles val="exact"/>
        </dgm:presLayoutVars>
      </dgm:prSet>
      <dgm:spPr/>
    </dgm:pt>
    <dgm:pt modelId="{DB06CE66-4A84-4488-9C2B-BC78B368A8E4}" type="pres">
      <dgm:prSet presAssocID="{10ABCFF9-C32E-482A-BEFA-87E7157830AD}" presName="node" presStyleLbl="node1" presStyleIdx="0" presStyleCnt="3">
        <dgm:presLayoutVars>
          <dgm:bulletEnabled val="1"/>
        </dgm:presLayoutVars>
      </dgm:prSet>
      <dgm:spPr/>
    </dgm:pt>
    <dgm:pt modelId="{97F0498E-0B78-4A50-BCF7-3ADD3AB71B20}" type="pres">
      <dgm:prSet presAssocID="{8C776012-4BE8-4A16-A8B3-4E90E643C716}" presName="sibTrans" presStyleLbl="sibTrans2D1" presStyleIdx="0" presStyleCnt="3"/>
      <dgm:spPr/>
    </dgm:pt>
    <dgm:pt modelId="{C81AF445-640C-42C6-B503-20A03F0A8BD8}" type="pres">
      <dgm:prSet presAssocID="{8C776012-4BE8-4A16-A8B3-4E90E643C716}" presName="connectorText" presStyleLbl="sibTrans2D1" presStyleIdx="0" presStyleCnt="3"/>
      <dgm:spPr/>
    </dgm:pt>
    <dgm:pt modelId="{8434A6F5-8EF9-4DC4-B619-9A4A2C990944}" type="pres">
      <dgm:prSet presAssocID="{57A887D7-1177-4B1C-BFA6-B542B0FF7D6B}" presName="node" presStyleLbl="node1" presStyleIdx="1" presStyleCnt="3">
        <dgm:presLayoutVars>
          <dgm:bulletEnabled val="1"/>
        </dgm:presLayoutVars>
      </dgm:prSet>
      <dgm:spPr/>
    </dgm:pt>
    <dgm:pt modelId="{1605CD34-F8B8-41D6-A50D-243CE181D50F}" type="pres">
      <dgm:prSet presAssocID="{B44B45EF-C977-4E23-BB98-C0DD23510CA5}" presName="sibTrans" presStyleLbl="sibTrans2D1" presStyleIdx="1" presStyleCnt="3"/>
      <dgm:spPr/>
    </dgm:pt>
    <dgm:pt modelId="{68FD007B-2863-4B9F-A03D-0798DBB01BDB}" type="pres">
      <dgm:prSet presAssocID="{B44B45EF-C977-4E23-BB98-C0DD23510CA5}" presName="connectorText" presStyleLbl="sibTrans2D1" presStyleIdx="1" presStyleCnt="3"/>
      <dgm:spPr/>
    </dgm:pt>
    <dgm:pt modelId="{5D3AAD37-F31F-4038-B779-A6FFA427E3FA}" type="pres">
      <dgm:prSet presAssocID="{6CD9C59F-22D3-4CCB-BA34-45FAE03F3BB0}" presName="node" presStyleLbl="node1" presStyleIdx="2" presStyleCnt="3">
        <dgm:presLayoutVars>
          <dgm:bulletEnabled val="1"/>
        </dgm:presLayoutVars>
      </dgm:prSet>
      <dgm:spPr/>
    </dgm:pt>
    <dgm:pt modelId="{B13BC01C-2375-4918-9BA8-A79AF7662DF0}" type="pres">
      <dgm:prSet presAssocID="{12ACE545-1DD3-4FBA-831E-BA9EBDF6F2A3}" presName="sibTrans" presStyleLbl="sibTrans2D1" presStyleIdx="2" presStyleCnt="3"/>
      <dgm:spPr/>
    </dgm:pt>
    <dgm:pt modelId="{9E733C54-EB87-4A85-8E10-3C6C3676285D}" type="pres">
      <dgm:prSet presAssocID="{12ACE545-1DD3-4FBA-831E-BA9EBDF6F2A3}" presName="connectorText" presStyleLbl="sibTrans2D1" presStyleIdx="2" presStyleCnt="3"/>
      <dgm:spPr/>
    </dgm:pt>
  </dgm:ptLst>
  <dgm:cxnLst>
    <dgm:cxn modelId="{05C73203-6D5A-4795-BE03-E0654AAF4D87}" srcId="{C0E67CC8-0917-418A-B294-F851EDF13F6E}" destId="{6CD9C59F-22D3-4CCB-BA34-45FAE03F3BB0}" srcOrd="2" destOrd="0" parTransId="{56411AC2-E3CF-41A6-A120-08E54F290E66}" sibTransId="{12ACE545-1DD3-4FBA-831E-BA9EBDF6F2A3}"/>
    <dgm:cxn modelId="{2A3E3111-D684-44A5-BF2B-C9553B87CEAF}" type="presOf" srcId="{C0E67CC8-0917-418A-B294-F851EDF13F6E}" destId="{8DB408E5-8748-4EDC-8394-C5BA0A843601}" srcOrd="0" destOrd="0" presId="urn:microsoft.com/office/officeart/2005/8/layout/cycle2"/>
    <dgm:cxn modelId="{FECC9F17-DF1C-4512-A6B6-D61F4D24FC4C}" srcId="{C0E67CC8-0917-418A-B294-F851EDF13F6E}" destId="{10ABCFF9-C32E-482A-BEFA-87E7157830AD}" srcOrd="0" destOrd="0" parTransId="{F45655AF-24A6-4499-B714-D2A118EF993F}" sibTransId="{8C776012-4BE8-4A16-A8B3-4E90E643C716}"/>
    <dgm:cxn modelId="{1B389E19-15B8-4546-9935-83B245125EF9}" type="presOf" srcId="{12ACE545-1DD3-4FBA-831E-BA9EBDF6F2A3}" destId="{9E733C54-EB87-4A85-8E10-3C6C3676285D}" srcOrd="1" destOrd="0" presId="urn:microsoft.com/office/officeart/2005/8/layout/cycle2"/>
    <dgm:cxn modelId="{5FC10F65-EB35-493B-BB14-4FE5D76B00A6}" type="presOf" srcId="{8C776012-4BE8-4A16-A8B3-4E90E643C716}" destId="{97F0498E-0B78-4A50-BCF7-3ADD3AB71B20}" srcOrd="0" destOrd="0" presId="urn:microsoft.com/office/officeart/2005/8/layout/cycle2"/>
    <dgm:cxn modelId="{4FCE6781-5762-4D6F-AF74-52F966BC7942}" type="presOf" srcId="{B44B45EF-C977-4E23-BB98-C0DD23510CA5}" destId="{1605CD34-F8B8-41D6-A50D-243CE181D50F}" srcOrd="0" destOrd="0" presId="urn:microsoft.com/office/officeart/2005/8/layout/cycle2"/>
    <dgm:cxn modelId="{EF805191-3D2E-4AD2-9263-140425259866}" type="presOf" srcId="{57A887D7-1177-4B1C-BFA6-B542B0FF7D6B}" destId="{8434A6F5-8EF9-4DC4-B619-9A4A2C990944}" srcOrd="0" destOrd="0" presId="urn:microsoft.com/office/officeart/2005/8/layout/cycle2"/>
    <dgm:cxn modelId="{4D36F0A3-0D24-4CF0-B3F3-C01DA066BFA8}" type="presOf" srcId="{B44B45EF-C977-4E23-BB98-C0DD23510CA5}" destId="{68FD007B-2863-4B9F-A03D-0798DBB01BDB}" srcOrd="1" destOrd="0" presId="urn:microsoft.com/office/officeart/2005/8/layout/cycle2"/>
    <dgm:cxn modelId="{B2A2DDC4-18BA-443F-BC66-835EF0C797D2}" type="presOf" srcId="{10ABCFF9-C32E-482A-BEFA-87E7157830AD}" destId="{DB06CE66-4A84-4488-9C2B-BC78B368A8E4}" srcOrd="0" destOrd="0" presId="urn:microsoft.com/office/officeart/2005/8/layout/cycle2"/>
    <dgm:cxn modelId="{1947A8C7-0951-47EF-A11F-88055374BF19}" type="presOf" srcId="{6CD9C59F-22D3-4CCB-BA34-45FAE03F3BB0}" destId="{5D3AAD37-F31F-4038-B779-A6FFA427E3FA}" srcOrd="0" destOrd="0" presId="urn:microsoft.com/office/officeart/2005/8/layout/cycle2"/>
    <dgm:cxn modelId="{4E015ACD-A666-4510-8D6E-C8C9D9177A01}" srcId="{C0E67CC8-0917-418A-B294-F851EDF13F6E}" destId="{57A887D7-1177-4B1C-BFA6-B542B0FF7D6B}" srcOrd="1" destOrd="0" parTransId="{B180055A-D5B1-404A-A3FB-F24B3507E42C}" sibTransId="{B44B45EF-C977-4E23-BB98-C0DD23510CA5}"/>
    <dgm:cxn modelId="{4DB5A3D2-AE20-4674-AEC7-9DBC562F08AE}" type="presOf" srcId="{12ACE545-1DD3-4FBA-831E-BA9EBDF6F2A3}" destId="{B13BC01C-2375-4918-9BA8-A79AF7662DF0}" srcOrd="0" destOrd="0" presId="urn:microsoft.com/office/officeart/2005/8/layout/cycle2"/>
    <dgm:cxn modelId="{3CCFDEFE-90DB-47F6-A601-C0FE333C4E6F}" type="presOf" srcId="{8C776012-4BE8-4A16-A8B3-4E90E643C716}" destId="{C81AF445-640C-42C6-B503-20A03F0A8BD8}" srcOrd="1" destOrd="0" presId="urn:microsoft.com/office/officeart/2005/8/layout/cycle2"/>
    <dgm:cxn modelId="{4591C2C4-B38C-40A7-BA03-640B56F51275}" type="presParOf" srcId="{8DB408E5-8748-4EDC-8394-C5BA0A843601}" destId="{DB06CE66-4A84-4488-9C2B-BC78B368A8E4}" srcOrd="0" destOrd="0" presId="urn:microsoft.com/office/officeart/2005/8/layout/cycle2"/>
    <dgm:cxn modelId="{9EE86823-FFF5-4325-BBD4-A48638D08F28}" type="presParOf" srcId="{8DB408E5-8748-4EDC-8394-C5BA0A843601}" destId="{97F0498E-0B78-4A50-BCF7-3ADD3AB71B20}" srcOrd="1" destOrd="0" presId="urn:microsoft.com/office/officeart/2005/8/layout/cycle2"/>
    <dgm:cxn modelId="{BDAE0ACC-CC1E-462B-903E-33181CD6202F}" type="presParOf" srcId="{97F0498E-0B78-4A50-BCF7-3ADD3AB71B20}" destId="{C81AF445-640C-42C6-B503-20A03F0A8BD8}" srcOrd="0" destOrd="0" presId="urn:microsoft.com/office/officeart/2005/8/layout/cycle2"/>
    <dgm:cxn modelId="{2C46CCC1-3ED0-411A-8497-2352089766AF}" type="presParOf" srcId="{8DB408E5-8748-4EDC-8394-C5BA0A843601}" destId="{8434A6F5-8EF9-4DC4-B619-9A4A2C990944}" srcOrd="2" destOrd="0" presId="urn:microsoft.com/office/officeart/2005/8/layout/cycle2"/>
    <dgm:cxn modelId="{31EAA4AB-BD79-477F-939C-D0AF15981448}" type="presParOf" srcId="{8DB408E5-8748-4EDC-8394-C5BA0A843601}" destId="{1605CD34-F8B8-41D6-A50D-243CE181D50F}" srcOrd="3" destOrd="0" presId="urn:microsoft.com/office/officeart/2005/8/layout/cycle2"/>
    <dgm:cxn modelId="{26072AFF-1609-458F-9EE1-AF0EE5D86A08}" type="presParOf" srcId="{1605CD34-F8B8-41D6-A50D-243CE181D50F}" destId="{68FD007B-2863-4B9F-A03D-0798DBB01BDB}" srcOrd="0" destOrd="0" presId="urn:microsoft.com/office/officeart/2005/8/layout/cycle2"/>
    <dgm:cxn modelId="{59A1AD6B-4B53-4711-AAF7-4557CE9AC51F}" type="presParOf" srcId="{8DB408E5-8748-4EDC-8394-C5BA0A843601}" destId="{5D3AAD37-F31F-4038-B779-A6FFA427E3FA}" srcOrd="4" destOrd="0" presId="urn:microsoft.com/office/officeart/2005/8/layout/cycle2"/>
    <dgm:cxn modelId="{A3B1FE69-95D7-435F-8AF4-9F2F6FD2B5AA}" type="presParOf" srcId="{8DB408E5-8748-4EDC-8394-C5BA0A843601}" destId="{B13BC01C-2375-4918-9BA8-A79AF7662DF0}" srcOrd="5" destOrd="0" presId="urn:microsoft.com/office/officeart/2005/8/layout/cycle2"/>
    <dgm:cxn modelId="{BD593DAF-C3D9-439E-AE90-03350ADA92E0}" type="presParOf" srcId="{B13BC01C-2375-4918-9BA8-A79AF7662DF0}" destId="{9E733C54-EB87-4A85-8E10-3C6C3676285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6CE66-4A84-4488-9C2B-BC78B368A8E4}">
      <dsp:nvSpPr>
        <dsp:cNvPr id="0" name=""/>
        <dsp:cNvSpPr/>
      </dsp:nvSpPr>
      <dsp:spPr>
        <a:xfrm>
          <a:off x="4313039" y="1108"/>
          <a:ext cx="1889521" cy="18895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700" kern="1200" dirty="0"/>
            <a:t>RE</a:t>
          </a:r>
        </a:p>
      </dsp:txBody>
      <dsp:txXfrm>
        <a:off x="4589753" y="277822"/>
        <a:ext cx="1336093" cy="1336093"/>
      </dsp:txXfrm>
    </dsp:sp>
    <dsp:sp modelId="{97F0498E-0B78-4A50-BCF7-3ADD3AB71B20}">
      <dsp:nvSpPr>
        <dsp:cNvPr id="0" name=""/>
        <dsp:cNvSpPr/>
      </dsp:nvSpPr>
      <dsp:spPr>
        <a:xfrm rot="3600000">
          <a:off x="5708792" y="1844463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700" kern="1200"/>
        </a:p>
      </dsp:txBody>
      <dsp:txXfrm>
        <a:off x="5746578" y="1906560"/>
        <a:ext cx="352665" cy="382627"/>
      </dsp:txXfrm>
    </dsp:sp>
    <dsp:sp modelId="{8434A6F5-8EF9-4DC4-B619-9A4A2C990944}">
      <dsp:nvSpPr>
        <dsp:cNvPr id="0" name=""/>
        <dsp:cNvSpPr/>
      </dsp:nvSpPr>
      <dsp:spPr>
        <a:xfrm>
          <a:off x="5733089" y="2460707"/>
          <a:ext cx="1889521" cy="18895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700" kern="1200" dirty="0"/>
            <a:t>NFA</a:t>
          </a:r>
        </a:p>
      </dsp:txBody>
      <dsp:txXfrm>
        <a:off x="6009803" y="2737421"/>
        <a:ext cx="1336093" cy="1336093"/>
      </dsp:txXfrm>
    </dsp:sp>
    <dsp:sp modelId="{1605CD34-F8B8-41D6-A50D-243CE181D50F}">
      <dsp:nvSpPr>
        <dsp:cNvPr id="0" name=""/>
        <dsp:cNvSpPr/>
      </dsp:nvSpPr>
      <dsp:spPr>
        <a:xfrm rot="10800000">
          <a:off x="5020155" y="3086612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700" kern="1200"/>
        </a:p>
      </dsp:txBody>
      <dsp:txXfrm rot="10800000">
        <a:off x="5171297" y="3214155"/>
        <a:ext cx="352665" cy="382627"/>
      </dsp:txXfrm>
    </dsp:sp>
    <dsp:sp modelId="{5D3AAD37-F31F-4038-B779-A6FFA427E3FA}">
      <dsp:nvSpPr>
        <dsp:cNvPr id="0" name=""/>
        <dsp:cNvSpPr/>
      </dsp:nvSpPr>
      <dsp:spPr>
        <a:xfrm>
          <a:off x="2892988" y="2460707"/>
          <a:ext cx="1889521" cy="18895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700" kern="1200" dirty="0"/>
            <a:t>DFA</a:t>
          </a:r>
        </a:p>
      </dsp:txBody>
      <dsp:txXfrm>
        <a:off x="3169702" y="2737421"/>
        <a:ext cx="1336093" cy="1336093"/>
      </dsp:txXfrm>
    </dsp:sp>
    <dsp:sp modelId="{B13BC01C-2375-4918-9BA8-A79AF7662DF0}">
      <dsp:nvSpPr>
        <dsp:cNvPr id="0" name=""/>
        <dsp:cNvSpPr/>
      </dsp:nvSpPr>
      <dsp:spPr>
        <a:xfrm rot="18000000">
          <a:off x="4288741" y="1869160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700" kern="1200"/>
        </a:p>
      </dsp:txBody>
      <dsp:txXfrm>
        <a:off x="4326527" y="2062149"/>
        <a:ext cx="352665" cy="382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6E75-1EFA-4AE1-8EBC-2BEE02A9C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D6BA-DFE5-4DEE-95CF-87A047460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8BFCD-0A5B-4C58-A4D5-E446015C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ED49-C3B6-49D0-B96B-826DDA9CFA31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54CC5-94D6-4186-B4DB-E1E1716B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E78A1-D96B-4FB6-AC4F-675A649D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F71C-68DC-419F-8B4C-D4DBEEB09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82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F503-288A-4F28-B6EC-390A57AD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14CE3-8FF2-4FE7-8F05-2BBB71AA1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BB3F2-6474-426A-818E-4CC2E7BA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ED49-C3B6-49D0-B96B-826DDA9CFA31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7ACDD-D1CB-497C-8DEB-6BC5A7E63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C83A4-9FDF-417C-BF02-DDA909EE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F71C-68DC-419F-8B4C-D4DBEEB09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11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AECAB8-4773-4461-8E39-475FAA3FC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08D1D-59CB-47DF-8C58-840571929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B7059-771E-48A9-BE1A-C182A159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ED49-C3B6-49D0-B96B-826DDA9CFA31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2732-673C-4FFC-B16C-5BD56647F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83342-77FA-4D11-A93B-871B1C86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F71C-68DC-419F-8B4C-D4DBEEB09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50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0623B-219A-45E5-BC0A-6B368181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06D46-DFDD-4232-90DD-25498136E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2C24F-A092-4B76-825E-759842F9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ED49-C3B6-49D0-B96B-826DDA9CFA31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33F48-B884-4E4A-BCF0-0E9E06CD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B5D73-03A1-40F6-AAC7-DDC55374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F71C-68DC-419F-8B4C-D4DBEEB09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9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2A293-E65C-4925-91F0-8EC98844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92024-80F6-499B-AAE2-FEE653439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020A6-2EE7-4017-B0D2-EB14A599B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ED49-C3B6-49D0-B96B-826DDA9CFA31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C2FEF-CA36-4623-B21D-F10020BC1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52796-D9D5-44CF-B442-C888DF79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F71C-68DC-419F-8B4C-D4DBEEB09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226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8BB5-D4F3-4D0B-8CE6-C19BA0B9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98133-BBED-4F40-8C2E-E4A50733E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94367-9A3F-475F-8C1F-E1A704BCC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64C4F-F7ED-41FB-AF58-4C0FD5A5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ED49-C3B6-49D0-B96B-826DDA9CFA31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8FF7F-04F1-4990-BCC3-03485853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BFA44-9FE5-48BF-8777-CB474E1C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F71C-68DC-419F-8B4C-D4DBEEB09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05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AA8C-BDE8-4E2C-8F15-7315F557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A70D9-115A-4C3C-AABB-147CCE932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073BA-368E-4C7F-911F-1D342CEBA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9E65E-E8E1-4A4C-9545-196A6AFE6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E7E06-D865-4578-8F3A-D5030291D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1C1BA5-D8DC-444C-BCF7-6EBAFF91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ED49-C3B6-49D0-B96B-826DDA9CFA31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2972B-BCD6-43BF-AB09-16B7A7A8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C38CE-3068-4FAE-B339-D29AFB5A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F71C-68DC-419F-8B4C-D4DBEEB09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96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C86E-0035-4CA4-A82A-5EB17A83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85EE6-F4EB-42D4-935A-B2C5D6BF5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ED49-C3B6-49D0-B96B-826DDA9CFA31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673D8-83C8-4D8E-814A-B829AE98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48716-2E7E-4DEF-9EAA-2A445020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F71C-68DC-419F-8B4C-D4DBEEB09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85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A87BC-D24B-492A-900D-BF1BBE87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ED49-C3B6-49D0-B96B-826DDA9CFA31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96386D-FADD-40B5-82A4-A1C04ABD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D64C0-ACBE-4AB4-82AD-3E5C397D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F71C-68DC-419F-8B4C-D4DBEEB09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95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A9FD-6346-4073-AD1F-63F1F07FD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F09DC-248C-4AB1-A0D3-8CDCD4792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69444-2CF3-499D-A8D7-3A4EF6205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307B7-4FA3-40A3-89D1-6458BA583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ED49-C3B6-49D0-B96B-826DDA9CFA31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80581-09CB-446F-962B-D5055F1D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8A2FB-7FAA-4EAD-B5B1-6B0D93AD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F71C-68DC-419F-8B4C-D4DBEEB09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13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2DB1-2DC2-4B30-BF1C-562D6F99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5741F-89AD-4FD6-B0B2-A2D8CF27B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67E60-E32D-424A-AA20-17D2AF73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D388F-6049-4771-B70D-E62C27D7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ED49-C3B6-49D0-B96B-826DDA9CFA31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82A15-8C98-4287-952B-4E4668AD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9DAB6-6AB3-40BD-8909-F7D5D641A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F71C-68DC-419F-8B4C-D4DBEEB09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85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A9F74-9930-43C7-A039-D057F096C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18200-7AEA-4DE1-A0C0-C32D0176C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05A8F-DD2E-4084-8C4D-B9B10A828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4ED49-C3B6-49D0-B96B-826DDA9CFA31}" type="datetimeFigureOut">
              <a:rPr lang="en-IN" smtClean="0"/>
              <a:t>24-08-2020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07B89-946B-47F1-AA6E-6E82B44CE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1F905-487D-4EA7-BF7E-BB032D1A4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6F71C-68DC-419F-8B4C-D4DBEEB09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64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E8CC-3204-406A-8C23-518FBF4A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152401"/>
            <a:ext cx="7981950" cy="19081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dirty="0">
                <a:solidFill>
                  <a:schemeClr val="hlink"/>
                </a:solidFill>
              </a:rPr>
              <a:t>Lecture 10:  Regular Expression Properties and Conversion to NFA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768FA-7679-4C50-A2AF-6E6EA906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3" y="2278064"/>
            <a:ext cx="11502887" cy="44275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IN" dirty="0"/>
              <a:t>Agenda</a:t>
            </a:r>
          </a:p>
          <a:p>
            <a:pPr lvl="1">
              <a:defRPr/>
            </a:pPr>
            <a:r>
              <a:rPr lang="en-US" altLang="en-US" dirty="0">
                <a:solidFill>
                  <a:schemeClr val="hlink"/>
                </a:solidFill>
              </a:rPr>
              <a:t>Properties of Regular Expression</a:t>
            </a:r>
          </a:p>
          <a:p>
            <a:pPr lvl="1">
              <a:defRPr/>
            </a:pPr>
            <a:r>
              <a:rPr lang="en-US" altLang="en-US" dirty="0">
                <a:solidFill>
                  <a:schemeClr val="hlink"/>
                </a:solidFill>
              </a:rPr>
              <a:t>Conversion RE to NFA</a:t>
            </a:r>
          </a:p>
          <a:p>
            <a:pPr lvl="1">
              <a:defRPr/>
            </a:pPr>
            <a:r>
              <a:rPr lang="en-US" altLang="en-US" dirty="0">
                <a:solidFill>
                  <a:schemeClr val="hlink"/>
                </a:solidFill>
              </a:rPr>
              <a:t>GNFA</a:t>
            </a:r>
          </a:p>
          <a:p>
            <a:pPr lvl="1">
              <a:defRPr/>
            </a:pPr>
            <a:r>
              <a:rPr lang="en-US" altLang="en-US" dirty="0">
                <a:solidFill>
                  <a:schemeClr val="hlink"/>
                </a:solidFill>
              </a:rPr>
              <a:t>RE-NFA-</a:t>
            </a:r>
            <a:r>
              <a:rPr lang="el-GR" altLang="en-US" dirty="0">
                <a:solidFill>
                  <a:schemeClr val="hlin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r>
              <a:rPr lang="en-US" altLang="en-US" dirty="0">
                <a:solidFill>
                  <a:schemeClr val="hlink"/>
                </a:solidFill>
              </a:rPr>
              <a:t>  to DFA</a:t>
            </a:r>
          </a:p>
          <a:p>
            <a:pPr lvl="1">
              <a:defRPr/>
            </a:pPr>
            <a:endParaRPr lang="en-US" altLang="en-US" dirty="0">
              <a:solidFill>
                <a:schemeClr val="hlink"/>
              </a:solidFill>
            </a:endParaRPr>
          </a:p>
          <a:p>
            <a:pPr marL="457200" lvl="1" indent="0">
              <a:buNone/>
              <a:defRPr/>
            </a:pPr>
            <a:endParaRPr lang="en-US" altLang="en-US" dirty="0">
              <a:solidFill>
                <a:schemeClr val="hlink"/>
              </a:solidFill>
            </a:endParaRPr>
          </a:p>
          <a:p>
            <a:pPr marL="0" indent="0" algn="ctr">
              <a:buNone/>
              <a:defRPr/>
            </a:pPr>
            <a:r>
              <a:rPr lang="en-IN" dirty="0"/>
              <a:t>Presented by</a:t>
            </a:r>
          </a:p>
          <a:p>
            <a:pPr marL="0" indent="0" algn="ctr">
              <a:buNone/>
              <a:defRPr/>
            </a:pPr>
            <a:r>
              <a:rPr lang="en-IN" dirty="0"/>
              <a:t>Prof. Vaibhav Narayan Chunekar</a:t>
            </a:r>
          </a:p>
          <a:p>
            <a:pPr marL="0" indent="0" algn="ctr">
              <a:buNone/>
              <a:defRPr/>
            </a:pPr>
            <a:r>
              <a:rPr lang="en-IN" dirty="0"/>
              <a:t>K. J. Somaiya </a:t>
            </a:r>
            <a:r>
              <a:rPr lang="en-IN"/>
              <a:t>College of </a:t>
            </a:r>
            <a:r>
              <a:rPr lang="en-IN" dirty="0"/>
              <a:t>Engineering, Vidyavihar, Mumbai</a:t>
            </a:r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endParaRPr lang="en-IN" dirty="0"/>
          </a:p>
          <a:p>
            <a:pPr marL="0" indent="0">
              <a:buNone/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BDAD-8590-4E22-A275-57EB71056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5" y="563148"/>
            <a:ext cx="10515600" cy="1325563"/>
          </a:xfrm>
        </p:spPr>
        <p:txBody>
          <a:bodyPr/>
          <a:lstStyle/>
          <a:p>
            <a:r>
              <a:rPr lang="en-IN" dirty="0"/>
              <a:t>Case 6: R1*  Or a*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8CFB31-4E32-48D9-8BE5-1BDBBC01D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491"/>
            <a:ext cx="11446565" cy="3747018"/>
          </a:xfrm>
        </p:spPr>
      </p:pic>
    </p:spTree>
    <p:extLst>
      <p:ext uri="{BB962C8B-B14F-4D97-AF65-F5344CB8AC3E}">
        <p14:creationId xmlns:p14="http://schemas.microsoft.com/office/powerpoint/2010/main" val="12817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94D7-14DE-43BC-BDFA-EFF11EE6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Generalized NFA:(GNFA):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E7C2C-71AA-4483-9759-3ECEEF6D4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39"/>
            <a:ext cx="10515600" cy="1537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It is a NFA that has a regular expression  labelling its transition.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Example : GNFA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B35DE9-699B-433A-958A-2E28AF5D6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57938"/>
            <a:ext cx="8875643" cy="380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16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FB21-077A-49F5-A5ED-F728136B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Generalized NFA:(GNFA):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4D90D-5934-41B6-90E7-DDF0D5CAA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Observations:</a:t>
            </a:r>
          </a:p>
          <a:p>
            <a:r>
              <a:rPr lang="en-IN" dirty="0"/>
              <a:t>GNFA reads block of the symbols from the input.</a:t>
            </a:r>
          </a:p>
          <a:p>
            <a:r>
              <a:rPr lang="en-IN" dirty="0"/>
              <a:t>GNFA moves along transition arrow connecting two states by reading block of the input symbols(String), which describe regular expression on that arrow.</a:t>
            </a:r>
          </a:p>
          <a:p>
            <a:r>
              <a:rPr lang="en-IN" dirty="0"/>
              <a:t>GNFA is NFA. So different ways to  process same input string.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7254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3022-8DA8-4DC5-A38F-1A62C78B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GNFA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4FB8A-A518-4FE9-AAA5-B2C7792E2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GNFA always has special form that meets the following conditions: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 start state has an transition arrow going to every other state but no arrows coming in from any other state.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There is only one accept state and accept state is not a start state.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Except from start and accept states, one arrow goes from every state to every other state and  also from each state to itself.  </a:t>
            </a:r>
          </a:p>
        </p:txBody>
      </p:sp>
    </p:spTree>
    <p:extLst>
      <p:ext uri="{BB962C8B-B14F-4D97-AF65-F5344CB8AC3E}">
        <p14:creationId xmlns:p14="http://schemas.microsoft.com/office/powerpoint/2010/main" val="3249541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069F-B9E8-4939-85D7-083DAFDF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1: Convert regular expression to NFA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54E0B-7612-4EAD-8152-3800C5C8E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244" y="21336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(ab  U a)*    </a:t>
            </a:r>
            <a:r>
              <a:rPr lang="en-IN" dirty="0">
                <a:sym typeface="Wingdings" panose="05000000000000000000" pitchFamily="2" charset="2"/>
              </a:rPr>
              <a:t>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 Step1:  a     </a:t>
            </a: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Step2: b</a:t>
            </a: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Step3:  ab</a:t>
            </a: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3E1EB-956F-48A9-8076-BDE352357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357" y="2266121"/>
            <a:ext cx="5473148" cy="152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CD78C8-C562-4A01-843D-6167F69F2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87" y="3333748"/>
            <a:ext cx="5630365" cy="1423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0ABBED-3854-46D1-9D44-640D66790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503" y="4233033"/>
            <a:ext cx="5473149" cy="252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17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069F-B9E8-4939-85D7-083DAFDF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1: Convert regular expression to NFA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54E0B-7612-4EAD-8152-3800C5C8E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244" y="21336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(ab  U a)*              </a:t>
            </a:r>
            <a:r>
              <a:rPr lang="en-IN" dirty="0">
                <a:sym typeface="Wingdings" panose="05000000000000000000" pitchFamily="2" charset="2"/>
              </a:rPr>
              <a:t>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 Step 4:  ab U a     </a:t>
            </a: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Step5:</a:t>
            </a:r>
            <a:r>
              <a:rPr lang="en-IN" dirty="0"/>
              <a:t> (ab  U a)* </a:t>
            </a:r>
            <a:r>
              <a:rPr lang="en-IN" dirty="0">
                <a:sym typeface="Wingdings" panose="05000000000000000000" pitchFamily="2" charset="2"/>
              </a:rPr>
              <a:t></a:t>
            </a: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497EFC-4CAE-4BEA-BA12-D1375113F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957" y="2133600"/>
            <a:ext cx="7046843" cy="24384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FFFCB3-DD63-4AC0-AD23-5CB745AEE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30" y="4001499"/>
            <a:ext cx="5208105" cy="276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F9B61-2BF6-4BAD-AB79-62BF06E6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2: (</a:t>
            </a:r>
            <a:r>
              <a:rPr lang="en-IN" dirty="0" err="1"/>
              <a:t>a+b</a:t>
            </a:r>
            <a:r>
              <a:rPr lang="en-IN" dirty="0"/>
              <a:t>)*aba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82AA-541C-470A-B9F8-4A95D0238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7044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Step1: a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Step2: b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Step3: </a:t>
            </a:r>
            <a:r>
              <a:rPr lang="en-IN" dirty="0" err="1"/>
              <a:t>a+b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Step4: (</a:t>
            </a:r>
            <a:r>
              <a:rPr lang="en-IN" dirty="0" err="1"/>
              <a:t>a+b</a:t>
            </a:r>
            <a:r>
              <a:rPr lang="en-IN" dirty="0"/>
              <a:t>)*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Step5: aba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Step6: (</a:t>
            </a:r>
            <a:r>
              <a:rPr lang="en-IN" dirty="0" err="1"/>
              <a:t>a+b</a:t>
            </a:r>
            <a:r>
              <a:rPr lang="en-IN" dirty="0"/>
              <a:t>)*aba</a:t>
            </a:r>
          </a:p>
        </p:txBody>
      </p:sp>
    </p:spTree>
    <p:extLst>
      <p:ext uri="{BB962C8B-B14F-4D97-AF65-F5344CB8AC3E}">
        <p14:creationId xmlns:p14="http://schemas.microsoft.com/office/powerpoint/2010/main" val="3464921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376CA-0086-426D-AA9B-C4AC5E61D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096"/>
            <a:ext cx="10515600" cy="5593867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Thanks !!!!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marL="0" indent="0" algn="ctr">
              <a:buNone/>
            </a:pPr>
            <a:r>
              <a:rPr lang="en-IN" dirty="0"/>
              <a:t>Any QUERY????</a:t>
            </a:r>
          </a:p>
        </p:txBody>
      </p:sp>
    </p:spTree>
    <p:extLst>
      <p:ext uri="{BB962C8B-B14F-4D97-AF65-F5344CB8AC3E}">
        <p14:creationId xmlns:p14="http://schemas.microsoft.com/office/powerpoint/2010/main" val="2410065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72F4-13D8-4158-B914-EABA21204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hlink"/>
                </a:solidFill>
              </a:rPr>
              <a:t>Properties of Regular Expression</a:t>
            </a:r>
            <a:br>
              <a:rPr lang="en-US" altLang="en-US" dirty="0">
                <a:solidFill>
                  <a:schemeClr val="hlink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5E79-5281-40C6-A2D4-7DB0677A9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939"/>
            <a:ext cx="10515600" cy="560567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Associativity Law: R1 ,R2 and R3 are three regular expression. Then</a:t>
            </a:r>
          </a:p>
          <a:p>
            <a:pPr lvl="1"/>
            <a:r>
              <a:rPr lang="en-IN" dirty="0"/>
              <a:t>R1+(R2+R3)=(R1+R2)+R3</a:t>
            </a:r>
          </a:p>
          <a:p>
            <a:pPr lvl="1"/>
            <a:r>
              <a:rPr lang="en-IN" dirty="0"/>
              <a:t>R1(R2.R3)= (R1.R2).R3</a:t>
            </a:r>
          </a:p>
          <a:p>
            <a:r>
              <a:rPr lang="en-IN" dirty="0"/>
              <a:t>Distributive Law:</a:t>
            </a:r>
          </a:p>
          <a:p>
            <a:pPr lvl="1"/>
            <a:r>
              <a:rPr lang="en-IN" dirty="0"/>
              <a:t>(R1+R2) R3=R1R3+R2R3</a:t>
            </a:r>
          </a:p>
          <a:p>
            <a:pPr lvl="1"/>
            <a:r>
              <a:rPr lang="en-IN" dirty="0"/>
              <a:t>R1(R2+R3)=R1R2+R1R3</a:t>
            </a:r>
          </a:p>
          <a:p>
            <a:r>
              <a:rPr lang="en-IN" dirty="0"/>
              <a:t>Commutative Law:</a:t>
            </a:r>
          </a:p>
          <a:p>
            <a:pPr lvl="1"/>
            <a:r>
              <a:rPr lang="en-IN" dirty="0"/>
              <a:t>R1+R2=R2+R1</a:t>
            </a:r>
          </a:p>
          <a:p>
            <a:pPr marL="457200" lvl="1" indent="0">
              <a:buNone/>
            </a:pPr>
            <a:r>
              <a:rPr lang="en-IN" dirty="0"/>
              <a:t>Note:  ONLY UNION OPERATION IS COMMUTATIVE AND CONCATENATION IS NOT)</a:t>
            </a:r>
          </a:p>
          <a:p>
            <a:r>
              <a:rPr lang="en-IN" dirty="0"/>
              <a:t>Identity Law: </a:t>
            </a:r>
          </a:p>
          <a:p>
            <a:pPr lvl="1"/>
            <a:r>
              <a:rPr lang="en-IN" dirty="0"/>
              <a:t>R1+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Φ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=R1 </a:t>
            </a:r>
          </a:p>
          <a:p>
            <a:pPr lvl="1"/>
            <a:r>
              <a:rPr lang="en-IN" dirty="0"/>
              <a:t>R1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= R1</a:t>
            </a:r>
          </a:p>
          <a:p>
            <a:pPr lvl="1"/>
            <a:r>
              <a:rPr lang="en-IN">
                <a:latin typeface="Cambria Math" panose="02040503050406030204" pitchFamily="18" charset="0"/>
                <a:ea typeface="Cambria Math" panose="02040503050406030204" pitchFamily="18" charset="0"/>
              </a:rPr>
              <a:t>(R1*)*=R1*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597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AB7F6-3633-48AE-8402-BDA55F88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Theorem :</a:t>
            </a:r>
            <a:br>
              <a:rPr lang="en-IN" dirty="0"/>
            </a:br>
            <a:r>
              <a:rPr lang="en-IN" dirty="0"/>
              <a:t> </a:t>
            </a:r>
            <a:r>
              <a:rPr lang="en-IN" sz="2800" dirty="0"/>
              <a:t>A language is regular if and only if some regular expression describes it.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AE652-FFE0-43C6-8B5A-2BBECAEC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Lemma  1: If a language is described by a regular expression then </a:t>
            </a:r>
            <a:r>
              <a:rPr lang="en-IN" dirty="0" err="1"/>
              <a:t>iot</a:t>
            </a:r>
            <a:r>
              <a:rPr lang="en-IN" dirty="0"/>
              <a:t> is regular.</a:t>
            </a:r>
          </a:p>
          <a:p>
            <a:r>
              <a:rPr lang="en-IN" dirty="0"/>
              <a:t>Proof Idea:  Assume that we have a regular expression R describing  some language A. We show how to convert R into NFA recognizing it.</a:t>
            </a:r>
          </a:p>
          <a:p>
            <a:r>
              <a:rPr lang="en-IN" dirty="0"/>
              <a:t>Proof: Lets convert R into an NFA N. We consider the six cases in the formal definition of regular expressions.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21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4FBC-F1E3-4680-987B-5234B66F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Equivalence with Finite Automata and 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B986CA-0EFD-439D-B370-92CC0E3767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0995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510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0618E-D968-4469-8415-C66420CEE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54D91-7DC9-45FC-82C8-8E5D86E5C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64688" cy="7718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If  R=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a for some a in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0" indent="0"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   Then  L(R)=  { a}  and the following NFA recognizes L(R).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DB77BC-CEB5-4C83-8DAA-0A13C35EE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3101009"/>
            <a:ext cx="5794511" cy="3075953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This machine fits definition of NFA but not DFA because it has some states with no existing arrow for each possible input symbol .</a:t>
            </a:r>
          </a:p>
          <a:p>
            <a:endParaRPr lang="en-IN" dirty="0"/>
          </a:p>
          <a:p>
            <a:r>
              <a:rPr lang="en-IN" dirty="0"/>
              <a:t>Formally  N=</a:t>
            </a:r>
          </a:p>
          <a:p>
            <a:pPr marL="0" indent="0">
              <a:buNone/>
            </a:pPr>
            <a:r>
              <a:rPr lang="en-IN" dirty="0"/>
              <a:t>{ {q0,q1},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,q0,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q1</a:t>
            </a:r>
            <a:r>
              <a:rPr lang="en-IN" dirty="0"/>
              <a:t>} where  we describe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endParaRPr lang="en-IN" dirty="0"/>
          </a:p>
          <a:p>
            <a:pPr marL="0" indent="0">
              <a:buNone/>
            </a:pP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(q0</a:t>
            </a:r>
            <a:r>
              <a:rPr lang="en-IN" dirty="0"/>
              <a:t>,a)=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{q1},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IN" dirty="0" err="1"/>
              <a:t>r,b</a:t>
            </a:r>
            <a:r>
              <a:rPr lang="en-IN" dirty="0"/>
              <a:t>)=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 ∅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buNone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for  r   ≠ q0   or    b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 ≠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774C3D-0CDC-47A1-A4BE-3B9939ED1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18" y="3210235"/>
            <a:ext cx="53054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1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0618E-D968-4469-8415-C66420CEE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54D91-7DC9-45FC-82C8-8E5D86E5C2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If  R=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 ε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   Then  L(R)= {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}  and the following NFA recognizes L(R).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DB77BC-CEB5-4C83-8DAA-0A13C35EE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0886" y="3803373"/>
            <a:ext cx="5035827" cy="2373589"/>
          </a:xfrm>
        </p:spPr>
        <p:txBody>
          <a:bodyPr/>
          <a:lstStyle/>
          <a:p>
            <a:r>
              <a:rPr lang="en-IN" dirty="0"/>
              <a:t>Formally  N=</a:t>
            </a:r>
          </a:p>
          <a:p>
            <a:pPr marL="0" indent="0">
              <a:buNone/>
            </a:pPr>
            <a:r>
              <a:rPr lang="en-IN" dirty="0"/>
              <a:t>{ {q0},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,q0,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{q0}</a:t>
            </a:r>
            <a:r>
              <a:rPr lang="en-IN" dirty="0"/>
              <a:t>} where </a:t>
            </a:r>
          </a:p>
          <a:p>
            <a:pPr marL="0" indent="0">
              <a:buNone/>
            </a:pP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IN" dirty="0" err="1"/>
              <a:t>r,b</a:t>
            </a:r>
            <a:r>
              <a:rPr lang="en-IN" dirty="0"/>
              <a:t>)=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 ∅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for any r and b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13194D-B0B0-49C6-9C0F-E7561E36E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18" y="2927902"/>
            <a:ext cx="53054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42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0618E-D968-4469-8415-C66420CEE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54D91-7DC9-45FC-82C8-8E5D86E5C2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If  R=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 ∅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   Then  L(R)=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∅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 and the following NFA recognizes L(R).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DB77BC-CEB5-4C83-8DAA-0A13C35EE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0886" y="3803373"/>
            <a:ext cx="5035827" cy="2373589"/>
          </a:xfrm>
        </p:spPr>
        <p:txBody>
          <a:bodyPr/>
          <a:lstStyle/>
          <a:p>
            <a:r>
              <a:rPr lang="en-IN" dirty="0"/>
              <a:t>Formally  N=</a:t>
            </a:r>
          </a:p>
          <a:p>
            <a:pPr marL="0" indent="0">
              <a:buNone/>
            </a:pPr>
            <a:r>
              <a:rPr lang="en-IN" dirty="0"/>
              <a:t>{ {q0},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,q0,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 ∅</a:t>
            </a:r>
            <a:r>
              <a:rPr lang="en-IN" dirty="0"/>
              <a:t>} where </a:t>
            </a:r>
          </a:p>
          <a:p>
            <a:pPr marL="0" indent="0">
              <a:buNone/>
            </a:pP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IN" dirty="0" err="1"/>
              <a:t>r,b</a:t>
            </a:r>
            <a:r>
              <a:rPr lang="en-IN" dirty="0"/>
              <a:t>)=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 ∅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for any r and b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AB565F-0AFC-4F25-97F2-DDD48D32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3100180"/>
            <a:ext cx="5305425" cy="2857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7FB8CA-9852-4CEB-97EF-39F5C0DC3404}"/>
              </a:ext>
            </a:extLst>
          </p:cNvPr>
          <p:cNvSpPr txBox="1"/>
          <p:nvPr/>
        </p:nvSpPr>
        <p:spPr>
          <a:xfrm>
            <a:off x="3048000" y="32476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726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27EA-7CA1-4731-AC55-30075D6F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4:  R1U R2 or </a:t>
            </a:r>
            <a:r>
              <a:rPr lang="en-IN" dirty="0" err="1"/>
              <a:t>a+b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B0D466-CFD4-4F7A-9469-2B5B5EAA4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7" y="1529349"/>
            <a:ext cx="9740347" cy="5328651"/>
          </a:xfrm>
        </p:spPr>
      </p:pic>
    </p:spTree>
    <p:extLst>
      <p:ext uri="{BB962C8B-B14F-4D97-AF65-F5344CB8AC3E}">
        <p14:creationId xmlns:p14="http://schemas.microsoft.com/office/powerpoint/2010/main" val="13126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27EA-7CA1-4731-AC55-30075D6F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5: R1.R2 OR  </a:t>
            </a:r>
            <a:r>
              <a:rPr lang="en-IN" dirty="0" err="1"/>
              <a:t>a.b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FB70A8-F372-4CE3-9ED5-D46A75292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774" y="1690688"/>
            <a:ext cx="9263269" cy="5008632"/>
          </a:xfrm>
        </p:spPr>
      </p:pic>
    </p:spTree>
    <p:extLst>
      <p:ext uri="{BB962C8B-B14F-4D97-AF65-F5344CB8AC3E}">
        <p14:creationId xmlns:p14="http://schemas.microsoft.com/office/powerpoint/2010/main" val="2286326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CA32C7540B479C7824F0F7B9E5DC" ma:contentTypeVersion="2" ma:contentTypeDescription="Create a new document." ma:contentTypeScope="" ma:versionID="4b9c62e935c4c524baacdf6c378d3de2">
  <xsd:schema xmlns:xsd="http://www.w3.org/2001/XMLSchema" xmlns:xs="http://www.w3.org/2001/XMLSchema" xmlns:p="http://schemas.microsoft.com/office/2006/metadata/properties" xmlns:ns2="02b446da-5126-4012-b412-a3877f300c23" targetNamespace="http://schemas.microsoft.com/office/2006/metadata/properties" ma:root="true" ma:fieldsID="1da4b9cff59993f7b6414ab4cfb3fe03" ns2:_="">
    <xsd:import namespace="02b446da-5126-4012-b412-a3877f300c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b446da-5126-4012-b412-a3877f300c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684DC7-47D2-4707-9CD8-7D7BA8F57171}"/>
</file>

<file path=customXml/itemProps2.xml><?xml version="1.0" encoding="utf-8"?>
<ds:datastoreItem xmlns:ds="http://schemas.openxmlformats.org/officeDocument/2006/customXml" ds:itemID="{8CA8ECA9-992A-4DED-93DD-7365555095B8}"/>
</file>

<file path=customXml/itemProps3.xml><?xml version="1.0" encoding="utf-8"?>
<ds:datastoreItem xmlns:ds="http://schemas.openxmlformats.org/officeDocument/2006/customXml" ds:itemID="{89456981-CDB4-4E04-85E3-4896D090CDF9}"/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720</Words>
  <Application>Microsoft Office PowerPoint</Application>
  <PresentationFormat>Widescreen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Lecture 10:  Regular Expression Properties and Conversion to NFA</vt:lpstr>
      <vt:lpstr>Properties of Regular Expression </vt:lpstr>
      <vt:lpstr>Theorem :  A language is regular if and only if some regular expression describes it.</vt:lpstr>
      <vt:lpstr>Equivalence with Finite Automata and RE</vt:lpstr>
      <vt:lpstr>Case  1</vt:lpstr>
      <vt:lpstr>Case  2</vt:lpstr>
      <vt:lpstr>Case  3</vt:lpstr>
      <vt:lpstr>Case 4:  R1U R2 or a+b</vt:lpstr>
      <vt:lpstr>Case 5: R1.R2 OR  a.b</vt:lpstr>
      <vt:lpstr>Case 6: R1*  Or a* </vt:lpstr>
      <vt:lpstr>Generalized NFA:(GNFA):</vt:lpstr>
      <vt:lpstr>Generalized NFA:(GNFA):</vt:lpstr>
      <vt:lpstr>GNFA Conditions</vt:lpstr>
      <vt:lpstr>Example 1: Convert regular expression to NFA</vt:lpstr>
      <vt:lpstr>Example 1: Convert regular expression to NFA</vt:lpstr>
      <vt:lpstr>Example 2: (a+b)*aba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10:  Regular Expression Properties and Conversion to NFA</dc:title>
  <dc:creator>Vaibhav Chunekar</dc:creator>
  <cp:lastModifiedBy>Vaibhav Chunekar</cp:lastModifiedBy>
  <cp:revision>30</cp:revision>
  <dcterms:created xsi:type="dcterms:W3CDTF">2020-08-21T10:18:17Z</dcterms:created>
  <dcterms:modified xsi:type="dcterms:W3CDTF">2020-08-24T07:21:54Z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0x010100D604CA32C7540B479C7824F0F7B9E5DC</vt:lpwstr>
  </property>
</Properties>
</file>