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04" r:id="rId3"/>
    <p:sldId id="306" r:id="rId4"/>
    <p:sldId id="305" r:id="rId5"/>
    <p:sldId id="307" r:id="rId6"/>
    <p:sldId id="299" r:id="rId7"/>
    <p:sldId id="300" r:id="rId8"/>
    <p:sldId id="308" r:id="rId9"/>
    <p:sldId id="302" r:id="rId10"/>
    <p:sldId id="303" r:id="rId11"/>
    <p:sldId id="290" r:id="rId12"/>
    <p:sldId id="295" r:id="rId13"/>
    <p:sldId id="297" r:id="rId14"/>
    <p:sldId id="296" r:id="rId15"/>
    <p:sldId id="29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765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8133-D898-4478-83EF-BD5AA169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6A5-7F64-486B-9EA9-D5D7E524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BDCA-CB6B-46F3-ACE7-EBB629BB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E162-7C3E-473D-AB65-B58DF57A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B128-5D31-44F8-86B1-19379E43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2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B94B-01E0-4960-BECC-364B1CDB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9302A-3B12-4520-A31A-668EC72D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DCEA-BD3F-48D3-B309-AD93488A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C030-7EE5-4959-A4F1-02AFB8C0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D967-0E45-48F4-98B1-6B781F60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3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6EC62-53A3-403A-95A9-068413A41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3128A-8976-4917-8CA1-FD5AE5AC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BA44-C53F-4EAF-94D9-9F1ADAA8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1FA5-3154-4CAC-88E1-7612FA52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2EAE-0916-45BC-B178-73BCFA8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2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2179-A79B-4BC9-B75D-D74B68D4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026B-92DE-422F-80F0-F13FE0B0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2E40-3B31-4B9D-B335-CE7AB883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87CD-E93E-4863-821C-0870A08C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2501-BB1D-4D14-85F4-AFAE5D1A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9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997D-062F-4015-838C-343D96ED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679C-D9E1-4369-BD65-8DF79083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51C8-FE2C-49D4-A7D5-F3606460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78CB-B3C0-4327-A6EE-1430789C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2455-266F-4DD4-9EBC-1FA9A401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1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6AF0-51A0-4496-8A5B-784F96B5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BA8D-8C77-4C99-BE61-C9F1BD7C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EA83-6983-4C0C-A0B9-EF2CB23B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73A08-87CC-4EB7-AE31-ED06BFCF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8D9E2-9F5D-4697-8313-08C5C49A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8C957-B639-42F9-8B7A-C16D0B26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9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A079-CC7E-47CF-A3A7-D7C9DD87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2540C-DAFB-412E-AF3B-C5A3EE21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6D94B-47A1-4BC2-A9CE-1BF340B3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824D1-D89D-457E-B796-07F79BBD0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27EA-4A32-4DFE-8460-4BE555121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5ACA6-9786-4FA4-99F7-2D1C514D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9262F-C5E6-4EAC-AE20-85BE7CFC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B8D7C-87C9-437C-9794-B8DB26EE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5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E848-971E-4230-9BD1-AF1CC62F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E538C-A52B-4C1D-A087-CE0816F5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55C13-FF7B-463B-B2DF-F7A3A592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D193-5DCA-429E-91CE-95B8D956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BB8AF-6D90-4DAA-9D5C-8BD73BB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83236-4002-43C7-8D5C-B2F64034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A9C2-3D50-45B8-BA7C-A2F044F4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3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6211-DDE5-4E65-8FAF-A2A08267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3B68-B6FE-4CE1-A05F-44EEA772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A3546-388B-478C-8ED3-A9EBF243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96BB-EC14-4B80-987D-03108C0C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640C-A342-4EE6-9659-A9E59079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1850-4556-460B-B9FF-0A15406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D8D2-DFFF-42A5-BD37-C588F645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63105-7AEE-4F74-BC46-85FF41EE9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E04A4-C4B5-4DC1-B17D-E66B092A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EB25-18C6-48FC-888D-A8FB9127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7B66D-FFC6-49F4-BE69-1E4AE904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92924-622D-42D2-A9A8-69A1F0A4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50F91-DADA-4D69-9BCE-8D22D00F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7B5B1-472D-415A-BB6C-F80FEF36A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3F73-86DE-4CD1-9963-2429143D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49FC-15A2-4E9C-AAE6-A7B37D7150A6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4131-8AFA-46F3-B3F0-22BC3A4E0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5DAB-FCC0-4E7B-BB5B-F09ACDC2C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5160-FCF7-4581-A43F-D03E0908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1"/>
            <a:ext cx="7981950" cy="19081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11: Conversion of  Regular Expression to Regular Language and NFA-</a:t>
            </a:r>
            <a:r>
              <a:rPr lang="el-GR" altLang="en-US" dirty="0">
                <a:solidFill>
                  <a:schemeClr val="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altLang="en-US" dirty="0">
                <a:solidFill>
                  <a:schemeClr val="hlink"/>
                </a:solidFill>
              </a:rPr>
              <a:t>  to DFA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</a:t>
            </a:r>
          </a:p>
          <a:p>
            <a:pPr lvl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RE- RL and Vice Versa with examples</a:t>
            </a: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RE-NFA-</a:t>
            </a:r>
            <a:r>
              <a:rPr lang="el-GR" altLang="en-US" dirty="0">
                <a:solidFill>
                  <a:schemeClr val="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altLang="en-US" dirty="0">
                <a:solidFill>
                  <a:schemeClr val="hlink"/>
                </a:solidFill>
              </a:rPr>
              <a:t>  to DFA with examples</a:t>
            </a: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A311-58E4-4CE8-A209-5E071F29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Step4 : DFA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BCA75-7055-49B9-8A4D-5405E9A85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Transition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02467E-A166-43B4-8CD5-4873A9E5A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694" y="2728119"/>
            <a:ext cx="4371975" cy="32385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0C7FB-B174-4E36-95DA-B30F1475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DFA tuple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3FFF77-F773-4477-986F-55DFE2B25A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Q={q0,q1,q2,q3}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Σ={ 0,1}</a:t>
            </a:r>
            <a:endParaRPr lang="en-IN" dirty="0"/>
          </a:p>
          <a:p>
            <a:r>
              <a:rPr lang="en-IN" dirty="0"/>
              <a:t>Initial State={q0}</a:t>
            </a:r>
          </a:p>
          <a:p>
            <a:r>
              <a:rPr lang="en-IN" dirty="0"/>
              <a:t>Final State={q0,q1,q2}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δ= given above.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A99B-0066-4AB8-9443-5091661A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Convert RE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28F4-C9A3-4437-9668-3880E390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Regular Expression: r=(1.(00)*.1+0.1*.0)*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Step1 : Convert RE to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Step2 : Find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ε-</a:t>
            </a:r>
            <a:r>
              <a:rPr lang="en-IN" dirty="0"/>
              <a:t>Closure with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Step3 : State Transition Table.</a:t>
            </a:r>
          </a:p>
          <a:p>
            <a:pPr marL="0" indent="0">
              <a:buNone/>
            </a:pPr>
            <a:r>
              <a:rPr lang="en-IN" dirty="0"/>
              <a:t>Step4 : Minimized DFA.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05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F279-8E54-4133-B588-71E321AE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Step1 : Convert RE to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8DAF25-BCE5-411C-A79E-74B2A0D1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06F7-EEF7-430D-BF39-75393BBD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>
            <a:normAutofit fontScale="90000"/>
          </a:bodyPr>
          <a:lstStyle/>
          <a:p>
            <a:r>
              <a:rPr lang="en-IN" dirty="0"/>
              <a:t>Step2 : Find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ε-</a:t>
            </a:r>
            <a:r>
              <a:rPr lang="en-IN" dirty="0"/>
              <a:t>Closure with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b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56FE3-7ABF-4F10-BF60-F40E52AE0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61" y="1690688"/>
            <a:ext cx="10515600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11DF-2C39-4C8B-BABD-B5DD0A2C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Step3 : State Transition Table.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19476-4514-4A76-A31E-20B6B130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8" y="1325217"/>
            <a:ext cx="5466005" cy="55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AEBB-EA95-4285-BFF0-E3E78804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Minimized DFA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C8A3A9-7C10-4C7E-96AB-69E9D6C13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3879"/>
            <a:ext cx="471487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458B3-8964-430F-9683-D6CE49CB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56729"/>
            <a:ext cx="3053590" cy="483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5E699-87FE-4931-B872-8788C3B0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4041706"/>
            <a:ext cx="46101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807B-1D95-4EB6-8D4C-9B14111A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8"/>
            <a:ext cx="10515600" cy="6004685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THANKS..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ANY QYERY???</a:t>
            </a:r>
          </a:p>
        </p:txBody>
      </p:sp>
    </p:spTree>
    <p:extLst>
      <p:ext uri="{BB962C8B-B14F-4D97-AF65-F5344CB8AC3E}">
        <p14:creationId xmlns:p14="http://schemas.microsoft.com/office/powerpoint/2010/main" val="427236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2A2C-8A57-415D-A049-B871097A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099235" cy="1325563"/>
          </a:xfrm>
        </p:spPr>
        <p:txBody>
          <a:bodyPr>
            <a:normAutofit/>
          </a:bodyPr>
          <a:lstStyle/>
          <a:p>
            <a:r>
              <a:rPr lang="en-IN" sz="4000" dirty="0"/>
              <a:t>Construction of Regular Language by using Regular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08CC-62C1-49BF-A690-F191ECEA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25624"/>
            <a:ext cx="11181522" cy="5032375"/>
          </a:xfrm>
        </p:spPr>
        <p:txBody>
          <a:bodyPr/>
          <a:lstStyle/>
          <a:p>
            <a:r>
              <a:rPr lang="en-IN" dirty="0"/>
              <a:t>Example 1 : Describe in simple English the language represented by regular expression    r=(1+10)*</a:t>
            </a:r>
          </a:p>
          <a:p>
            <a:r>
              <a:rPr lang="en-IN" dirty="0"/>
              <a:t>Solution: Let us try all strings in the language possible by describing r</a:t>
            </a:r>
          </a:p>
          <a:p>
            <a:r>
              <a:rPr lang="en-IN" dirty="0"/>
              <a:t>L(r)={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,1,10,110,101,110,1010,…...……………..}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(r) = { w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∈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{0,1}|  w  consist of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infinite language with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0’s and 1’s| w begin  with 1  and does not contain any 2 consecutive zeroes.}</a:t>
            </a:r>
          </a:p>
          <a:p>
            <a:r>
              <a:rPr lang="en-IN" dirty="0"/>
              <a:t>Example 2 : Describe in simple English the language represented by regular expression    r=(0+01)* ?</a:t>
            </a:r>
          </a:p>
          <a:p>
            <a:r>
              <a:rPr lang="en-IN" dirty="0">
                <a:sym typeface="Wingdings" panose="05000000000000000000" pitchFamily="2" charset="2"/>
              </a:rPr>
              <a:t></a:t>
            </a:r>
            <a:endParaRPr lang="en-IN" dirty="0"/>
          </a:p>
          <a:p>
            <a:endParaRPr lang="en-IN" dirty="0"/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60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2A2C-8A57-415D-A049-B871097A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099235" cy="1325563"/>
          </a:xfrm>
        </p:spPr>
        <p:txBody>
          <a:bodyPr>
            <a:normAutofit/>
          </a:bodyPr>
          <a:lstStyle/>
          <a:p>
            <a:r>
              <a:rPr lang="en-IN" sz="4000" dirty="0"/>
              <a:t>Construction of Regular Expression by Regular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08CC-62C1-49BF-A690-F191ECEA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1: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(r) = { w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∈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{0,1}*|  w containing all possible combinations of  0’s and 1’s| w begin with either 1 or 0   and does not contain any 2 consecutive zeroes.}</a:t>
            </a:r>
          </a:p>
          <a:p>
            <a:r>
              <a:rPr lang="en-IN" dirty="0"/>
              <a:t>Solution</a:t>
            </a:r>
            <a:r>
              <a:rPr lang="en-IN" dirty="0">
                <a:sym typeface="Wingdings" panose="05000000000000000000" pitchFamily="2" charset="2"/>
              </a:rPr>
              <a:t></a:t>
            </a:r>
          </a:p>
          <a:p>
            <a:r>
              <a:rPr lang="en-IN" dirty="0">
                <a:sym typeface="Wingdings" panose="05000000000000000000" pitchFamily="2" charset="2"/>
              </a:rPr>
              <a:t>r1=(1+10)*</a:t>
            </a:r>
          </a:p>
          <a:p>
            <a:r>
              <a:rPr lang="en-IN" dirty="0">
                <a:sym typeface="Wingdings" panose="05000000000000000000" pitchFamily="2" charset="2"/>
              </a:rPr>
              <a:t>r2=0.(1+10)*</a:t>
            </a:r>
          </a:p>
          <a:p>
            <a:r>
              <a:rPr lang="en-IN" dirty="0">
                <a:sym typeface="Wingdings" panose="05000000000000000000" pitchFamily="2" charset="2"/>
              </a:rPr>
              <a:t>r3= r1+r2</a:t>
            </a:r>
          </a:p>
          <a:p>
            <a:r>
              <a:rPr lang="en-IN" dirty="0">
                <a:sym typeface="Wingdings" panose="05000000000000000000" pitchFamily="2" charset="2"/>
              </a:rPr>
              <a:t>r3=(1+10)*  + (0(1+10)*)(1+10)*(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ε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+0)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6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EDBC-7F37-4E71-9C72-6D320456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Construction of Regular Expression by Regular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F273-6FC6-44AB-A5BA-4A906F4D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2: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(r) = { w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∈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}*|  w containing all possible combinations of  0’s and 1’s| w containing at least one a and one b}</a:t>
            </a:r>
          </a:p>
          <a:p>
            <a:r>
              <a:rPr lang="en-IN" dirty="0"/>
              <a:t>Solution</a:t>
            </a:r>
            <a:r>
              <a:rPr lang="en-IN" dirty="0">
                <a:sym typeface="Wingdings" panose="05000000000000000000" pitchFamily="2" charset="2"/>
              </a:rPr>
              <a:t></a:t>
            </a:r>
          </a:p>
          <a:p>
            <a:r>
              <a:rPr lang="en-IN" dirty="0">
                <a:sym typeface="Wingdings" panose="05000000000000000000" pitchFamily="2" charset="2"/>
              </a:rPr>
              <a:t>r1=(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 a. 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)*.b.(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</a:t>
            </a:r>
          </a:p>
          <a:p>
            <a:r>
              <a:rPr lang="en-IN" dirty="0">
                <a:sym typeface="Wingdings" panose="05000000000000000000" pitchFamily="2" charset="2"/>
              </a:rPr>
              <a:t>r2=(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 b. 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)*.a.(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</a:t>
            </a:r>
          </a:p>
          <a:p>
            <a:r>
              <a:rPr lang="en-IN" dirty="0">
                <a:sym typeface="Wingdings" panose="05000000000000000000" pitchFamily="2" charset="2"/>
              </a:rPr>
              <a:t>r3= r1+r2</a:t>
            </a:r>
          </a:p>
          <a:p>
            <a:r>
              <a:rPr lang="en-IN" dirty="0">
                <a:sym typeface="Wingdings" panose="05000000000000000000" pitchFamily="2" charset="2"/>
              </a:rPr>
              <a:t>r3=(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 a. 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)*.b.(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  +  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 b. 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)*.a.(</a:t>
            </a:r>
            <a:r>
              <a:rPr lang="en-IN" dirty="0" err="1">
                <a:sym typeface="Wingdings" panose="05000000000000000000" pitchFamily="2" charset="2"/>
              </a:rPr>
              <a:t>a+b</a:t>
            </a:r>
            <a:r>
              <a:rPr lang="en-IN" dirty="0">
                <a:sym typeface="Wingdings" panose="05000000000000000000" pitchFamily="2" charset="2"/>
              </a:rPr>
              <a:t>)*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75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3E85-B48B-4C81-BFBF-C44AC195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5774" y="212035"/>
            <a:ext cx="11499574" cy="68646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endParaRPr lang="en-IN" sz="4400" dirty="0">
              <a:solidFill>
                <a:srgbClr val="00B0F0"/>
              </a:solidFill>
            </a:endParaRPr>
          </a:p>
          <a:p>
            <a:pPr marL="0" indent="0" algn="ctr">
              <a:lnSpc>
                <a:spcPct val="300000"/>
              </a:lnSpc>
              <a:buNone/>
            </a:pPr>
            <a:r>
              <a:rPr lang="en-IN" sz="4400" dirty="0">
                <a:solidFill>
                  <a:srgbClr val="00B0F0"/>
                </a:solidFill>
              </a:rPr>
              <a:t>Conversion  Regular Expression to DFA</a:t>
            </a:r>
          </a:p>
        </p:txBody>
      </p:sp>
    </p:spTree>
    <p:extLst>
      <p:ext uri="{BB962C8B-B14F-4D97-AF65-F5344CB8AC3E}">
        <p14:creationId xmlns:p14="http://schemas.microsoft.com/office/powerpoint/2010/main" val="399581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D0A-4467-4624-8828-90B159C4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RE to DFA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09A3-1873-49A8-A78C-ABC33B0F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Regular Expression: r=  (0+01)*</a:t>
            </a:r>
          </a:p>
          <a:p>
            <a:pPr marL="0" indent="0">
              <a:buNone/>
            </a:pPr>
            <a:r>
              <a:rPr lang="en-IN" dirty="0"/>
              <a:t>Step1 : Convert RE to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Step2 : Find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ε-</a:t>
            </a:r>
            <a:r>
              <a:rPr lang="en-IN" dirty="0"/>
              <a:t>Closure with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Step3 : State Transition Table.</a:t>
            </a:r>
          </a:p>
          <a:p>
            <a:pPr marL="0" indent="0">
              <a:buNone/>
            </a:pPr>
            <a:r>
              <a:rPr lang="en-IN" dirty="0"/>
              <a:t>Step4 : Minimized DFA.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18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006-510C-4D78-834D-523AAAA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Step1 : Convert RE to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b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34CB01-9F32-4715-BDB8-B0B20B6D5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13" y="1219200"/>
            <a:ext cx="112643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6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8786-29F0-4224-83D6-010629A3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Step2 : Find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ε-</a:t>
            </a:r>
            <a:r>
              <a:rPr lang="en-IN" dirty="0"/>
              <a:t>Closure with NFA-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b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58E1-5E2B-4318-BD80-806095102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61" y="1855304"/>
            <a:ext cx="10774017" cy="50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8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B976-4570-4DBA-82F6-0C3E6C94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Step3 : State Transition Table(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97614B-16FA-4571-A908-F8A2B12A5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22189"/>
              </p:ext>
            </p:extLst>
          </p:nvPr>
        </p:nvGraphicFramePr>
        <p:xfrm>
          <a:off x="838203" y="1690688"/>
          <a:ext cx="10515597" cy="271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65">
                  <a:extLst>
                    <a:ext uri="{9D8B030D-6E8A-4147-A177-3AD203B41FA5}">
                      <a16:colId xmlns:a16="http://schemas.microsoft.com/office/drawing/2014/main" val="1020561324"/>
                    </a:ext>
                  </a:extLst>
                </a:gridCol>
                <a:gridCol w="2928731">
                  <a:extLst>
                    <a:ext uri="{9D8B030D-6E8A-4147-A177-3AD203B41FA5}">
                      <a16:colId xmlns:a16="http://schemas.microsoft.com/office/drawing/2014/main" val="3831651523"/>
                    </a:ext>
                  </a:extLst>
                </a:gridCol>
                <a:gridCol w="5284301">
                  <a:extLst>
                    <a:ext uri="{9D8B030D-6E8A-4147-A177-3AD203B41FA5}">
                      <a16:colId xmlns:a16="http://schemas.microsoft.com/office/drawing/2014/main" val="455121114"/>
                    </a:ext>
                  </a:extLst>
                </a:gridCol>
              </a:tblGrid>
              <a:tr h="1235627">
                <a:tc>
                  <a:txBody>
                    <a:bodyPr/>
                    <a:lstStyle/>
                    <a:p>
                      <a:r>
                        <a:rPr lang="en-IN" dirty="0"/>
                        <a:t>Q                 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3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3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8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9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EB14CB-97B1-4901-A065-3954E294CC88}"/>
</file>

<file path=customXml/itemProps2.xml><?xml version="1.0" encoding="utf-8"?>
<ds:datastoreItem xmlns:ds="http://schemas.openxmlformats.org/officeDocument/2006/customXml" ds:itemID="{FE848047-8055-4FE8-B776-220D81F1D88C}"/>
</file>

<file path=customXml/itemProps3.xml><?xml version="1.0" encoding="utf-8"?>
<ds:datastoreItem xmlns:ds="http://schemas.openxmlformats.org/officeDocument/2006/customXml" ds:itemID="{39602BCF-8669-4FE7-BE11-4AA047B4D7D6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554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Lecture 11: Conversion of  Regular Expression to Regular Language and NFA-ε  to DFA </vt:lpstr>
      <vt:lpstr>Construction of Regular Language by using Regular Expression </vt:lpstr>
      <vt:lpstr>Construction of Regular Expression by Regular Language</vt:lpstr>
      <vt:lpstr>Construction of Regular Expression by Regular Language</vt:lpstr>
      <vt:lpstr>PowerPoint Presentation</vt:lpstr>
      <vt:lpstr>Convert RE to DFA – Example 1</vt:lpstr>
      <vt:lpstr>Step1 : Convert RE to NFA-ε </vt:lpstr>
      <vt:lpstr>Step2 : Find ε-Closure with NFA-ε </vt:lpstr>
      <vt:lpstr>Step3 : State Transition Table(δ) </vt:lpstr>
      <vt:lpstr>Step4 : DFA </vt:lpstr>
      <vt:lpstr> Convert RE to DFA</vt:lpstr>
      <vt:lpstr>Step1 : Convert RE to NFA-ε</vt:lpstr>
      <vt:lpstr>Step2 : Find ε-Closure with NFA-ε </vt:lpstr>
      <vt:lpstr>Step3 : State Transition Table. </vt:lpstr>
      <vt:lpstr>Minimized DFA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Conversion of  Regular Expression to NFA-ε  to DFA </dc:title>
  <dc:creator>Vaibhav Chunekar</dc:creator>
  <cp:lastModifiedBy>Vaibhav Chunekar</cp:lastModifiedBy>
  <cp:revision>11</cp:revision>
  <dcterms:created xsi:type="dcterms:W3CDTF">2020-08-24T07:21:19Z</dcterms:created>
  <dcterms:modified xsi:type="dcterms:W3CDTF">2020-08-25T04:22:25Z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