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2" r:id="rId3"/>
    <p:sldId id="331" r:id="rId4"/>
    <p:sldId id="329" r:id="rId5"/>
    <p:sldId id="332" r:id="rId6"/>
    <p:sldId id="333" r:id="rId7"/>
    <p:sldId id="330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28" r:id="rId18"/>
    <p:sldId id="3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948D7-5AE4-41BD-AF59-8AE1E02917D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0A3CC90-C184-48B4-8B62-AC6B6DBC050D}">
      <dgm:prSet phldrT="[Text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DFA to RE</a:t>
          </a:r>
          <a:endParaRPr lang="en-IN" dirty="0">
            <a:solidFill>
              <a:schemeClr val="bg1"/>
            </a:solidFill>
          </a:endParaRPr>
        </a:p>
      </dgm:t>
    </dgm:pt>
    <dgm:pt modelId="{7AF3F026-49D6-4742-8166-F18653799587}" type="parTrans" cxnId="{3D2308E4-9E29-430D-A2FD-A6D2F3592F26}">
      <dgm:prSet/>
      <dgm:spPr/>
      <dgm:t>
        <a:bodyPr/>
        <a:lstStyle/>
        <a:p>
          <a:endParaRPr lang="en-IN"/>
        </a:p>
      </dgm:t>
    </dgm:pt>
    <dgm:pt modelId="{96353E91-FBE1-44B0-9012-3430B6BB9BF1}" type="sibTrans" cxnId="{3D2308E4-9E29-430D-A2FD-A6D2F3592F26}">
      <dgm:prSet/>
      <dgm:spPr/>
      <dgm:t>
        <a:bodyPr/>
        <a:lstStyle/>
        <a:p>
          <a:endParaRPr lang="en-IN"/>
        </a:p>
      </dgm:t>
    </dgm:pt>
    <dgm:pt modelId="{BE2708AC-B0A3-432A-97B6-F2DF22BC169B}">
      <dgm:prSet phldrT="[Text]"/>
      <dgm:spPr/>
      <dgm:t>
        <a:bodyPr/>
        <a:lstStyle/>
        <a:p>
          <a:r>
            <a:rPr lang="en-IN" b="1" i="0" dirty="0">
              <a:solidFill>
                <a:schemeClr val="bg1"/>
              </a:solidFill>
              <a:effectLst/>
              <a:latin typeface="Roboto"/>
            </a:rPr>
            <a:t>State</a:t>
          </a:r>
          <a:r>
            <a:rPr lang="en-IN" b="1" i="0" dirty="0">
              <a:effectLst/>
              <a:latin typeface="Roboto"/>
            </a:rPr>
            <a:t> Elimination Method / Iterative Method</a:t>
          </a:r>
          <a:endParaRPr lang="en-IN" dirty="0"/>
        </a:p>
      </dgm:t>
    </dgm:pt>
    <dgm:pt modelId="{D17D32F8-8390-40AD-8CD7-8401DE897E74}" type="parTrans" cxnId="{760BC921-AB22-4EDE-9F20-4AC7512A33AE}">
      <dgm:prSet/>
      <dgm:spPr/>
      <dgm:t>
        <a:bodyPr/>
        <a:lstStyle/>
        <a:p>
          <a:endParaRPr lang="en-IN"/>
        </a:p>
      </dgm:t>
    </dgm:pt>
    <dgm:pt modelId="{90D74F93-F86E-42E5-AA3B-5FDDD2FA3249}" type="sibTrans" cxnId="{760BC921-AB22-4EDE-9F20-4AC7512A33AE}">
      <dgm:prSet/>
      <dgm:spPr/>
      <dgm:t>
        <a:bodyPr/>
        <a:lstStyle/>
        <a:p>
          <a:endParaRPr lang="en-IN"/>
        </a:p>
      </dgm:t>
    </dgm:pt>
    <dgm:pt modelId="{06870BA8-7333-4BB8-AE4E-60C6E7E841D1}">
      <dgm:prSet phldrT="[Text]"/>
      <dgm:spPr/>
      <dgm:t>
        <a:bodyPr/>
        <a:lstStyle/>
        <a:p>
          <a:pPr>
            <a:buAutoNum type="arabicParenR"/>
          </a:pPr>
          <a:r>
            <a:rPr lang="en-IN" b="1" i="0" dirty="0">
              <a:effectLst/>
              <a:latin typeface="Roboto"/>
            </a:rPr>
            <a:t>Arden’s Theorem</a:t>
          </a:r>
          <a:endParaRPr lang="en-IN" dirty="0"/>
        </a:p>
      </dgm:t>
    </dgm:pt>
    <dgm:pt modelId="{63C22950-CDEE-493A-B002-A7CE0F2AE00C}" type="parTrans" cxnId="{2536AB45-7AA7-4E6A-A49E-09AA62CBF0DF}">
      <dgm:prSet/>
      <dgm:spPr/>
      <dgm:t>
        <a:bodyPr/>
        <a:lstStyle/>
        <a:p>
          <a:endParaRPr lang="en-IN"/>
        </a:p>
      </dgm:t>
    </dgm:pt>
    <dgm:pt modelId="{D9C60C15-ACC3-4428-8F91-9D5A487027A3}" type="sibTrans" cxnId="{2536AB45-7AA7-4E6A-A49E-09AA62CBF0DF}">
      <dgm:prSet/>
      <dgm:spPr/>
      <dgm:t>
        <a:bodyPr/>
        <a:lstStyle/>
        <a:p>
          <a:endParaRPr lang="en-IN"/>
        </a:p>
      </dgm:t>
    </dgm:pt>
    <dgm:pt modelId="{483D9389-9652-4800-BC31-DB503D471E03}" type="pres">
      <dgm:prSet presAssocID="{F0A948D7-5AE4-41BD-AF59-8AE1E0291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C5AF54-3E07-475F-AD44-BCB2B9660FD9}" type="pres">
      <dgm:prSet presAssocID="{20A3CC90-C184-48B4-8B62-AC6B6DBC050D}" presName="hierRoot1" presStyleCnt="0">
        <dgm:presLayoutVars>
          <dgm:hierBranch val="init"/>
        </dgm:presLayoutVars>
      </dgm:prSet>
      <dgm:spPr/>
    </dgm:pt>
    <dgm:pt modelId="{68A36BE9-877F-4C3C-B9B8-7F6C5D5DCDF6}" type="pres">
      <dgm:prSet presAssocID="{20A3CC90-C184-48B4-8B62-AC6B6DBC050D}" presName="rootComposite1" presStyleCnt="0"/>
      <dgm:spPr/>
    </dgm:pt>
    <dgm:pt modelId="{51D6D5FE-CAEC-4718-86AE-A7A1C04DE3E3}" type="pres">
      <dgm:prSet presAssocID="{20A3CC90-C184-48B4-8B62-AC6B6DBC050D}" presName="rootText1" presStyleLbl="node0" presStyleIdx="0" presStyleCnt="1" custScaleX="72261">
        <dgm:presLayoutVars>
          <dgm:chPref val="3"/>
        </dgm:presLayoutVars>
      </dgm:prSet>
      <dgm:spPr/>
    </dgm:pt>
    <dgm:pt modelId="{99EF2A74-655E-4F4A-8FF2-18E44DB30DC9}" type="pres">
      <dgm:prSet presAssocID="{20A3CC90-C184-48B4-8B62-AC6B6DBC050D}" presName="rootConnector1" presStyleLbl="node1" presStyleIdx="0" presStyleCnt="0"/>
      <dgm:spPr/>
    </dgm:pt>
    <dgm:pt modelId="{3356EB12-871E-4AA6-8309-720DEC651220}" type="pres">
      <dgm:prSet presAssocID="{20A3CC90-C184-48B4-8B62-AC6B6DBC050D}" presName="hierChild2" presStyleCnt="0"/>
      <dgm:spPr/>
    </dgm:pt>
    <dgm:pt modelId="{EBE9FCD1-9709-470A-B835-DE9E6028CF55}" type="pres">
      <dgm:prSet presAssocID="{D17D32F8-8390-40AD-8CD7-8401DE897E74}" presName="Name37" presStyleLbl="parChTrans1D2" presStyleIdx="0" presStyleCnt="2"/>
      <dgm:spPr/>
    </dgm:pt>
    <dgm:pt modelId="{154FC214-1185-4D19-AB21-FBCF078D5112}" type="pres">
      <dgm:prSet presAssocID="{BE2708AC-B0A3-432A-97B6-F2DF22BC169B}" presName="hierRoot2" presStyleCnt="0">
        <dgm:presLayoutVars>
          <dgm:hierBranch val="init"/>
        </dgm:presLayoutVars>
      </dgm:prSet>
      <dgm:spPr/>
    </dgm:pt>
    <dgm:pt modelId="{04D91AA8-2E73-40E2-84A0-FDCFEDA2DCA3}" type="pres">
      <dgm:prSet presAssocID="{BE2708AC-B0A3-432A-97B6-F2DF22BC169B}" presName="rootComposite" presStyleCnt="0"/>
      <dgm:spPr/>
    </dgm:pt>
    <dgm:pt modelId="{3C5FBB07-7155-4F08-8861-FE3C899C12AA}" type="pres">
      <dgm:prSet presAssocID="{BE2708AC-B0A3-432A-97B6-F2DF22BC169B}" presName="rootText" presStyleLbl="node2" presStyleIdx="0" presStyleCnt="2" custScaleX="147130">
        <dgm:presLayoutVars>
          <dgm:chPref val="3"/>
        </dgm:presLayoutVars>
      </dgm:prSet>
      <dgm:spPr/>
    </dgm:pt>
    <dgm:pt modelId="{82F6BE01-998D-451A-A5BD-3BD057930355}" type="pres">
      <dgm:prSet presAssocID="{BE2708AC-B0A3-432A-97B6-F2DF22BC169B}" presName="rootConnector" presStyleLbl="node2" presStyleIdx="0" presStyleCnt="2"/>
      <dgm:spPr/>
    </dgm:pt>
    <dgm:pt modelId="{78453E70-19A6-4730-9C51-B05FB6F7EE9A}" type="pres">
      <dgm:prSet presAssocID="{BE2708AC-B0A3-432A-97B6-F2DF22BC169B}" presName="hierChild4" presStyleCnt="0"/>
      <dgm:spPr/>
    </dgm:pt>
    <dgm:pt modelId="{A1BD5617-E002-4F2A-AF0E-9596606A4EC0}" type="pres">
      <dgm:prSet presAssocID="{BE2708AC-B0A3-432A-97B6-F2DF22BC169B}" presName="hierChild5" presStyleCnt="0"/>
      <dgm:spPr/>
    </dgm:pt>
    <dgm:pt modelId="{A3B3D666-88ED-4B9E-BB4C-16872547373E}" type="pres">
      <dgm:prSet presAssocID="{63C22950-CDEE-493A-B002-A7CE0F2AE00C}" presName="Name37" presStyleLbl="parChTrans1D2" presStyleIdx="1" presStyleCnt="2"/>
      <dgm:spPr/>
    </dgm:pt>
    <dgm:pt modelId="{7396FA8A-4FCD-4110-A8B2-4A2ECF280005}" type="pres">
      <dgm:prSet presAssocID="{06870BA8-7333-4BB8-AE4E-60C6E7E841D1}" presName="hierRoot2" presStyleCnt="0">
        <dgm:presLayoutVars>
          <dgm:hierBranch val="init"/>
        </dgm:presLayoutVars>
      </dgm:prSet>
      <dgm:spPr/>
    </dgm:pt>
    <dgm:pt modelId="{212B0B46-E51A-4CFE-BA50-EFDA4A596610}" type="pres">
      <dgm:prSet presAssocID="{06870BA8-7333-4BB8-AE4E-60C6E7E841D1}" presName="rootComposite" presStyleCnt="0"/>
      <dgm:spPr/>
    </dgm:pt>
    <dgm:pt modelId="{1D70A727-FBB5-42EC-88E4-4F1944DC9210}" type="pres">
      <dgm:prSet presAssocID="{06870BA8-7333-4BB8-AE4E-60C6E7E841D1}" presName="rootText" presStyleLbl="node2" presStyleIdx="1" presStyleCnt="2" custScaleX="98154">
        <dgm:presLayoutVars>
          <dgm:chPref val="3"/>
        </dgm:presLayoutVars>
      </dgm:prSet>
      <dgm:spPr/>
    </dgm:pt>
    <dgm:pt modelId="{6105A22B-65DA-422F-901D-765027BD994F}" type="pres">
      <dgm:prSet presAssocID="{06870BA8-7333-4BB8-AE4E-60C6E7E841D1}" presName="rootConnector" presStyleLbl="node2" presStyleIdx="1" presStyleCnt="2"/>
      <dgm:spPr/>
    </dgm:pt>
    <dgm:pt modelId="{D67D5F20-3178-4EC3-9083-7390292B9C69}" type="pres">
      <dgm:prSet presAssocID="{06870BA8-7333-4BB8-AE4E-60C6E7E841D1}" presName="hierChild4" presStyleCnt="0"/>
      <dgm:spPr/>
    </dgm:pt>
    <dgm:pt modelId="{F51AFF3F-552B-4470-9F4F-2EB94DA88100}" type="pres">
      <dgm:prSet presAssocID="{06870BA8-7333-4BB8-AE4E-60C6E7E841D1}" presName="hierChild5" presStyleCnt="0"/>
      <dgm:spPr/>
    </dgm:pt>
    <dgm:pt modelId="{D1AE43F8-C083-4FC9-B4B6-A6494C695070}" type="pres">
      <dgm:prSet presAssocID="{20A3CC90-C184-48B4-8B62-AC6B6DBC050D}" presName="hierChild3" presStyleCnt="0"/>
      <dgm:spPr/>
    </dgm:pt>
  </dgm:ptLst>
  <dgm:cxnLst>
    <dgm:cxn modelId="{B5690216-6231-486E-BEA3-20832A77A045}" type="presOf" srcId="{F0A948D7-5AE4-41BD-AF59-8AE1E02917DF}" destId="{483D9389-9652-4800-BC31-DB503D471E03}" srcOrd="0" destOrd="0" presId="urn:microsoft.com/office/officeart/2005/8/layout/orgChart1"/>
    <dgm:cxn modelId="{760BC921-AB22-4EDE-9F20-4AC7512A33AE}" srcId="{20A3CC90-C184-48B4-8B62-AC6B6DBC050D}" destId="{BE2708AC-B0A3-432A-97B6-F2DF22BC169B}" srcOrd="0" destOrd="0" parTransId="{D17D32F8-8390-40AD-8CD7-8401DE897E74}" sibTransId="{90D74F93-F86E-42E5-AA3B-5FDDD2FA3249}"/>
    <dgm:cxn modelId="{2581C762-B45E-42F2-BB02-F5262EC653C0}" type="presOf" srcId="{06870BA8-7333-4BB8-AE4E-60C6E7E841D1}" destId="{6105A22B-65DA-422F-901D-765027BD994F}" srcOrd="1" destOrd="0" presId="urn:microsoft.com/office/officeart/2005/8/layout/orgChart1"/>
    <dgm:cxn modelId="{1987E242-6263-484C-8B3B-C07E5996DEC6}" type="presOf" srcId="{06870BA8-7333-4BB8-AE4E-60C6E7E841D1}" destId="{1D70A727-FBB5-42EC-88E4-4F1944DC9210}" srcOrd="0" destOrd="0" presId="urn:microsoft.com/office/officeart/2005/8/layout/orgChart1"/>
    <dgm:cxn modelId="{2536AB45-7AA7-4E6A-A49E-09AA62CBF0DF}" srcId="{20A3CC90-C184-48B4-8B62-AC6B6DBC050D}" destId="{06870BA8-7333-4BB8-AE4E-60C6E7E841D1}" srcOrd="1" destOrd="0" parTransId="{63C22950-CDEE-493A-B002-A7CE0F2AE00C}" sibTransId="{D9C60C15-ACC3-4428-8F91-9D5A487027A3}"/>
    <dgm:cxn modelId="{FBC4D265-EC52-4F7C-AD9A-B21C876D93EC}" type="presOf" srcId="{D17D32F8-8390-40AD-8CD7-8401DE897E74}" destId="{EBE9FCD1-9709-470A-B835-DE9E6028CF55}" srcOrd="0" destOrd="0" presId="urn:microsoft.com/office/officeart/2005/8/layout/orgChart1"/>
    <dgm:cxn modelId="{E45B357D-1BAF-4C40-81B5-550B1F987AE2}" type="presOf" srcId="{20A3CC90-C184-48B4-8B62-AC6B6DBC050D}" destId="{51D6D5FE-CAEC-4718-86AE-A7A1C04DE3E3}" srcOrd="0" destOrd="0" presId="urn:microsoft.com/office/officeart/2005/8/layout/orgChart1"/>
    <dgm:cxn modelId="{510A8D97-3ABA-49A3-B2A5-1AEF661E3468}" type="presOf" srcId="{20A3CC90-C184-48B4-8B62-AC6B6DBC050D}" destId="{99EF2A74-655E-4F4A-8FF2-18E44DB30DC9}" srcOrd="1" destOrd="0" presId="urn:microsoft.com/office/officeart/2005/8/layout/orgChart1"/>
    <dgm:cxn modelId="{20501A9E-E498-4D62-BF5B-92176C530673}" type="presOf" srcId="{BE2708AC-B0A3-432A-97B6-F2DF22BC169B}" destId="{3C5FBB07-7155-4F08-8861-FE3C899C12AA}" srcOrd="0" destOrd="0" presId="urn:microsoft.com/office/officeart/2005/8/layout/orgChart1"/>
    <dgm:cxn modelId="{0A8869C2-0234-4BCF-8B2F-8C416D02D882}" type="presOf" srcId="{63C22950-CDEE-493A-B002-A7CE0F2AE00C}" destId="{A3B3D666-88ED-4B9E-BB4C-16872547373E}" srcOrd="0" destOrd="0" presId="urn:microsoft.com/office/officeart/2005/8/layout/orgChart1"/>
    <dgm:cxn modelId="{7BBE2AC9-6CB0-4B1A-A299-C98C718E3184}" type="presOf" srcId="{BE2708AC-B0A3-432A-97B6-F2DF22BC169B}" destId="{82F6BE01-998D-451A-A5BD-3BD057930355}" srcOrd="1" destOrd="0" presId="urn:microsoft.com/office/officeart/2005/8/layout/orgChart1"/>
    <dgm:cxn modelId="{3D2308E4-9E29-430D-A2FD-A6D2F3592F26}" srcId="{F0A948D7-5AE4-41BD-AF59-8AE1E02917DF}" destId="{20A3CC90-C184-48B4-8B62-AC6B6DBC050D}" srcOrd="0" destOrd="0" parTransId="{7AF3F026-49D6-4742-8166-F18653799587}" sibTransId="{96353E91-FBE1-44B0-9012-3430B6BB9BF1}"/>
    <dgm:cxn modelId="{2194A1EF-142B-4557-891A-9D965C0CFFC8}" type="presParOf" srcId="{483D9389-9652-4800-BC31-DB503D471E03}" destId="{2FC5AF54-3E07-475F-AD44-BCB2B9660FD9}" srcOrd="0" destOrd="0" presId="urn:microsoft.com/office/officeart/2005/8/layout/orgChart1"/>
    <dgm:cxn modelId="{E767D902-D7A3-421C-8466-8EC3D89D6344}" type="presParOf" srcId="{2FC5AF54-3E07-475F-AD44-BCB2B9660FD9}" destId="{68A36BE9-877F-4C3C-B9B8-7F6C5D5DCDF6}" srcOrd="0" destOrd="0" presId="urn:microsoft.com/office/officeart/2005/8/layout/orgChart1"/>
    <dgm:cxn modelId="{28D0D838-515F-40DB-9369-D18DFADA6742}" type="presParOf" srcId="{68A36BE9-877F-4C3C-B9B8-7F6C5D5DCDF6}" destId="{51D6D5FE-CAEC-4718-86AE-A7A1C04DE3E3}" srcOrd="0" destOrd="0" presId="urn:microsoft.com/office/officeart/2005/8/layout/orgChart1"/>
    <dgm:cxn modelId="{0D4FD931-D7C7-4C47-8367-243977B038A9}" type="presParOf" srcId="{68A36BE9-877F-4C3C-B9B8-7F6C5D5DCDF6}" destId="{99EF2A74-655E-4F4A-8FF2-18E44DB30DC9}" srcOrd="1" destOrd="0" presId="urn:microsoft.com/office/officeart/2005/8/layout/orgChart1"/>
    <dgm:cxn modelId="{D2E90841-DB98-4F42-90F4-056EAA52C173}" type="presParOf" srcId="{2FC5AF54-3E07-475F-AD44-BCB2B9660FD9}" destId="{3356EB12-871E-4AA6-8309-720DEC651220}" srcOrd="1" destOrd="0" presId="urn:microsoft.com/office/officeart/2005/8/layout/orgChart1"/>
    <dgm:cxn modelId="{093C2C64-F524-4561-B151-B8CCFC7893ED}" type="presParOf" srcId="{3356EB12-871E-4AA6-8309-720DEC651220}" destId="{EBE9FCD1-9709-470A-B835-DE9E6028CF55}" srcOrd="0" destOrd="0" presId="urn:microsoft.com/office/officeart/2005/8/layout/orgChart1"/>
    <dgm:cxn modelId="{3F0E529B-C457-4BE6-8C3D-81F7593FD850}" type="presParOf" srcId="{3356EB12-871E-4AA6-8309-720DEC651220}" destId="{154FC214-1185-4D19-AB21-FBCF078D5112}" srcOrd="1" destOrd="0" presId="urn:microsoft.com/office/officeart/2005/8/layout/orgChart1"/>
    <dgm:cxn modelId="{5D44F946-5759-4884-A964-CDAECB0CC7AA}" type="presParOf" srcId="{154FC214-1185-4D19-AB21-FBCF078D5112}" destId="{04D91AA8-2E73-40E2-84A0-FDCFEDA2DCA3}" srcOrd="0" destOrd="0" presId="urn:microsoft.com/office/officeart/2005/8/layout/orgChart1"/>
    <dgm:cxn modelId="{C517599E-498D-4DC4-BCAB-BDBC95CCE1C3}" type="presParOf" srcId="{04D91AA8-2E73-40E2-84A0-FDCFEDA2DCA3}" destId="{3C5FBB07-7155-4F08-8861-FE3C899C12AA}" srcOrd="0" destOrd="0" presId="urn:microsoft.com/office/officeart/2005/8/layout/orgChart1"/>
    <dgm:cxn modelId="{21FDD9DE-E4F1-4BD0-B06F-560853B4DE5A}" type="presParOf" srcId="{04D91AA8-2E73-40E2-84A0-FDCFEDA2DCA3}" destId="{82F6BE01-998D-451A-A5BD-3BD057930355}" srcOrd="1" destOrd="0" presId="urn:microsoft.com/office/officeart/2005/8/layout/orgChart1"/>
    <dgm:cxn modelId="{11D42397-D158-4A2B-9944-9BC0F9F416C8}" type="presParOf" srcId="{154FC214-1185-4D19-AB21-FBCF078D5112}" destId="{78453E70-19A6-4730-9C51-B05FB6F7EE9A}" srcOrd="1" destOrd="0" presId="urn:microsoft.com/office/officeart/2005/8/layout/orgChart1"/>
    <dgm:cxn modelId="{5218C4AD-3004-4272-863E-6178038EEC07}" type="presParOf" srcId="{154FC214-1185-4D19-AB21-FBCF078D5112}" destId="{A1BD5617-E002-4F2A-AF0E-9596606A4EC0}" srcOrd="2" destOrd="0" presId="urn:microsoft.com/office/officeart/2005/8/layout/orgChart1"/>
    <dgm:cxn modelId="{A667DFD0-9ECE-4ED2-9661-47DDA5307F6D}" type="presParOf" srcId="{3356EB12-871E-4AA6-8309-720DEC651220}" destId="{A3B3D666-88ED-4B9E-BB4C-16872547373E}" srcOrd="2" destOrd="0" presId="urn:microsoft.com/office/officeart/2005/8/layout/orgChart1"/>
    <dgm:cxn modelId="{4A071A2A-9676-410A-AEFD-DCD5E822D514}" type="presParOf" srcId="{3356EB12-871E-4AA6-8309-720DEC651220}" destId="{7396FA8A-4FCD-4110-A8B2-4A2ECF280005}" srcOrd="3" destOrd="0" presId="urn:microsoft.com/office/officeart/2005/8/layout/orgChart1"/>
    <dgm:cxn modelId="{99742F11-616F-43C6-B0CB-A40461B0CF31}" type="presParOf" srcId="{7396FA8A-4FCD-4110-A8B2-4A2ECF280005}" destId="{212B0B46-E51A-4CFE-BA50-EFDA4A596610}" srcOrd="0" destOrd="0" presId="urn:microsoft.com/office/officeart/2005/8/layout/orgChart1"/>
    <dgm:cxn modelId="{49D67722-2FD8-465C-A4BF-74F316E4BE4E}" type="presParOf" srcId="{212B0B46-E51A-4CFE-BA50-EFDA4A596610}" destId="{1D70A727-FBB5-42EC-88E4-4F1944DC9210}" srcOrd="0" destOrd="0" presId="urn:microsoft.com/office/officeart/2005/8/layout/orgChart1"/>
    <dgm:cxn modelId="{933D9C4A-F6F0-4BA2-AFC9-FAE3CA1E20CB}" type="presParOf" srcId="{212B0B46-E51A-4CFE-BA50-EFDA4A596610}" destId="{6105A22B-65DA-422F-901D-765027BD994F}" srcOrd="1" destOrd="0" presId="urn:microsoft.com/office/officeart/2005/8/layout/orgChart1"/>
    <dgm:cxn modelId="{CF000183-046A-4763-8789-2D270322A18D}" type="presParOf" srcId="{7396FA8A-4FCD-4110-A8B2-4A2ECF280005}" destId="{D67D5F20-3178-4EC3-9083-7390292B9C69}" srcOrd="1" destOrd="0" presId="urn:microsoft.com/office/officeart/2005/8/layout/orgChart1"/>
    <dgm:cxn modelId="{D4233B84-74D9-4262-B3DE-31BF2E50B1F0}" type="presParOf" srcId="{7396FA8A-4FCD-4110-A8B2-4A2ECF280005}" destId="{F51AFF3F-552B-4470-9F4F-2EB94DA88100}" srcOrd="2" destOrd="0" presId="urn:microsoft.com/office/officeart/2005/8/layout/orgChart1"/>
    <dgm:cxn modelId="{D5E2D58A-79DB-4EA7-B303-31377D205456}" type="presParOf" srcId="{2FC5AF54-3E07-475F-AD44-BCB2B9660FD9}" destId="{D1AE43F8-C083-4FC9-B4B6-A6494C6950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3D666-88ED-4B9E-BB4C-16872547373E}">
      <dsp:nvSpPr>
        <dsp:cNvPr id="0" name=""/>
        <dsp:cNvSpPr/>
      </dsp:nvSpPr>
      <dsp:spPr>
        <a:xfrm>
          <a:off x="4625009" y="1534699"/>
          <a:ext cx="2577138" cy="643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893"/>
              </a:lnTo>
              <a:lnTo>
                <a:pt x="2577138" y="321893"/>
              </a:lnTo>
              <a:lnTo>
                <a:pt x="2577138" y="643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9FCD1-9709-470A-B835-DE9E6028CF55}">
      <dsp:nvSpPr>
        <dsp:cNvPr id="0" name=""/>
        <dsp:cNvSpPr/>
      </dsp:nvSpPr>
      <dsp:spPr>
        <a:xfrm>
          <a:off x="2798587" y="1534699"/>
          <a:ext cx="1826421" cy="643786"/>
        </a:xfrm>
        <a:custGeom>
          <a:avLst/>
          <a:gdLst/>
          <a:ahLst/>
          <a:cxnLst/>
          <a:rect l="0" t="0" r="0" b="0"/>
          <a:pathLst>
            <a:path>
              <a:moveTo>
                <a:pt x="1826421" y="0"/>
              </a:moveTo>
              <a:lnTo>
                <a:pt x="1826421" y="321893"/>
              </a:lnTo>
              <a:lnTo>
                <a:pt x="0" y="321893"/>
              </a:lnTo>
              <a:lnTo>
                <a:pt x="0" y="6437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6D5FE-CAEC-4718-86AE-A7A1C04DE3E3}">
      <dsp:nvSpPr>
        <dsp:cNvPr id="0" name=""/>
        <dsp:cNvSpPr/>
      </dsp:nvSpPr>
      <dsp:spPr>
        <a:xfrm>
          <a:off x="3517374" y="1874"/>
          <a:ext cx="2215268" cy="153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>
              <a:solidFill>
                <a:schemeClr val="bg1"/>
              </a:solidFill>
            </a:rPr>
            <a:t>DFA to RE</a:t>
          </a:r>
          <a:endParaRPr lang="en-IN" sz="3600" kern="1200" dirty="0">
            <a:solidFill>
              <a:schemeClr val="bg1"/>
            </a:solidFill>
          </a:endParaRPr>
        </a:p>
      </dsp:txBody>
      <dsp:txXfrm>
        <a:off x="3517374" y="1874"/>
        <a:ext cx="2215268" cy="1532824"/>
      </dsp:txXfrm>
    </dsp:sp>
    <dsp:sp modelId="{3C5FBB07-7155-4F08-8861-FE3C899C12AA}">
      <dsp:nvSpPr>
        <dsp:cNvPr id="0" name=""/>
        <dsp:cNvSpPr/>
      </dsp:nvSpPr>
      <dsp:spPr>
        <a:xfrm>
          <a:off x="543342" y="2178485"/>
          <a:ext cx="4510489" cy="153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>
              <a:solidFill>
                <a:schemeClr val="bg1"/>
              </a:solidFill>
              <a:effectLst/>
              <a:latin typeface="Roboto"/>
            </a:rPr>
            <a:t>State</a:t>
          </a:r>
          <a:r>
            <a:rPr lang="en-IN" sz="3600" b="1" i="0" kern="1200" dirty="0">
              <a:effectLst/>
              <a:latin typeface="Roboto"/>
            </a:rPr>
            <a:t> Elimination Method / Iterative Method</a:t>
          </a:r>
          <a:endParaRPr lang="en-IN" sz="3600" kern="1200" dirty="0"/>
        </a:p>
      </dsp:txBody>
      <dsp:txXfrm>
        <a:off x="543342" y="2178485"/>
        <a:ext cx="4510489" cy="1532824"/>
      </dsp:txXfrm>
    </dsp:sp>
    <dsp:sp modelId="{1D70A727-FBB5-42EC-88E4-4F1944DC9210}">
      <dsp:nvSpPr>
        <dsp:cNvPr id="0" name=""/>
        <dsp:cNvSpPr/>
      </dsp:nvSpPr>
      <dsp:spPr>
        <a:xfrm>
          <a:off x="5697618" y="2178485"/>
          <a:ext cx="3009057" cy="153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>
              <a:effectLst/>
              <a:latin typeface="Roboto"/>
            </a:rPr>
            <a:t>Arden’s Theorem</a:t>
          </a:r>
          <a:endParaRPr lang="en-IN" sz="3600" kern="1200" dirty="0"/>
        </a:p>
      </dsp:txBody>
      <dsp:txXfrm>
        <a:off x="5697618" y="2178485"/>
        <a:ext cx="3009057" cy="1532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60F7-B6E0-4C4B-8118-A79C5B7A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592F1-3802-48B5-AA07-27ED0B3E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1D4C-10DB-413C-A958-481DA1AD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B1D0-93F4-4223-9899-8F998E24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8DB0-1444-4C41-879D-90226A0A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1708-1830-47CF-8F23-97E76C41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8A260-CF6D-4AB5-9776-DDED3B9D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33F8-C6AA-4221-B566-78449BB3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92BC-D7C3-426B-961B-ADD4FD7F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8D91-6535-44F0-B40F-880FE992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B0FF-2A50-447A-A145-FF01BC806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954AA-E058-4124-8C0C-0AFFF4B4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BDA1-13A6-4B68-83AC-61CC25A5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4BC-2C50-49C3-97AD-3F518C48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41F2-D9C4-4A28-BAF3-1E2D3AB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0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2800-E001-4769-A6AA-D7D84F92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A1AF-CDDE-419F-AAF0-A0E822C5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3310-6190-480F-A153-65F7BC1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6D71-4226-4569-B591-670C15F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126D-62C2-47F2-BE47-6240F48A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50C-3B2B-4189-B707-9CAA9374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CA7F-1857-4FEA-BED4-4DC1BAF5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D9A7-EA74-478E-A47B-875E4907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409A-7116-433E-91E8-0B14A1B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508A4-2D66-4A76-951C-98602C0F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8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178-7420-4C2A-8A16-703F3CB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9115-CB37-4496-9509-873B3E0F8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972B2-C736-484C-8C9C-7E30A043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C74C-E535-4E65-8B1E-6D7124F6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4D3A-D5F8-416A-882C-63C08B71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2BEB-05A0-418D-ADE1-9DE1719A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9160-27B0-4930-BB51-891B9B14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709F-1D1E-4E57-911E-52E330DF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E42F-D719-4D8B-97E1-8E596A39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9EB14-F354-4BF3-A47F-28A54D38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FE76A-3B18-438A-B7C1-2B226B44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A792E-9554-4654-81D6-83DE630D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910E-01AF-47CF-A31C-7CA3D42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2B0ED-7500-43BE-A427-42F4D6A9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1864-9988-4741-9208-C9840916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6D38F-E219-40D1-B796-414AA1A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325B1-692B-41AA-8C09-903AED24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1ACD-F960-4A72-A046-D3B32160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8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1ADDF-B415-4307-A88F-B040F79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44611-1188-4A4B-B34F-0441CC1E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DC0A-F53B-4BF5-BFC6-681E8CA8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3CC2-CDA9-45D8-8D6A-8A2CE067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1C5A-EA41-4E12-A3FE-1D700B08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1765-FF7D-4FB7-96A8-78EB12788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298CC-2476-4D8D-A1E9-502A4EB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0B60-DB96-477D-AB5C-C60784F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EE43A-6104-4F43-9EF4-B7280180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4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865C-1FD3-418D-BA57-7400D043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DAB9D-46D0-4982-A7A3-C0D67EB62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84DA1-78FB-4195-BF40-CFCED946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05F97-DAE1-4CD6-AB9C-61C6438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1F46-B168-4ACA-A24D-5DFDA816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90B8-D9A4-4AC3-B992-9F399E90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7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B6AC7-4270-4E85-9628-DB490DED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2B71-EF81-4847-B113-1DB05AD0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48EE-DBB7-42B2-B71A-5D3E1956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F506-B91A-46A2-8A2B-6E713FBCEE66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E5C10-7260-4D05-912F-F1896A9A3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B8AF-5A7F-47C9-8BF2-99E75B21F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6E1BE-1E2D-4039-96F0-055BDAD02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070"/>
            <a:ext cx="12192000" cy="715617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r>
              <a:rPr lang="en-US" altLang="en-US" dirty="0">
                <a:solidFill>
                  <a:schemeClr val="hlink"/>
                </a:solidFill>
              </a:rPr>
              <a:t>Lecture 15: Conversion of DFA to RE(</a:t>
            </a:r>
            <a:r>
              <a:rPr lang="en-IN" altLang="en-US" dirty="0">
                <a:solidFill>
                  <a:schemeClr val="hlink"/>
                </a:solidFill>
              </a:rPr>
              <a:t>Arden's Method </a:t>
            </a:r>
            <a:r>
              <a:rPr lang="en-US" altLang="en-US" dirty="0">
                <a:solidFill>
                  <a:schemeClr val="hlink"/>
                </a:solidFill>
              </a:rPr>
              <a:t>)</a:t>
            </a:r>
            <a:br>
              <a:rPr lang="en-US" altLang="en-US" dirty="0">
                <a:solidFill>
                  <a:schemeClr val="hlink"/>
                </a:solidFill>
              </a:rPr>
            </a:b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1603514"/>
            <a:ext cx="11701670" cy="51020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Agenda: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Arden's Method of Conversion of RE to DFA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Expression of Arden’s</a:t>
            </a: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Proof of </a:t>
            </a:r>
            <a:r>
              <a:rPr lang="en-IN" altLang="en-US">
                <a:solidFill>
                  <a:schemeClr val="hlink"/>
                </a:solidFill>
              </a:rPr>
              <a:t>Arden's Method</a:t>
            </a:r>
            <a:endParaRPr lang="en-IN" altLang="en-US" dirty="0">
              <a:solidFill>
                <a:schemeClr val="hlink"/>
              </a:solidFill>
            </a:endParaRPr>
          </a:p>
          <a:p>
            <a:pPr>
              <a:defRPr/>
            </a:pPr>
            <a:r>
              <a:rPr lang="en-IN" altLang="en-US" dirty="0">
                <a:solidFill>
                  <a:schemeClr val="hlink"/>
                </a:solidFill>
              </a:rPr>
              <a:t>Examples 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College of 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4D7-C0AF-4058-9C77-9F5FACFB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5" y="365125"/>
            <a:ext cx="10986052" cy="2258805"/>
          </a:xfrm>
        </p:spPr>
        <p:txBody>
          <a:bodyPr>
            <a:normAutofit/>
          </a:bodyPr>
          <a:lstStyle/>
          <a:p>
            <a:r>
              <a:rPr lang="en-IN" dirty="0"/>
              <a:t>Problem 1:</a:t>
            </a:r>
            <a:br>
              <a:rPr lang="en-IN" dirty="0"/>
            </a:br>
            <a:r>
              <a:rPr lang="en-IN" sz="1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1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regular expression for the following DFA using Arden’s Theorem-</a:t>
            </a:r>
            <a:br>
              <a:rPr lang="en-IN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B498D-5DD2-4EC3-8C60-BBEEA26B98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5" y="3180522"/>
            <a:ext cx="6794948" cy="3312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1E16-1133-4207-A07D-0B712927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>
              <a:lnSpc>
                <a:spcPct val="115000"/>
              </a:lnSpc>
              <a:spcAft>
                <a:spcPts val="1000"/>
              </a:spcAft>
            </a:pPr>
            <a:b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F234-ECC0-41E9-9048-D7CCDAF9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 equation for each state-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endParaRPr lang="en-IN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IN" sz="3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IN" sz="30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3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B.1     ……(1)</a:t>
            </a:r>
          </a:p>
          <a:p>
            <a:pPr marL="1828800" lvl="4" indent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IN" sz="3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A.0           ……(2)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25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FCB0-DB97-45A5-B748-6FAAF577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1CBD-79A5-4B4D-B2B5-2D628B9C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final state in the form R = Q + RP.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4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(1) in (2), we get-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(</a:t>
            </a:r>
            <a:r>
              <a:rPr lang="en-IN" sz="32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B.1).0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IN" sz="32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.0 + B.1.0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0 + B.(1.0)          ……(3)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11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47AC-1AF6-4FDE-92EF-C4C15B14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</a:t>
            </a:r>
            <a:r>
              <a:rPr lang="en-IN" dirty="0" err="1"/>
              <a:t>Ardens</a:t>
            </a:r>
            <a:r>
              <a:rPr lang="en-IN" dirty="0"/>
              <a:t> Theorem </a:t>
            </a:r>
            <a:r>
              <a:rPr lang="en-IN" sz="44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 + RP then R = QP*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2591-8A07-47F6-A58E-0E19A26D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0 + B.(1.0)    </a:t>
            </a: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0.(1.0)*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Regular Expression for the given DFA = 0(10)*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12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804F-300D-4199-8A88-E8EBBA8D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45774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2: </a:t>
            </a:r>
            <a:r>
              <a:rPr lang="en-IN" sz="31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regular expression for the following DFA using Arden’s Theorem-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F4ED-10D7-4193-BA2C-3B69EF38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5519530"/>
          </a:xfrm>
        </p:spPr>
        <p:txBody>
          <a:bodyPr/>
          <a:lstStyle/>
          <a:p>
            <a:pPr marL="0" indent="0" fontAlgn="base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6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6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6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6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 equation for each state-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 = </a:t>
            </a:r>
            <a:r>
              <a:rPr lang="en-IN" sz="28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 ……(1)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= q1.a                                   ……(2)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= q1.b + q2.a + q3.a            …….(3)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2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E7AA-3011-475F-BE67-361A129F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46922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E6EA-E85B-4E5B-B82C-05D1A96D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6922"/>
            <a:ext cx="11353800" cy="5811078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final state in the form R = Q + RP.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43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(1) in (2), we get-</a:t>
            </a:r>
            <a:endParaRPr lang="en-IN" sz="4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43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= </a:t>
            </a:r>
            <a:r>
              <a:rPr lang="en-IN" sz="43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43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</a:t>
            </a:r>
            <a:endParaRPr lang="en-IN" sz="4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43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q2 = a              …….(4)</a:t>
            </a:r>
            <a:r>
              <a:rPr lang="en-IN" sz="3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0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(1) and (4) in (3), we get-</a:t>
            </a: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endParaRPr lang="en-IN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9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= q1.b + q2.a + q3.a</a:t>
            </a:r>
            <a:endParaRPr lang="en-IN" sz="3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9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= </a:t>
            </a:r>
            <a:r>
              <a:rPr lang="en-IN" sz="39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39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.b + </a:t>
            </a:r>
            <a:r>
              <a:rPr lang="en-IN" sz="39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en-IN" sz="39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q3.a</a:t>
            </a:r>
            <a:endParaRPr lang="en-IN" sz="3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9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= (b + </a:t>
            </a:r>
            <a:r>
              <a:rPr lang="en-IN" sz="39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en-IN" sz="39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q3.a        …….(5)</a:t>
            </a:r>
            <a:endParaRPr lang="en-IN" sz="3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06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5324-38FB-4623-81B9-5E62B61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 </a:t>
            </a:r>
            <a:r>
              <a:rPr lang="en-IN" dirty="0" err="1"/>
              <a:t>Ardens</a:t>
            </a:r>
            <a:r>
              <a:rPr lang="en-IN" dirty="0"/>
              <a:t> Theorem </a:t>
            </a:r>
            <a:r>
              <a:rPr lang="en-IN" sz="44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 + RP then R = QP*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FA17-2844-432A-AB85-3137CDA4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52129"/>
            <a:ext cx="10942983" cy="4351338"/>
          </a:xfrm>
        </p:spPr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Arden’s Theorem in q3 = (b + </a:t>
            </a:r>
            <a:r>
              <a:rPr lang="en-IN" sz="32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q3.a ,</a:t>
            </a: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get-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 = (b + </a:t>
            </a:r>
            <a:r>
              <a:rPr lang="en-IN" sz="3200" dirty="0" err="1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</a:t>
            </a: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)a*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Regular Expression for the given DFA = (b + aa)a*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05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E22A-881B-4F0F-B66C-F4DAF2E2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225287"/>
            <a:ext cx="10664687" cy="5951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dirty="0"/>
          </a:p>
          <a:p>
            <a:pPr marL="0" indent="0" algn="ctr">
              <a:buNone/>
            </a:pPr>
            <a:r>
              <a:rPr lang="en-IN" sz="6000" dirty="0"/>
              <a:t>Thanks !!!</a:t>
            </a:r>
          </a:p>
          <a:p>
            <a:pPr marL="0" indent="0" algn="ctr">
              <a:buNone/>
            </a:pPr>
            <a:r>
              <a:rPr lang="en-IN" sz="6000" dirty="0"/>
              <a:t>Any Query???</a:t>
            </a:r>
          </a:p>
        </p:txBody>
      </p:sp>
    </p:spTree>
    <p:extLst>
      <p:ext uri="{BB962C8B-B14F-4D97-AF65-F5344CB8AC3E}">
        <p14:creationId xmlns:p14="http://schemas.microsoft.com/office/powerpoint/2010/main" val="32490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2F24-4ACA-4A37-A826-954165BB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IN" dirty="0"/>
              <a:t>Home Assignment:</a:t>
            </a:r>
            <a:br>
              <a:rPr lang="en-IN" dirty="0"/>
            </a:br>
            <a:r>
              <a:rPr lang="en-IN" dirty="0"/>
              <a:t> Convert following DFA into 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28A44-038C-4FF4-ADED-6DD4C38CEE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2" y="2200067"/>
            <a:ext cx="3255687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82A7D5-BA82-4394-8981-C32306B3B0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2" y="4262848"/>
            <a:ext cx="3133725" cy="21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37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4112-23B5-4A2A-B9F5-45656F90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Method of Conversion of DFA to 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0F29-3CB7-40D8-A742-0AEDD2D3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There are two methods to convert FA to regular expression –</a:t>
            </a:r>
            <a:r>
              <a:rPr lang="en-IN" b="1" i="0" dirty="0">
                <a:effectLst/>
                <a:latin typeface="Roboto"/>
              </a:rPr>
              <a:t> 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1BD34B-2DDF-4C93-93AA-0E9B38D6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221660"/>
              </p:ext>
            </p:extLst>
          </p:nvPr>
        </p:nvGraphicFramePr>
        <p:xfrm>
          <a:off x="1325217" y="2425148"/>
          <a:ext cx="9250018" cy="371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7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D6F8-CCF7-48D6-907E-D897AEC4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Arden's Theorem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6B64-73F5-472F-AD3C-7C3FA12B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32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states that-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P and Q be two regular expressions over ∑.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P does not contain a null string </a:t>
            </a:r>
            <a:r>
              <a:rPr lang="en-IN" sz="2800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28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then-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2800" b="1" dirty="0">
                <a:solidFill>
                  <a:srgbClr val="DB2121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 + RP has a unique solution </a:t>
            </a: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sz="2800" b="1" dirty="0">
                <a:solidFill>
                  <a:srgbClr val="DB2121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 R = QP*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69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72D7-CFFD-423D-B68A-0BBB8E6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Importance of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Arden's Theorem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2C5E-D306-4021-AB97-2B91DDAF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Arden's Theorem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useful for checking the equivalence of two regular expressions.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Arden's Theorem can be also be used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to find a regular expression for both DFA and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NFA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56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38E4-330F-4A91-8521-6BB695AF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Arden's Theorem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4400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Conditions 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F996-C9D3-4823-BDB2-59E82AD1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7252"/>
            <a:ext cx="10850217" cy="4639711"/>
          </a:xfrm>
        </p:spPr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3600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 Arden’s Theorem, following conditions must be satisfied-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IN" sz="2800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transition diagram must not have any </a:t>
            </a:r>
            <a:r>
              <a:rPr lang="en-IN" sz="2800" b="1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sz="2800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transitions.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en-IN" sz="2800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must be only a single initial state.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91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575E-7E92-4892-AE2C-5DE71D79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1099930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Arden's Theorem </a:t>
            </a:r>
            <a:r>
              <a:rPr lang="en-IN" sz="4800" b="1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471B-DC70-4DE8-95E7-FAE5CF44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219201"/>
            <a:ext cx="11648661" cy="551952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</a:rPr>
              <a:t>To convert a given DFA to its regular expression using Arden’s Theorem, following steps are followed:</a:t>
            </a:r>
          </a:p>
          <a:p>
            <a:pPr marL="0" indent="0" fontAlgn="base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 equation for each state considering the transitions which comes towards that state.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‘</a:t>
            </a:r>
            <a:r>
              <a:rPr lang="en-IN" dirty="0">
                <a:solidFill>
                  <a:srgbClr val="30303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in the equation of initial state.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b="1" u="sng" dirty="0">
                <a:solidFill>
                  <a:srgbClr val="3030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Bring final state in the form R = Q + RP to get the required regular expression.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dirty="0">
              <a:solidFill>
                <a:srgbClr val="303030"/>
              </a:solidFill>
              <a:latin typeface="Arimo" panose="020B0604020202020204" pitchFamily="34" charset="0"/>
              <a:ea typeface="Times New Roman" panose="02020603050405020304" pitchFamily="18" charset="0"/>
            </a:endParaRPr>
          </a:p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dirty="0">
              <a:solidFill>
                <a:srgbClr val="303030"/>
              </a:solidFill>
              <a:effectLst/>
              <a:latin typeface="Arimo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0DA8-7E64-4874-8A4F-F1D181E6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Arden's Theorem on</a:t>
            </a:r>
            <a:r>
              <a:rPr lang="en-IN" sz="4000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IN" sz="4000" b="1" dirty="0">
                <a:solidFill>
                  <a:srgbClr val="303030"/>
                </a:solidFill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4000" b="1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inal States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79D7-2046-41DA-9E77-BB8C4AC5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0982739" cy="4351338"/>
          </a:xfrm>
        </p:spPr>
        <p:txBody>
          <a:bodyPr/>
          <a:lstStyle/>
          <a:p>
            <a:pPr marL="0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exists multiple final states, then-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regular expression for each final state separately.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30303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all the regular expressions to get the final regular expression.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8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D2E9-97F6-4A90-A7A1-F6AC2B2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Arden’s Theorem Proof: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E6F4-D412-4B6E-B7D7-089723A0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4774" cy="4351338"/>
          </a:xfrm>
        </p:spPr>
        <p:txBody>
          <a:bodyPr>
            <a:normAutofit fontScale="92500" lnSpcReduction="20000"/>
          </a:bodyPr>
          <a:lstStyle/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solidFill>
                  <a:srgbClr val="00B05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prove ?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 + RP has a unique solution  i.e. R = QP*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b="1" baseline="30000" dirty="0">
                <a:solidFill>
                  <a:schemeClr val="accent6">
                    <a:lumMod val="75000"/>
                  </a:schemeClr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Part: </a:t>
            </a:r>
            <a:r>
              <a:rPr lang="en-IN" sz="28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 + RP then R = QP*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R=Q+RP-------------------- </a:t>
            </a:r>
            <a:r>
              <a:rPr lang="en-IN" sz="2800" b="1" dirty="0">
                <a:solidFill>
                  <a:srgbClr val="FFC000"/>
                </a:solidFill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equation 1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Replace R with QP*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R=Q+QP*. P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effectLst/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sz="2800" b="1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R=Q(</a:t>
            </a:r>
            <a:r>
              <a:rPr lang="en-IN" sz="2800" b="1" dirty="0" err="1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ε+P</a:t>
            </a:r>
            <a:r>
              <a:rPr lang="en-IN" sz="2800" b="1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*.P)------------------- </a:t>
            </a:r>
            <a:r>
              <a:rPr lang="en-IN" sz="2800" b="1" dirty="0" err="1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ε+R</a:t>
            </a:r>
            <a:r>
              <a:rPr lang="en-IN" sz="2800" b="1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*.R=R* identities of RE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r>
              <a:rPr lang="en-IN" sz="2800" b="1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R=Q.P*</a:t>
            </a:r>
          </a:p>
          <a:p>
            <a:pPr marL="457200" lvl="1" indent="0" fontAlgn="base">
              <a:lnSpc>
                <a:spcPct val="115000"/>
              </a:lnSpc>
              <a:spcBef>
                <a:spcPts val="300"/>
              </a:spcBef>
              <a:spcAft>
                <a:spcPts val="900"/>
              </a:spcAft>
              <a:buNone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35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F4B1-39A7-4FCF-ADD7-7E6E826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Arden’s Theorem Proof: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BA16-EDD7-4A59-A1D6-20215403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1847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IN" sz="2800" b="1" baseline="30000" dirty="0">
                <a:solidFill>
                  <a:schemeClr val="accent6">
                    <a:lumMod val="75000"/>
                  </a:schemeClr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Part: </a:t>
            </a:r>
            <a:r>
              <a:rPr lang="en-IN" sz="28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 + RP then R = QP* provide </a:t>
            </a:r>
            <a:r>
              <a:rPr lang="en-IN" sz="2800" b="1" dirty="0">
                <a:solidFill>
                  <a:srgbClr val="92D05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 solution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92D050"/>
                </a:solidFill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IN" sz="2800" b="1" dirty="0"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R= Q+RP  </a:t>
            </a:r>
          </a:p>
          <a:p>
            <a:pPr marL="0" indent="0">
              <a:buNone/>
            </a:pP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R=Q+(Q+RP)P         Replace Q+RP</a:t>
            </a:r>
          </a:p>
          <a:p>
            <a:pPr marL="0" indent="0">
              <a:buNone/>
            </a:pPr>
            <a:r>
              <a:rPr lang="en-IN" sz="2800" b="1" dirty="0"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R=Q+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QP+RP</a:t>
            </a:r>
            <a:r>
              <a:rPr lang="en-IN" b="1" baseline="30000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>
                <a:latin typeface="Arimo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IN" sz="2800" b="1" dirty="0"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=Q+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QP+.........+QP </a:t>
            </a:r>
            <a:r>
              <a:rPr lang="en-IN" b="1" baseline="30000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+RP </a:t>
            </a:r>
            <a:r>
              <a:rPr lang="en-IN" b="1" baseline="30000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n+1    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Replace </a:t>
            </a:r>
            <a:r>
              <a:rPr lang="en-IN" sz="28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QP*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R=Q+ QP+........+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QP </a:t>
            </a:r>
            <a:r>
              <a:rPr lang="en-IN" b="1" baseline="30000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  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QP* P </a:t>
            </a:r>
            <a:r>
              <a:rPr lang="en-IN" b="1" baseline="30000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n+1  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Take Q Common</a:t>
            </a:r>
          </a:p>
          <a:p>
            <a:pPr marL="0" indent="0">
              <a:buNone/>
            </a:pP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R=Q [</a:t>
            </a:r>
            <a:r>
              <a:rPr lang="en-IN" sz="2800" b="1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ε+ P+P</a:t>
            </a:r>
            <a:r>
              <a:rPr lang="en-IN" sz="2800" b="1" baseline="30000" dirty="0">
                <a:latin typeface="Arimo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 ......... P </a:t>
            </a:r>
            <a:r>
              <a:rPr lang="en-IN" b="1" baseline="30000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 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IN" dirty="0"/>
              <a:t>+ </a:t>
            </a:r>
            <a:r>
              <a:rPr lang="en-IN" b="1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P* P </a:t>
            </a:r>
            <a:r>
              <a:rPr lang="en-IN" b="1" baseline="30000" dirty="0"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n+1 </a:t>
            </a:r>
            <a:r>
              <a:rPr lang="en-IN" dirty="0"/>
              <a:t>]  </a:t>
            </a:r>
            <a:r>
              <a:rPr lang="en-IN" dirty="0">
                <a:sym typeface="Wingdings" panose="05000000000000000000" pitchFamily="2" charset="2"/>
              </a:rPr>
              <a:t> Closure Property of P</a:t>
            </a:r>
          </a:p>
          <a:p>
            <a:pPr marL="0" indent="0">
              <a:buNone/>
            </a:pPr>
            <a:r>
              <a:rPr lang="en-IN" dirty="0"/>
              <a:t>R=QP*</a:t>
            </a:r>
          </a:p>
          <a:p>
            <a:pPr marL="0" indent="0">
              <a:buNone/>
            </a:pPr>
            <a:r>
              <a:rPr lang="en-IN" dirty="0"/>
              <a:t>Hence we proved Arden’s Theorem has unique Solution </a:t>
            </a:r>
            <a:r>
              <a:rPr lang="en-IN" sz="28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QP*  </a:t>
            </a:r>
            <a:r>
              <a:rPr lang="en-IN" dirty="0"/>
              <a:t>over equation</a:t>
            </a:r>
            <a:r>
              <a:rPr lang="en-IN" sz="2800" b="1" dirty="0">
                <a:solidFill>
                  <a:srgbClr val="0070C0"/>
                </a:solidFill>
                <a:effectLst/>
                <a:latin typeface="Arimo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= Q + RP 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C683C8-2434-443C-B8C6-4FD315DECBFC}"/>
</file>

<file path=customXml/itemProps2.xml><?xml version="1.0" encoding="utf-8"?>
<ds:datastoreItem xmlns:ds="http://schemas.openxmlformats.org/officeDocument/2006/customXml" ds:itemID="{91270917-114D-4675-AC9E-EC02FDE4E586}"/>
</file>

<file path=customXml/itemProps3.xml><?xml version="1.0" encoding="utf-8"?>
<ds:datastoreItem xmlns:ds="http://schemas.openxmlformats.org/officeDocument/2006/customXml" ds:itemID="{940B44E1-2C6E-4F2F-A665-DB3E3364D8CF}"/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897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Arimo</vt:lpstr>
      <vt:lpstr>Calibri</vt:lpstr>
      <vt:lpstr>Calibri Light</vt:lpstr>
      <vt:lpstr>Cambria Math</vt:lpstr>
      <vt:lpstr>Roboto</vt:lpstr>
      <vt:lpstr>Symbol</vt:lpstr>
      <vt:lpstr>Office Theme</vt:lpstr>
      <vt:lpstr>  Lecture 15: Conversion of DFA to RE(Arden's Method )  </vt:lpstr>
      <vt:lpstr>Method of Conversion of DFA to RE</vt:lpstr>
      <vt:lpstr>Arden's Theorem </vt:lpstr>
      <vt:lpstr>Importance of Arden's Theorem </vt:lpstr>
      <vt:lpstr>Arden's Theorem  Conditions  </vt:lpstr>
      <vt:lpstr>Arden's Theorem Steps </vt:lpstr>
      <vt:lpstr>Arden's Theorem on Multiple Final States</vt:lpstr>
      <vt:lpstr>Arden’s Theorem Proof:</vt:lpstr>
      <vt:lpstr>Arden’s Theorem Proof:</vt:lpstr>
      <vt:lpstr>Problem 1:  Find regular expression for the following DFA using Arden’s Theorem- </vt:lpstr>
      <vt:lpstr> Step-01:   </vt:lpstr>
      <vt:lpstr>Step-02:</vt:lpstr>
      <vt:lpstr>Apply Ardens Theorem R = Q + RP then R = QP* </vt:lpstr>
      <vt:lpstr>Example 2: Find regular expression for the following DFA using Arden’s Theorem- </vt:lpstr>
      <vt:lpstr>Step-02: </vt:lpstr>
      <vt:lpstr>Apply Ardens Theorem R = Q + RP then R = QP* </vt:lpstr>
      <vt:lpstr>PowerPoint Presentation</vt:lpstr>
      <vt:lpstr>Home Assignment:  Convert following DFA into 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Chunekar</dc:creator>
  <cp:lastModifiedBy>Vaibhav Chunekar</cp:lastModifiedBy>
  <cp:revision>51</cp:revision>
  <dcterms:created xsi:type="dcterms:W3CDTF">2020-08-31T02:43:37Z</dcterms:created>
  <dcterms:modified xsi:type="dcterms:W3CDTF">2020-09-07T05:38:24Z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