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03" autoAdjust="0"/>
    <p:restoredTop sz="94660"/>
  </p:normalViewPr>
  <p:slideViewPr>
    <p:cSldViewPr snapToGrid="0">
      <p:cViewPr>
        <p:scale>
          <a:sx n="66" d="100"/>
          <a:sy n="66" d="100"/>
        </p:scale>
        <p:origin x="24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767B-DB68-41D3-9CBD-420BD5AD8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C4347-E6EC-4DAE-B027-AED274490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5C6D-7974-436F-87F2-7DFED0A9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DB06-9637-463B-BD65-9A0CC1FC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DF02-2ADA-4E1C-812E-CE56A1CA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A599-396B-43F2-A8A3-0C21877B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3B8AF-A19E-48A4-863F-E676146D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92E0-230E-4ECE-A3B6-245BCBDC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70BC-40D5-422D-8691-6F2AEBE4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3723-07CF-401D-B25B-623BE22D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78E59-2643-4BC3-9147-EF587ED89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C5E1-7BEE-41D8-9F4E-0E8BE99F8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A4D8-15EA-4C5F-8E4A-B4E4CCC7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CC952-E360-41D9-9591-38BE36D8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6CF0-36EC-4476-91D0-DAFE515C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C331-0014-4F09-B98A-8490D098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2F28-2C58-4904-AFE7-8287BE7C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6B0B-971E-4A26-B707-79F5A96A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0225-6345-49D8-BF58-A604385B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A03C-5AFC-4F19-8CE2-3678413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8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0254-3E34-4802-B3F5-DF4B6C12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513E-7BAB-4B95-9EC1-63B6D977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2B4C-B3A7-4FE8-AD1C-479D8623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20B6-07A9-40A1-A1D1-E3263B58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F906-819A-4246-9835-4215F71E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8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9D1D-3994-4CBA-A6DF-7125C31B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B751-0D72-407A-9828-D3091D553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62CD-D009-4513-B76C-EF854774C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00734-E119-468C-AF75-6AFD3E56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AACD7-C3D4-47EA-BE35-015D9DFA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85821-690D-4597-BE4E-A8005C0F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0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6009-F8A1-4384-8038-C2208603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F5667-9D31-4163-9ECD-931A5CAF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8C9D2-B699-4BD9-8ED1-EBC46F6F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34DEB-F367-4848-A7D3-04B63C4A8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54ED5-3869-4C55-A0FE-E6840B535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D0E9D-9566-4B8D-9F32-D5D34BD5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AF01E-D7FC-4809-A8A7-A2E1737F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436E9-B601-4B7E-81A7-4E574AC0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D617-8235-4959-A17F-02AAD253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F8BD9-218B-44D1-9136-A49F6BA0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63C71-46B4-436A-9FE8-BE419236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5EBB3-2B56-4394-A29F-0F74387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57E87-656E-4C21-A12E-2A75CAA1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1F210-30D8-456E-9244-84B37785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9017E-DC61-4774-B21C-F1AE317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15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83C3-48F7-4FAE-97F9-64E7D116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21EA-52E1-42A6-9438-08CBB290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4F88-151B-42B1-8F53-D80180BB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6BE29-2F2A-4B16-9B12-AF0C40AE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10972-E033-41CF-B316-AC4555DD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59DB5-BCA8-4354-91AE-88EB4AFE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1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FB63-6AC0-4F28-8173-53B347C5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EA7DC-781F-44F4-AFBC-085943B59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AC0A6-DB2F-41F9-BB92-BAD5E48B6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875C-0EB2-4AA6-801A-5FC141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C79F-7458-4527-966F-F2AA1807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47B51-BC9A-47C3-A1B0-00BD2C1D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A311D-2B61-4BB8-B0CC-84347434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B6EE8-FFBC-4F96-B939-F221861B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5049-B31B-4DC5-B0D9-4F4CB9715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FFC6-BD19-4598-804B-795AB95F51BD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0009-8336-4EED-9694-73F1416E2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B667-0730-45E3-9B19-65FBE7A31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D318-7A62-446E-87F2-1446E2048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AF66-E657-48F5-B8A6-EA6A50975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41254"/>
          </a:xfrm>
        </p:spPr>
        <p:txBody>
          <a:bodyPr/>
          <a:lstStyle/>
          <a:p>
            <a:r>
              <a:rPr lang="en-IN" dirty="0"/>
              <a:t>Theory of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0E54D-1284-446F-883B-1DE253E7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226" y="4717773"/>
            <a:ext cx="9289774" cy="1470991"/>
          </a:xfrm>
        </p:spPr>
        <p:txBody>
          <a:bodyPr>
            <a:normAutofit/>
          </a:bodyPr>
          <a:lstStyle/>
          <a:p>
            <a:r>
              <a:rPr lang="en-IN" dirty="0"/>
              <a:t>Vaibhav Narayan Chunekar</a:t>
            </a:r>
          </a:p>
          <a:p>
            <a:r>
              <a:rPr lang="en-IN" dirty="0"/>
              <a:t>K. J. Somaiya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0052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4759-D47C-4546-AD0C-8B6B3A56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44A1-6B94-4CCF-A35B-25A98E34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	Electric Fan Regulator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Mode: 1) 	OFF</a:t>
            </a:r>
          </a:p>
          <a:p>
            <a:pPr marL="0" indent="0">
              <a:buNone/>
            </a:pPr>
            <a:r>
              <a:rPr lang="en-IN" dirty="0"/>
              <a:t>	2)	Low</a:t>
            </a:r>
          </a:p>
          <a:p>
            <a:pPr marL="0" indent="0">
              <a:buNone/>
            </a:pPr>
            <a:r>
              <a:rPr lang="en-IN" dirty="0"/>
              <a:t>	3)	Medium</a:t>
            </a:r>
          </a:p>
          <a:p>
            <a:pPr marL="0" indent="0">
              <a:buNone/>
            </a:pPr>
            <a:r>
              <a:rPr lang="en-IN" dirty="0"/>
              <a:t>	4)        High	 </a:t>
            </a:r>
          </a:p>
          <a:p>
            <a:pPr marL="0" indent="0">
              <a:buNone/>
            </a:pPr>
            <a:r>
              <a:rPr lang="en-IN" dirty="0"/>
              <a:t>Turn: Clockwise/Anticlockwise</a:t>
            </a:r>
          </a:p>
          <a:p>
            <a:pPr marL="0" indent="0">
              <a:buNone/>
            </a:pPr>
            <a:r>
              <a:rPr lang="en-IN" dirty="0"/>
              <a:t>CCACC</a:t>
            </a:r>
            <a:r>
              <a:rPr lang="en-IN" dirty="0">
                <a:sym typeface="Wingdings" panose="05000000000000000000" pitchFamily="2" charset="2"/>
              </a:rPr>
              <a:t>STATE ?</a:t>
            </a:r>
          </a:p>
          <a:p>
            <a:pPr marL="0" indent="0">
              <a:buNone/>
            </a:pPr>
            <a:r>
              <a:rPr lang="en-IN" dirty="0"/>
              <a:t>AACCCC</a:t>
            </a:r>
            <a:r>
              <a:rPr lang="en-IN" dirty="0">
                <a:sym typeface="Wingdings" panose="05000000000000000000" pitchFamily="2" charset="2"/>
              </a:rPr>
              <a:t>STATE?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5A50B5-CFB3-40C8-ACAD-2AE142A4CA7A}"/>
              </a:ext>
            </a:extLst>
          </p:cNvPr>
          <p:cNvSpPr/>
          <p:nvPr/>
        </p:nvSpPr>
        <p:spPr>
          <a:xfrm>
            <a:off x="4379686" y="3366293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7DB123-EA71-4A98-958E-B14754C93C3B}"/>
              </a:ext>
            </a:extLst>
          </p:cNvPr>
          <p:cNvSpPr/>
          <p:nvPr/>
        </p:nvSpPr>
        <p:spPr>
          <a:xfrm>
            <a:off x="5580150" y="2153781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BA69AE-89BC-4F00-AEBB-362CAB5F90F5}"/>
              </a:ext>
            </a:extLst>
          </p:cNvPr>
          <p:cNvSpPr/>
          <p:nvPr/>
        </p:nvSpPr>
        <p:spPr>
          <a:xfrm>
            <a:off x="6809014" y="3366293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1644F1-E5AE-4759-BD4D-1064B7FAC4C5}"/>
              </a:ext>
            </a:extLst>
          </p:cNvPr>
          <p:cNvSpPr/>
          <p:nvPr/>
        </p:nvSpPr>
        <p:spPr>
          <a:xfrm>
            <a:off x="5675085" y="4876801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B369E69-B9FF-4E87-8D00-301A132B20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75130" y="2460681"/>
            <a:ext cx="900453" cy="9107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9741193-AA97-4387-95FA-9908627D7185}"/>
              </a:ext>
            </a:extLst>
          </p:cNvPr>
          <p:cNvCxnSpPr>
            <a:stCxn id="5" idx="6"/>
          </p:cNvCxnSpPr>
          <p:nvPr/>
        </p:nvCxnSpPr>
        <p:spPr>
          <a:xfrm>
            <a:off x="6117178" y="2465839"/>
            <a:ext cx="820059" cy="900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C6A831-AE40-409D-85DE-76FAC33E193C}"/>
              </a:ext>
            </a:extLst>
          </p:cNvPr>
          <p:cNvCxnSpPr>
            <a:stCxn id="6" idx="4"/>
            <a:endCxn id="8" idx="6"/>
          </p:cNvCxnSpPr>
          <p:nvPr/>
        </p:nvCxnSpPr>
        <p:spPr>
          <a:xfrm rot="5400000">
            <a:off x="6045596" y="4156926"/>
            <a:ext cx="1198451" cy="8654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8283530-A5BB-4E8A-815D-57A1918A0727}"/>
              </a:ext>
            </a:extLst>
          </p:cNvPr>
          <p:cNvCxnSpPr>
            <a:stCxn id="8" idx="2"/>
            <a:endCxn id="4" idx="4"/>
          </p:cNvCxnSpPr>
          <p:nvPr/>
        </p:nvCxnSpPr>
        <p:spPr>
          <a:xfrm rot="10800000">
            <a:off x="4648201" y="3990409"/>
            <a:ext cx="1026885" cy="11984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B6CA870-0BEB-4620-B67A-D2EE0A126544}"/>
              </a:ext>
            </a:extLst>
          </p:cNvPr>
          <p:cNvCxnSpPr>
            <a:stCxn id="4" idx="6"/>
            <a:endCxn id="8" idx="0"/>
          </p:cNvCxnSpPr>
          <p:nvPr/>
        </p:nvCxnSpPr>
        <p:spPr>
          <a:xfrm>
            <a:off x="4916714" y="3678351"/>
            <a:ext cx="1026885" cy="1198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82E3ACB-54EF-4C29-BD86-DC8924AE685A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5777081" y="3844869"/>
            <a:ext cx="1198450" cy="8654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553DEBA-F32A-4F62-BB4E-86B040A344A7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10800000">
            <a:off x="5658796" y="2686497"/>
            <a:ext cx="1150218" cy="9918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5DC4B3C-A3AD-4E24-BD0E-984D293C34A2}"/>
              </a:ext>
            </a:extLst>
          </p:cNvPr>
          <p:cNvCxnSpPr>
            <a:stCxn id="5" idx="3"/>
            <a:endCxn id="4" idx="6"/>
          </p:cNvCxnSpPr>
          <p:nvPr/>
        </p:nvCxnSpPr>
        <p:spPr>
          <a:xfrm rot="5400000">
            <a:off x="4791828" y="2811382"/>
            <a:ext cx="991855" cy="7420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C0C8CC6-4825-478C-9CAA-5F6FBDC2AE3C}"/>
              </a:ext>
            </a:extLst>
          </p:cNvPr>
          <p:cNvSpPr/>
          <p:nvPr/>
        </p:nvSpPr>
        <p:spPr>
          <a:xfrm>
            <a:off x="4358508" y="3366293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F4648C-656B-4436-8087-E7F3AC9C283E}"/>
              </a:ext>
            </a:extLst>
          </p:cNvPr>
          <p:cNvSpPr/>
          <p:nvPr/>
        </p:nvSpPr>
        <p:spPr>
          <a:xfrm>
            <a:off x="5558972" y="2153781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9C19351-6CB3-4665-B85A-6912184DA0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3952" y="2460681"/>
            <a:ext cx="900453" cy="9107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2EBF5596-DC83-4EE2-B0A2-6913AB759146}"/>
              </a:ext>
            </a:extLst>
          </p:cNvPr>
          <p:cNvCxnSpPr>
            <a:stCxn id="50" idx="6"/>
          </p:cNvCxnSpPr>
          <p:nvPr/>
        </p:nvCxnSpPr>
        <p:spPr>
          <a:xfrm>
            <a:off x="6096000" y="2465839"/>
            <a:ext cx="820059" cy="900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7975F70-4CF9-4878-B31A-C8B7155A1D3A}"/>
              </a:ext>
            </a:extLst>
          </p:cNvPr>
          <p:cNvSpPr/>
          <p:nvPr/>
        </p:nvSpPr>
        <p:spPr>
          <a:xfrm>
            <a:off x="6809014" y="3366294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69CF8E-3326-4C9A-901B-15DD16FC5A7E}"/>
              </a:ext>
            </a:extLst>
          </p:cNvPr>
          <p:cNvSpPr/>
          <p:nvPr/>
        </p:nvSpPr>
        <p:spPr>
          <a:xfrm>
            <a:off x="5675085" y="4876802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E05D5143-2A96-4381-A174-C33FE4B37167}"/>
              </a:ext>
            </a:extLst>
          </p:cNvPr>
          <p:cNvCxnSpPr>
            <a:stCxn id="61" idx="4"/>
            <a:endCxn id="62" idx="6"/>
          </p:cNvCxnSpPr>
          <p:nvPr/>
        </p:nvCxnSpPr>
        <p:spPr>
          <a:xfrm rot="5400000">
            <a:off x="6045596" y="4156927"/>
            <a:ext cx="1198451" cy="8654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70BCF44A-45FD-4366-BDC4-C651B63DBD94}"/>
              </a:ext>
            </a:extLst>
          </p:cNvPr>
          <p:cNvCxnSpPr>
            <a:stCxn id="62" idx="2"/>
          </p:cNvCxnSpPr>
          <p:nvPr/>
        </p:nvCxnSpPr>
        <p:spPr>
          <a:xfrm rot="10800000">
            <a:off x="4648201" y="3990410"/>
            <a:ext cx="1026885" cy="11984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24F5010-3F31-4F5A-8986-37AB63C9BE02}"/>
              </a:ext>
            </a:extLst>
          </p:cNvPr>
          <p:cNvCxnSpPr/>
          <p:nvPr/>
        </p:nvCxnSpPr>
        <p:spPr>
          <a:xfrm rot="5400000">
            <a:off x="4791828" y="2811383"/>
            <a:ext cx="991855" cy="7420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78870A6D-7391-48FC-91C8-345708FE4155}"/>
              </a:ext>
            </a:extLst>
          </p:cNvPr>
          <p:cNvSpPr/>
          <p:nvPr/>
        </p:nvSpPr>
        <p:spPr>
          <a:xfrm>
            <a:off x="4358508" y="3366294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6D9AFF9-E3FB-4041-9DB5-4A13AC84D1C7}"/>
              </a:ext>
            </a:extLst>
          </p:cNvPr>
          <p:cNvSpPr/>
          <p:nvPr/>
        </p:nvSpPr>
        <p:spPr>
          <a:xfrm>
            <a:off x="5558972" y="2153782"/>
            <a:ext cx="537028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5F5DC1B7-BB70-488A-A8EB-2D73869205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3952" y="2460682"/>
            <a:ext cx="900453" cy="9107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72B8AFF2-3368-4383-A634-224B601885BD}"/>
              </a:ext>
            </a:extLst>
          </p:cNvPr>
          <p:cNvCxnSpPr>
            <a:stCxn id="67" idx="6"/>
          </p:cNvCxnSpPr>
          <p:nvPr/>
        </p:nvCxnSpPr>
        <p:spPr>
          <a:xfrm>
            <a:off x="6096000" y="2465840"/>
            <a:ext cx="820059" cy="900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E1D7CCFA-30D0-45B6-A912-BDE8B077CF8E}"/>
              </a:ext>
            </a:extLst>
          </p:cNvPr>
          <p:cNvCxnSpPr/>
          <p:nvPr/>
        </p:nvCxnSpPr>
        <p:spPr>
          <a:xfrm>
            <a:off x="4916715" y="3678351"/>
            <a:ext cx="1026885" cy="1198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442BF7B-0AA1-4982-B0F3-314C30B58A1D}"/>
              </a:ext>
            </a:extLst>
          </p:cNvPr>
          <p:cNvCxnSpPr>
            <a:cxnSpLocks/>
            <a:endCxn id="77" idx="6"/>
          </p:cNvCxnSpPr>
          <p:nvPr/>
        </p:nvCxnSpPr>
        <p:spPr>
          <a:xfrm rot="16200000" flipV="1">
            <a:off x="4843023" y="3776224"/>
            <a:ext cx="1198450" cy="10027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C346ABD-506B-4516-BF61-33E2AF87F13D}"/>
              </a:ext>
            </a:extLst>
          </p:cNvPr>
          <p:cNvSpPr/>
          <p:nvPr/>
        </p:nvSpPr>
        <p:spPr>
          <a:xfrm>
            <a:off x="6763657" y="3366294"/>
            <a:ext cx="627744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1A8422F-56E8-428B-A849-481C235A7539}"/>
              </a:ext>
            </a:extLst>
          </p:cNvPr>
          <p:cNvSpPr/>
          <p:nvPr/>
        </p:nvSpPr>
        <p:spPr>
          <a:xfrm>
            <a:off x="5629728" y="4876802"/>
            <a:ext cx="627744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AAE4FBC-FCCA-4314-8C9D-5D99DD98A845}"/>
              </a:ext>
            </a:extLst>
          </p:cNvPr>
          <p:cNvCxnSpPr>
            <a:stCxn id="72" idx="4"/>
            <a:endCxn id="73" idx="6"/>
          </p:cNvCxnSpPr>
          <p:nvPr/>
        </p:nvCxnSpPr>
        <p:spPr>
          <a:xfrm rot="5400000">
            <a:off x="6068276" y="4179606"/>
            <a:ext cx="1198451" cy="8200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47E0216-5187-4C2C-9ABD-D03E52DB97F8}"/>
              </a:ext>
            </a:extLst>
          </p:cNvPr>
          <p:cNvCxnSpPr>
            <a:stCxn id="73" idx="2"/>
          </p:cNvCxnSpPr>
          <p:nvPr/>
        </p:nvCxnSpPr>
        <p:spPr>
          <a:xfrm rot="10800000">
            <a:off x="4648204" y="3990416"/>
            <a:ext cx="981525" cy="11984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14FD0B52-9990-48E3-8806-EF460DCAA515}"/>
              </a:ext>
            </a:extLst>
          </p:cNvPr>
          <p:cNvCxnSpPr/>
          <p:nvPr/>
        </p:nvCxnSpPr>
        <p:spPr>
          <a:xfrm rot="5400000">
            <a:off x="4791829" y="2811383"/>
            <a:ext cx="991855" cy="7420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00CD8A1-3D71-49AC-84B1-D2091C350B0C}"/>
              </a:ext>
            </a:extLst>
          </p:cNvPr>
          <p:cNvSpPr/>
          <p:nvPr/>
        </p:nvSpPr>
        <p:spPr>
          <a:xfrm>
            <a:off x="4313151" y="3366294"/>
            <a:ext cx="627744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7979441-3E83-485B-B3D3-67C2B1FF8C5E}"/>
              </a:ext>
            </a:extLst>
          </p:cNvPr>
          <p:cNvSpPr/>
          <p:nvPr/>
        </p:nvSpPr>
        <p:spPr>
          <a:xfrm>
            <a:off x="5513615" y="2153782"/>
            <a:ext cx="627744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C654DFA-095A-4752-9AFC-301532D4844C}"/>
              </a:ext>
            </a:extLst>
          </p:cNvPr>
          <p:cNvCxnSpPr>
            <a:stCxn id="78" idx="6"/>
          </p:cNvCxnSpPr>
          <p:nvPr/>
        </p:nvCxnSpPr>
        <p:spPr>
          <a:xfrm>
            <a:off x="6141359" y="2465840"/>
            <a:ext cx="774701" cy="900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51466595-535F-4353-9A86-C241B71E11C4}"/>
              </a:ext>
            </a:extLst>
          </p:cNvPr>
          <p:cNvCxnSpPr/>
          <p:nvPr/>
        </p:nvCxnSpPr>
        <p:spPr>
          <a:xfrm rot="10800000">
            <a:off x="5658794" y="2686497"/>
            <a:ext cx="1150218" cy="9918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FD18251-B5B6-494C-BF39-F12BAA57EEB4}"/>
              </a:ext>
            </a:extLst>
          </p:cNvPr>
          <p:cNvCxnSpPr>
            <a:cxnSpLocks/>
            <a:endCxn id="90" idx="6"/>
          </p:cNvCxnSpPr>
          <p:nvPr/>
        </p:nvCxnSpPr>
        <p:spPr>
          <a:xfrm rot="16200000" flipV="1">
            <a:off x="4841522" y="3776223"/>
            <a:ext cx="1198450" cy="10027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4975D7C-20D7-45D3-9998-167B8BEE670F}"/>
              </a:ext>
            </a:extLst>
          </p:cNvPr>
          <p:cNvSpPr/>
          <p:nvPr/>
        </p:nvSpPr>
        <p:spPr>
          <a:xfrm>
            <a:off x="6763655" y="3366294"/>
            <a:ext cx="627744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E3C7041-02DC-40CB-8BE9-A7C15FBEDDB8}"/>
              </a:ext>
            </a:extLst>
          </p:cNvPr>
          <p:cNvSpPr/>
          <p:nvPr/>
        </p:nvSpPr>
        <p:spPr>
          <a:xfrm>
            <a:off x="5629726" y="4876802"/>
            <a:ext cx="627744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9FF6DFD0-1440-47BC-9BEF-FA74BA81CA7A}"/>
              </a:ext>
            </a:extLst>
          </p:cNvPr>
          <p:cNvCxnSpPr>
            <a:stCxn id="85" idx="4"/>
            <a:endCxn id="86" idx="6"/>
          </p:cNvCxnSpPr>
          <p:nvPr/>
        </p:nvCxnSpPr>
        <p:spPr>
          <a:xfrm rot="5400000">
            <a:off x="6068274" y="4179606"/>
            <a:ext cx="1198451" cy="8200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1CD6E1AB-CF3B-47E3-B46F-774EC9213CC9}"/>
              </a:ext>
            </a:extLst>
          </p:cNvPr>
          <p:cNvCxnSpPr>
            <a:stCxn id="86" idx="2"/>
          </p:cNvCxnSpPr>
          <p:nvPr/>
        </p:nvCxnSpPr>
        <p:spPr>
          <a:xfrm rot="10800000">
            <a:off x="4648202" y="3990416"/>
            <a:ext cx="981525" cy="11984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2402081D-71FE-41BB-B5E4-E5888B7996E7}"/>
              </a:ext>
            </a:extLst>
          </p:cNvPr>
          <p:cNvCxnSpPr/>
          <p:nvPr/>
        </p:nvCxnSpPr>
        <p:spPr>
          <a:xfrm rot="5400000">
            <a:off x="4791827" y="2811383"/>
            <a:ext cx="991855" cy="7420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CD4F135-117F-40FB-97CB-BE81A7D029D8}"/>
              </a:ext>
            </a:extLst>
          </p:cNvPr>
          <p:cNvSpPr/>
          <p:nvPr/>
        </p:nvSpPr>
        <p:spPr>
          <a:xfrm>
            <a:off x="4311650" y="3366293"/>
            <a:ext cx="627744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CB435D2-BDF5-4D53-897D-EF74F78628FB}"/>
              </a:ext>
            </a:extLst>
          </p:cNvPr>
          <p:cNvSpPr/>
          <p:nvPr/>
        </p:nvSpPr>
        <p:spPr>
          <a:xfrm>
            <a:off x="5513613" y="2153782"/>
            <a:ext cx="627744" cy="62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72B782B0-3AB8-43C2-BB46-37EDD8BD3AFA}"/>
              </a:ext>
            </a:extLst>
          </p:cNvPr>
          <p:cNvCxnSpPr>
            <a:stCxn id="91" idx="6"/>
          </p:cNvCxnSpPr>
          <p:nvPr/>
        </p:nvCxnSpPr>
        <p:spPr>
          <a:xfrm>
            <a:off x="6141357" y="2465840"/>
            <a:ext cx="774701" cy="900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7B7D67D-063C-4765-B083-6890F8EDA74A}"/>
              </a:ext>
            </a:extLst>
          </p:cNvPr>
          <p:cNvGrpSpPr/>
          <p:nvPr/>
        </p:nvGrpSpPr>
        <p:grpSpPr>
          <a:xfrm>
            <a:off x="4311650" y="2153781"/>
            <a:ext cx="3079749" cy="3347135"/>
            <a:chOff x="4311651" y="2153782"/>
            <a:chExt cx="3079749" cy="3347135"/>
          </a:xfrm>
        </p:grpSpPr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4348110C-460A-43B7-BF55-2CA9C02EA7F3}"/>
                </a:ext>
              </a:extLst>
            </p:cNvPr>
            <p:cNvCxnSpPr/>
            <p:nvPr/>
          </p:nvCxnSpPr>
          <p:spPr>
            <a:xfrm rot="5400000" flipH="1" flipV="1">
              <a:off x="5777082" y="3844869"/>
              <a:ext cx="1198450" cy="86541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BC520A97-3457-4ED1-93E7-DBE637B7DAD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653953" y="2460682"/>
              <a:ext cx="900453" cy="9107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0AD5C952-8915-405A-83D9-27C2A4E9ED98}"/>
                </a:ext>
              </a:extLst>
            </p:cNvPr>
            <p:cNvCxnSpPr/>
            <p:nvPr/>
          </p:nvCxnSpPr>
          <p:spPr>
            <a:xfrm rot="10800000">
              <a:off x="5658795" y="2686497"/>
              <a:ext cx="1150218" cy="99185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D7912BD2-7C48-4B46-B517-D83AF102D050}"/>
                </a:ext>
              </a:extLst>
            </p:cNvPr>
            <p:cNvCxnSpPr>
              <a:cxnSpLocks/>
              <a:endCxn id="104" idx="6"/>
            </p:cNvCxnSpPr>
            <p:nvPr/>
          </p:nvCxnSpPr>
          <p:spPr>
            <a:xfrm rot="16200000" flipV="1">
              <a:off x="4841523" y="3776223"/>
              <a:ext cx="1198450" cy="10027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51E0F16-50EB-4C69-8682-1F70C3723163}"/>
                </a:ext>
              </a:extLst>
            </p:cNvPr>
            <p:cNvSpPr/>
            <p:nvPr/>
          </p:nvSpPr>
          <p:spPr>
            <a:xfrm>
              <a:off x="6763656" y="3366294"/>
              <a:ext cx="627744" cy="624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A5C9427-DB11-4CD3-96A9-DEAB0C04C649}"/>
                </a:ext>
              </a:extLst>
            </p:cNvPr>
            <p:cNvSpPr/>
            <p:nvPr/>
          </p:nvSpPr>
          <p:spPr>
            <a:xfrm>
              <a:off x="5629727" y="4876802"/>
              <a:ext cx="627744" cy="624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C84E832A-BBC6-4473-83AB-8389C09889DF}"/>
                </a:ext>
              </a:extLst>
            </p:cNvPr>
            <p:cNvCxnSpPr/>
            <p:nvPr/>
          </p:nvCxnSpPr>
          <p:spPr>
            <a:xfrm rot="5400000">
              <a:off x="4791828" y="2811383"/>
              <a:ext cx="991855" cy="74208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D0DE52A-EB56-4279-9F5E-F0FD4591C304}"/>
                </a:ext>
              </a:extLst>
            </p:cNvPr>
            <p:cNvSpPr/>
            <p:nvPr/>
          </p:nvSpPr>
          <p:spPr>
            <a:xfrm>
              <a:off x="4311651" y="3366293"/>
              <a:ext cx="627744" cy="624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0FE376C-A869-4C24-8E04-983120E9A241}"/>
                </a:ext>
              </a:extLst>
            </p:cNvPr>
            <p:cNvSpPr/>
            <p:nvPr/>
          </p:nvSpPr>
          <p:spPr>
            <a:xfrm>
              <a:off x="5513614" y="2153782"/>
              <a:ext cx="627744" cy="624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91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3C2F-AE16-4842-88A4-11EDD132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714" y="174171"/>
            <a:ext cx="8418286" cy="71120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3: String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379421-9E64-486C-800F-3B9BAC75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88331"/>
            <a:ext cx="11575142" cy="2440669"/>
          </a:xfrm>
        </p:spPr>
        <p:txBody>
          <a:bodyPr/>
          <a:lstStyle/>
          <a:p>
            <a:pPr algn="l"/>
            <a:r>
              <a:rPr lang="en-IN" dirty="0"/>
              <a:t>L={ X| X is binary String Divisible by 4}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L= The string ends with Two Zeroes are divisible by 4</a:t>
            </a:r>
          </a:p>
          <a:p>
            <a:pPr algn="l"/>
            <a:r>
              <a:rPr lang="en-IN" dirty="0"/>
              <a:t>Note: Observe that the set of binary number divisible by 4  are exactly that have suffix as 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291BB3-EBE9-4A89-A2D2-438AD2F46F6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91853236"/>
              </p:ext>
            </p:extLst>
          </p:nvPr>
        </p:nvGraphicFramePr>
        <p:xfrm>
          <a:off x="203202" y="3531960"/>
          <a:ext cx="105155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215">
                  <a:extLst>
                    <a:ext uri="{9D8B030D-6E8A-4147-A177-3AD203B41FA5}">
                      <a16:colId xmlns:a16="http://schemas.microsoft.com/office/drawing/2014/main" val="1639996771"/>
                    </a:ext>
                  </a:extLst>
                </a:gridCol>
                <a:gridCol w="2441979">
                  <a:extLst>
                    <a:ext uri="{9D8B030D-6E8A-4147-A177-3AD203B41FA5}">
                      <a16:colId xmlns:a16="http://schemas.microsoft.com/office/drawing/2014/main" val="3991554337"/>
                    </a:ext>
                  </a:extLst>
                </a:gridCol>
                <a:gridCol w="5350405">
                  <a:extLst>
                    <a:ext uri="{9D8B030D-6E8A-4147-A177-3AD203B41FA5}">
                      <a16:colId xmlns:a16="http://schemas.microsoft.com/office/drawing/2014/main" val="1755696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62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2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9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01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0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99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9321-1806-476F-B019-3C8D817D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Finite Automata for Divisible by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6241-AB61-49EA-82BA-BA5F5E08A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825625"/>
            <a:ext cx="10515600" cy="5032375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 STATE:	ACCEPT/REJECT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 Use  binary </a:t>
            </a:r>
            <a:r>
              <a:rPr lang="en-IN" dirty="0"/>
              <a:t>0/1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6008A0-B371-4DA4-9688-A49D200BB75E}"/>
              </a:ext>
            </a:extLst>
          </p:cNvPr>
          <p:cNvSpPr/>
          <p:nvPr/>
        </p:nvSpPr>
        <p:spPr>
          <a:xfrm>
            <a:off x="1334410" y="4092345"/>
            <a:ext cx="1103086" cy="104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A7FB60-F779-4F76-ADFB-F47E7986965A}"/>
              </a:ext>
            </a:extLst>
          </p:cNvPr>
          <p:cNvSpPr/>
          <p:nvPr/>
        </p:nvSpPr>
        <p:spPr>
          <a:xfrm>
            <a:off x="4330702" y="5812970"/>
            <a:ext cx="1103086" cy="104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08B35F-8977-425C-B4C3-BD141EADB045}"/>
              </a:ext>
            </a:extLst>
          </p:cNvPr>
          <p:cNvSpPr/>
          <p:nvPr/>
        </p:nvSpPr>
        <p:spPr>
          <a:xfrm>
            <a:off x="7150102" y="4197306"/>
            <a:ext cx="1103086" cy="104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92FC7F-C966-4C45-B510-7D3AF49B1430}"/>
              </a:ext>
            </a:extLst>
          </p:cNvPr>
          <p:cNvSpPr/>
          <p:nvPr/>
        </p:nvSpPr>
        <p:spPr>
          <a:xfrm>
            <a:off x="4217309" y="2485839"/>
            <a:ext cx="1103086" cy="1045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7942A4-D792-4D3B-9424-3C6D7FC8D1CD}"/>
              </a:ext>
            </a:extLst>
          </p:cNvPr>
          <p:cNvCxnSpPr>
            <a:stCxn id="14" idx="7"/>
          </p:cNvCxnSpPr>
          <p:nvPr/>
        </p:nvCxnSpPr>
        <p:spPr>
          <a:xfrm flipV="1">
            <a:off x="2275953" y="2903989"/>
            <a:ext cx="1941356" cy="134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9B6DF4-29E6-4193-8E1F-13D816E4BB0E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4378852" y="3377827"/>
            <a:ext cx="113393" cy="258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F3E7FC-A42B-4CE6-8A46-C0E99A032759}"/>
              </a:ext>
            </a:extLst>
          </p:cNvPr>
          <p:cNvCxnSpPr>
            <a:stCxn id="18" idx="6"/>
            <a:endCxn id="17" idx="0"/>
          </p:cNvCxnSpPr>
          <p:nvPr/>
        </p:nvCxnSpPr>
        <p:spPr>
          <a:xfrm>
            <a:off x="5320395" y="3008354"/>
            <a:ext cx="2381250" cy="118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1EE71-A7CD-4CD9-8989-154927A6ECB6}"/>
              </a:ext>
            </a:extLst>
          </p:cNvPr>
          <p:cNvCxnSpPr>
            <a:stCxn id="17" idx="4"/>
          </p:cNvCxnSpPr>
          <p:nvPr/>
        </p:nvCxnSpPr>
        <p:spPr>
          <a:xfrm flipH="1">
            <a:off x="5433788" y="5242335"/>
            <a:ext cx="2267857" cy="91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5AA4F2-524F-40CA-90B3-DFC4EC505AF4}"/>
              </a:ext>
            </a:extLst>
          </p:cNvPr>
          <p:cNvCxnSpPr/>
          <p:nvPr/>
        </p:nvCxnSpPr>
        <p:spPr>
          <a:xfrm flipH="1" flipV="1">
            <a:off x="2105408" y="5137375"/>
            <a:ext cx="2195429" cy="119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F9A68A-1C42-4752-B9D6-4D52EE321E28}"/>
              </a:ext>
            </a:extLst>
          </p:cNvPr>
          <p:cNvCxnSpPr>
            <a:cxnSpLocks/>
          </p:cNvCxnSpPr>
          <p:nvPr/>
        </p:nvCxnSpPr>
        <p:spPr>
          <a:xfrm flipH="1" flipV="1">
            <a:off x="5112587" y="3446161"/>
            <a:ext cx="119674" cy="241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81C5578-185C-4859-B3F7-5E732D6B886C}"/>
              </a:ext>
            </a:extLst>
          </p:cNvPr>
          <p:cNvSpPr/>
          <p:nvPr/>
        </p:nvSpPr>
        <p:spPr>
          <a:xfrm>
            <a:off x="7968343" y="3788229"/>
            <a:ext cx="1727828" cy="1393371"/>
          </a:xfrm>
          <a:custGeom>
            <a:avLst/>
            <a:gdLst>
              <a:gd name="connsiteX0" fmla="*/ 0 w 1727828"/>
              <a:gd name="connsiteY0" fmla="*/ 522514 h 1393371"/>
              <a:gd name="connsiteX1" fmla="*/ 14514 w 1727828"/>
              <a:gd name="connsiteY1" fmla="*/ 435428 h 1393371"/>
              <a:gd name="connsiteX2" fmla="*/ 188686 w 1727828"/>
              <a:gd name="connsiteY2" fmla="*/ 319314 h 1393371"/>
              <a:gd name="connsiteX3" fmla="*/ 362857 w 1727828"/>
              <a:gd name="connsiteY3" fmla="*/ 203200 h 1393371"/>
              <a:gd name="connsiteX4" fmla="*/ 566057 w 1727828"/>
              <a:gd name="connsiteY4" fmla="*/ 101600 h 1393371"/>
              <a:gd name="connsiteX5" fmla="*/ 638628 w 1727828"/>
              <a:gd name="connsiteY5" fmla="*/ 58057 h 1393371"/>
              <a:gd name="connsiteX6" fmla="*/ 798286 w 1727828"/>
              <a:gd name="connsiteY6" fmla="*/ 14514 h 1393371"/>
              <a:gd name="connsiteX7" fmla="*/ 856343 w 1727828"/>
              <a:gd name="connsiteY7" fmla="*/ 0 h 1393371"/>
              <a:gd name="connsiteX8" fmla="*/ 1233714 w 1727828"/>
              <a:gd name="connsiteY8" fmla="*/ 116114 h 1393371"/>
              <a:gd name="connsiteX9" fmla="*/ 1291771 w 1727828"/>
              <a:gd name="connsiteY9" fmla="*/ 159657 h 1393371"/>
              <a:gd name="connsiteX10" fmla="*/ 1393371 w 1727828"/>
              <a:gd name="connsiteY10" fmla="*/ 261257 h 1393371"/>
              <a:gd name="connsiteX11" fmla="*/ 1436914 w 1727828"/>
              <a:gd name="connsiteY11" fmla="*/ 348342 h 1393371"/>
              <a:gd name="connsiteX12" fmla="*/ 1451428 w 1727828"/>
              <a:gd name="connsiteY12" fmla="*/ 391885 h 1393371"/>
              <a:gd name="connsiteX13" fmla="*/ 1494971 w 1727828"/>
              <a:gd name="connsiteY13" fmla="*/ 449942 h 1393371"/>
              <a:gd name="connsiteX14" fmla="*/ 1567543 w 1727828"/>
              <a:gd name="connsiteY14" fmla="*/ 551542 h 1393371"/>
              <a:gd name="connsiteX15" fmla="*/ 1582057 w 1727828"/>
              <a:gd name="connsiteY15" fmla="*/ 609600 h 1393371"/>
              <a:gd name="connsiteX16" fmla="*/ 1611086 w 1727828"/>
              <a:gd name="connsiteY16" fmla="*/ 653142 h 1393371"/>
              <a:gd name="connsiteX17" fmla="*/ 1683657 w 1727828"/>
              <a:gd name="connsiteY17" fmla="*/ 754742 h 1393371"/>
              <a:gd name="connsiteX18" fmla="*/ 1698171 w 1727828"/>
              <a:gd name="connsiteY18" fmla="*/ 798285 h 1393371"/>
              <a:gd name="connsiteX19" fmla="*/ 1727200 w 1727828"/>
              <a:gd name="connsiteY19" fmla="*/ 841828 h 1393371"/>
              <a:gd name="connsiteX20" fmla="*/ 1712686 w 1727828"/>
              <a:gd name="connsiteY20" fmla="*/ 943428 h 1393371"/>
              <a:gd name="connsiteX21" fmla="*/ 1698171 w 1727828"/>
              <a:gd name="connsiteY21" fmla="*/ 986971 h 1393371"/>
              <a:gd name="connsiteX22" fmla="*/ 1611086 w 1727828"/>
              <a:gd name="connsiteY22" fmla="*/ 1074057 h 1393371"/>
              <a:gd name="connsiteX23" fmla="*/ 1524000 w 1727828"/>
              <a:gd name="connsiteY23" fmla="*/ 1132114 h 1393371"/>
              <a:gd name="connsiteX24" fmla="*/ 1480457 w 1727828"/>
              <a:gd name="connsiteY24" fmla="*/ 1175657 h 1393371"/>
              <a:gd name="connsiteX25" fmla="*/ 1320800 w 1727828"/>
              <a:gd name="connsiteY25" fmla="*/ 1248228 h 1393371"/>
              <a:gd name="connsiteX26" fmla="*/ 1117600 w 1727828"/>
              <a:gd name="connsiteY26" fmla="*/ 1306285 h 1393371"/>
              <a:gd name="connsiteX27" fmla="*/ 957943 w 1727828"/>
              <a:gd name="connsiteY27" fmla="*/ 1349828 h 1393371"/>
              <a:gd name="connsiteX28" fmla="*/ 508000 w 1727828"/>
              <a:gd name="connsiteY28" fmla="*/ 1393371 h 1393371"/>
              <a:gd name="connsiteX29" fmla="*/ 362857 w 1727828"/>
              <a:gd name="connsiteY29" fmla="*/ 1378857 h 1393371"/>
              <a:gd name="connsiteX30" fmla="*/ 319314 w 1727828"/>
              <a:gd name="connsiteY30" fmla="*/ 1364342 h 1393371"/>
              <a:gd name="connsiteX31" fmla="*/ 275771 w 1727828"/>
              <a:gd name="connsiteY31" fmla="*/ 1306285 h 1393371"/>
              <a:gd name="connsiteX32" fmla="*/ 217714 w 1727828"/>
              <a:gd name="connsiteY32" fmla="*/ 1277257 h 1393371"/>
              <a:gd name="connsiteX33" fmla="*/ 174171 w 1727828"/>
              <a:gd name="connsiteY33" fmla="*/ 1248228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27828" h="1393371">
                <a:moveTo>
                  <a:pt x="0" y="522514"/>
                </a:moveTo>
                <a:cubicBezTo>
                  <a:pt x="4838" y="493485"/>
                  <a:pt x="-3143" y="458971"/>
                  <a:pt x="14514" y="435428"/>
                </a:cubicBezTo>
                <a:cubicBezTo>
                  <a:pt x="80604" y="347308"/>
                  <a:pt x="117467" y="364635"/>
                  <a:pt x="188686" y="319314"/>
                </a:cubicBezTo>
                <a:cubicBezTo>
                  <a:pt x="294515" y="251968"/>
                  <a:pt x="267291" y="253498"/>
                  <a:pt x="362857" y="203200"/>
                </a:cubicBezTo>
                <a:cubicBezTo>
                  <a:pt x="429870" y="167930"/>
                  <a:pt x="501121" y="140562"/>
                  <a:pt x="566057" y="101600"/>
                </a:cubicBezTo>
                <a:cubicBezTo>
                  <a:pt x="590247" y="87086"/>
                  <a:pt x="612946" y="69731"/>
                  <a:pt x="638628" y="58057"/>
                </a:cubicBezTo>
                <a:cubicBezTo>
                  <a:pt x="703643" y="28505"/>
                  <a:pt x="732372" y="29161"/>
                  <a:pt x="798286" y="14514"/>
                </a:cubicBezTo>
                <a:cubicBezTo>
                  <a:pt x="817759" y="10187"/>
                  <a:pt x="836991" y="4838"/>
                  <a:pt x="856343" y="0"/>
                </a:cubicBezTo>
                <a:cubicBezTo>
                  <a:pt x="1165685" y="34371"/>
                  <a:pt x="1047503" y="-23545"/>
                  <a:pt x="1233714" y="116114"/>
                </a:cubicBezTo>
                <a:cubicBezTo>
                  <a:pt x="1253066" y="130628"/>
                  <a:pt x="1274666" y="142552"/>
                  <a:pt x="1291771" y="159657"/>
                </a:cubicBezTo>
                <a:lnTo>
                  <a:pt x="1393371" y="261257"/>
                </a:lnTo>
                <a:cubicBezTo>
                  <a:pt x="1429858" y="370712"/>
                  <a:pt x="1380638" y="235789"/>
                  <a:pt x="1436914" y="348342"/>
                </a:cubicBezTo>
                <a:cubicBezTo>
                  <a:pt x="1443756" y="362026"/>
                  <a:pt x="1443837" y="378601"/>
                  <a:pt x="1451428" y="391885"/>
                </a:cubicBezTo>
                <a:cubicBezTo>
                  <a:pt x="1463430" y="412888"/>
                  <a:pt x="1482150" y="429429"/>
                  <a:pt x="1494971" y="449942"/>
                </a:cubicBezTo>
                <a:cubicBezTo>
                  <a:pt x="1558651" y="551830"/>
                  <a:pt x="1484536" y="468537"/>
                  <a:pt x="1567543" y="551542"/>
                </a:cubicBezTo>
                <a:cubicBezTo>
                  <a:pt x="1572381" y="570895"/>
                  <a:pt x="1574199" y="591265"/>
                  <a:pt x="1582057" y="609600"/>
                </a:cubicBezTo>
                <a:cubicBezTo>
                  <a:pt x="1588928" y="625633"/>
                  <a:pt x="1600947" y="638947"/>
                  <a:pt x="1611086" y="653142"/>
                </a:cubicBezTo>
                <a:cubicBezTo>
                  <a:pt x="1701101" y="779163"/>
                  <a:pt x="1615245" y="652127"/>
                  <a:pt x="1683657" y="754742"/>
                </a:cubicBezTo>
                <a:cubicBezTo>
                  <a:pt x="1688495" y="769256"/>
                  <a:pt x="1691329" y="784601"/>
                  <a:pt x="1698171" y="798285"/>
                </a:cubicBezTo>
                <a:cubicBezTo>
                  <a:pt x="1705972" y="813887"/>
                  <a:pt x="1725464" y="824470"/>
                  <a:pt x="1727200" y="841828"/>
                </a:cubicBezTo>
                <a:cubicBezTo>
                  <a:pt x="1730604" y="875869"/>
                  <a:pt x="1719395" y="909882"/>
                  <a:pt x="1712686" y="943428"/>
                </a:cubicBezTo>
                <a:cubicBezTo>
                  <a:pt x="1709685" y="958430"/>
                  <a:pt x="1707564" y="974894"/>
                  <a:pt x="1698171" y="986971"/>
                </a:cubicBezTo>
                <a:cubicBezTo>
                  <a:pt x="1672967" y="1019376"/>
                  <a:pt x="1640114" y="1045028"/>
                  <a:pt x="1611086" y="1074057"/>
                </a:cubicBezTo>
                <a:cubicBezTo>
                  <a:pt x="1556725" y="1128418"/>
                  <a:pt x="1587016" y="1111109"/>
                  <a:pt x="1524000" y="1132114"/>
                </a:cubicBezTo>
                <a:cubicBezTo>
                  <a:pt x="1509486" y="1146628"/>
                  <a:pt x="1496878" y="1163341"/>
                  <a:pt x="1480457" y="1175657"/>
                </a:cubicBezTo>
                <a:cubicBezTo>
                  <a:pt x="1411774" y="1227169"/>
                  <a:pt x="1401972" y="1218711"/>
                  <a:pt x="1320800" y="1248228"/>
                </a:cubicBezTo>
                <a:cubicBezTo>
                  <a:pt x="1122276" y="1320418"/>
                  <a:pt x="1418390" y="1226075"/>
                  <a:pt x="1117600" y="1306285"/>
                </a:cubicBezTo>
                <a:cubicBezTo>
                  <a:pt x="1018004" y="1332844"/>
                  <a:pt x="1051736" y="1337594"/>
                  <a:pt x="957943" y="1349828"/>
                </a:cubicBezTo>
                <a:cubicBezTo>
                  <a:pt x="750962" y="1376826"/>
                  <a:pt x="699839" y="1378614"/>
                  <a:pt x="508000" y="1393371"/>
                </a:cubicBezTo>
                <a:cubicBezTo>
                  <a:pt x="459619" y="1388533"/>
                  <a:pt x="410914" y="1386250"/>
                  <a:pt x="362857" y="1378857"/>
                </a:cubicBezTo>
                <a:cubicBezTo>
                  <a:pt x="347735" y="1376531"/>
                  <a:pt x="331067" y="1374137"/>
                  <a:pt x="319314" y="1364342"/>
                </a:cubicBezTo>
                <a:cubicBezTo>
                  <a:pt x="300730" y="1348856"/>
                  <a:pt x="294138" y="1322028"/>
                  <a:pt x="275771" y="1306285"/>
                </a:cubicBezTo>
                <a:cubicBezTo>
                  <a:pt x="259343" y="1292204"/>
                  <a:pt x="236500" y="1287992"/>
                  <a:pt x="217714" y="1277257"/>
                </a:cubicBezTo>
                <a:cubicBezTo>
                  <a:pt x="202568" y="1268602"/>
                  <a:pt x="174171" y="1248228"/>
                  <a:pt x="174171" y="12482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0ECD5A0-B16D-46F4-9926-AAC08AC078AE}"/>
              </a:ext>
            </a:extLst>
          </p:cNvPr>
          <p:cNvSpPr/>
          <p:nvPr/>
        </p:nvSpPr>
        <p:spPr>
          <a:xfrm>
            <a:off x="827314" y="3643005"/>
            <a:ext cx="1079556" cy="958024"/>
          </a:xfrm>
          <a:custGeom>
            <a:avLst/>
            <a:gdLst>
              <a:gd name="connsiteX0" fmla="*/ 493486 w 1079556"/>
              <a:gd name="connsiteY0" fmla="*/ 958024 h 958024"/>
              <a:gd name="connsiteX1" fmla="*/ 420915 w 1079556"/>
              <a:gd name="connsiteY1" fmla="*/ 914481 h 958024"/>
              <a:gd name="connsiteX2" fmla="*/ 246743 w 1079556"/>
              <a:gd name="connsiteY2" fmla="*/ 899966 h 958024"/>
              <a:gd name="connsiteX3" fmla="*/ 159657 w 1079556"/>
              <a:gd name="connsiteY3" fmla="*/ 812881 h 958024"/>
              <a:gd name="connsiteX4" fmla="*/ 116115 w 1079556"/>
              <a:gd name="connsiteY4" fmla="*/ 769338 h 958024"/>
              <a:gd name="connsiteX5" fmla="*/ 72572 w 1079556"/>
              <a:gd name="connsiteY5" fmla="*/ 725795 h 958024"/>
              <a:gd name="connsiteX6" fmla="*/ 43543 w 1079556"/>
              <a:gd name="connsiteY6" fmla="*/ 682252 h 958024"/>
              <a:gd name="connsiteX7" fmla="*/ 0 w 1079556"/>
              <a:gd name="connsiteY7" fmla="*/ 522595 h 958024"/>
              <a:gd name="connsiteX8" fmla="*/ 29029 w 1079556"/>
              <a:gd name="connsiteY8" fmla="*/ 304881 h 958024"/>
              <a:gd name="connsiteX9" fmla="*/ 101600 w 1079556"/>
              <a:gd name="connsiteY9" fmla="*/ 232309 h 958024"/>
              <a:gd name="connsiteX10" fmla="*/ 145143 w 1079556"/>
              <a:gd name="connsiteY10" fmla="*/ 188766 h 958024"/>
              <a:gd name="connsiteX11" fmla="*/ 174172 w 1079556"/>
              <a:gd name="connsiteY11" fmla="*/ 145224 h 958024"/>
              <a:gd name="connsiteX12" fmla="*/ 261257 w 1079556"/>
              <a:gd name="connsiteY12" fmla="*/ 87166 h 958024"/>
              <a:gd name="connsiteX13" fmla="*/ 348343 w 1079556"/>
              <a:gd name="connsiteY13" fmla="*/ 43624 h 958024"/>
              <a:gd name="connsiteX14" fmla="*/ 391886 w 1079556"/>
              <a:gd name="connsiteY14" fmla="*/ 14595 h 958024"/>
              <a:gd name="connsiteX15" fmla="*/ 551543 w 1079556"/>
              <a:gd name="connsiteY15" fmla="*/ 14595 h 958024"/>
              <a:gd name="connsiteX16" fmla="*/ 595086 w 1079556"/>
              <a:gd name="connsiteY16" fmla="*/ 29109 h 958024"/>
              <a:gd name="connsiteX17" fmla="*/ 696686 w 1079556"/>
              <a:gd name="connsiteY17" fmla="*/ 116195 h 958024"/>
              <a:gd name="connsiteX18" fmla="*/ 841829 w 1079556"/>
              <a:gd name="connsiteY18" fmla="*/ 203281 h 958024"/>
              <a:gd name="connsiteX19" fmla="*/ 870857 w 1079556"/>
              <a:gd name="connsiteY19" fmla="*/ 246824 h 958024"/>
              <a:gd name="connsiteX20" fmla="*/ 914400 w 1079556"/>
              <a:gd name="connsiteY20" fmla="*/ 290366 h 958024"/>
              <a:gd name="connsiteX21" fmla="*/ 943429 w 1079556"/>
              <a:gd name="connsiteY21" fmla="*/ 348424 h 958024"/>
              <a:gd name="connsiteX22" fmla="*/ 1030515 w 1079556"/>
              <a:gd name="connsiteY22" fmla="*/ 435509 h 958024"/>
              <a:gd name="connsiteX23" fmla="*/ 1045029 w 1079556"/>
              <a:gd name="connsiteY23" fmla="*/ 479052 h 958024"/>
              <a:gd name="connsiteX24" fmla="*/ 1074057 w 1079556"/>
              <a:gd name="connsiteY24" fmla="*/ 522595 h 958024"/>
              <a:gd name="connsiteX25" fmla="*/ 1016000 w 1079556"/>
              <a:gd name="connsiteY25" fmla="*/ 711281 h 958024"/>
              <a:gd name="connsiteX26" fmla="*/ 972457 w 1079556"/>
              <a:gd name="connsiteY26" fmla="*/ 711281 h 95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79556" h="958024">
                <a:moveTo>
                  <a:pt x="493486" y="958024"/>
                </a:moveTo>
                <a:cubicBezTo>
                  <a:pt x="469296" y="943510"/>
                  <a:pt x="448376" y="920942"/>
                  <a:pt x="420915" y="914481"/>
                </a:cubicBezTo>
                <a:cubicBezTo>
                  <a:pt x="364205" y="901137"/>
                  <a:pt x="301040" y="921082"/>
                  <a:pt x="246743" y="899966"/>
                </a:cubicBezTo>
                <a:cubicBezTo>
                  <a:pt x="208482" y="885087"/>
                  <a:pt x="188686" y="841910"/>
                  <a:pt x="159657" y="812881"/>
                </a:cubicBezTo>
                <a:lnTo>
                  <a:pt x="116115" y="769338"/>
                </a:lnTo>
                <a:cubicBezTo>
                  <a:pt x="101601" y="754824"/>
                  <a:pt x="83958" y="742874"/>
                  <a:pt x="72572" y="725795"/>
                </a:cubicBezTo>
                <a:lnTo>
                  <a:pt x="43543" y="682252"/>
                </a:lnTo>
                <a:cubicBezTo>
                  <a:pt x="10804" y="551295"/>
                  <a:pt x="27132" y="603986"/>
                  <a:pt x="0" y="522595"/>
                </a:cubicBezTo>
                <a:cubicBezTo>
                  <a:pt x="2166" y="498773"/>
                  <a:pt x="6838" y="356660"/>
                  <a:pt x="29029" y="304881"/>
                </a:cubicBezTo>
                <a:cubicBezTo>
                  <a:pt x="52682" y="249691"/>
                  <a:pt x="58595" y="268147"/>
                  <a:pt x="101600" y="232309"/>
                </a:cubicBezTo>
                <a:cubicBezTo>
                  <a:pt x="117369" y="219168"/>
                  <a:pt x="132002" y="204535"/>
                  <a:pt x="145143" y="188766"/>
                </a:cubicBezTo>
                <a:cubicBezTo>
                  <a:pt x="156310" y="175365"/>
                  <a:pt x="161044" y="156711"/>
                  <a:pt x="174172" y="145224"/>
                </a:cubicBezTo>
                <a:cubicBezTo>
                  <a:pt x="200428" y="122250"/>
                  <a:pt x="232229" y="106518"/>
                  <a:pt x="261257" y="87166"/>
                </a:cubicBezTo>
                <a:cubicBezTo>
                  <a:pt x="317527" y="49653"/>
                  <a:pt x="288254" y="63653"/>
                  <a:pt x="348343" y="43624"/>
                </a:cubicBezTo>
                <a:cubicBezTo>
                  <a:pt x="362857" y="33948"/>
                  <a:pt x="375852" y="21467"/>
                  <a:pt x="391886" y="14595"/>
                </a:cubicBezTo>
                <a:cubicBezTo>
                  <a:pt x="454617" y="-12290"/>
                  <a:pt x="479099" y="4246"/>
                  <a:pt x="551543" y="14595"/>
                </a:cubicBezTo>
                <a:cubicBezTo>
                  <a:pt x="566057" y="19433"/>
                  <a:pt x="581802" y="21518"/>
                  <a:pt x="595086" y="29109"/>
                </a:cubicBezTo>
                <a:cubicBezTo>
                  <a:pt x="682083" y="78822"/>
                  <a:pt x="625415" y="60762"/>
                  <a:pt x="696686" y="116195"/>
                </a:cubicBezTo>
                <a:cubicBezTo>
                  <a:pt x="759737" y="165235"/>
                  <a:pt x="778638" y="171685"/>
                  <a:pt x="841829" y="203281"/>
                </a:cubicBezTo>
                <a:cubicBezTo>
                  <a:pt x="851505" y="217795"/>
                  <a:pt x="859690" y="233423"/>
                  <a:pt x="870857" y="246824"/>
                </a:cubicBezTo>
                <a:cubicBezTo>
                  <a:pt x="883998" y="262593"/>
                  <a:pt x="902469" y="273663"/>
                  <a:pt x="914400" y="290366"/>
                </a:cubicBezTo>
                <a:cubicBezTo>
                  <a:pt x="926976" y="307973"/>
                  <a:pt x="929912" y="331528"/>
                  <a:pt x="943429" y="348424"/>
                </a:cubicBezTo>
                <a:cubicBezTo>
                  <a:pt x="969074" y="380481"/>
                  <a:pt x="1030515" y="435509"/>
                  <a:pt x="1030515" y="435509"/>
                </a:cubicBezTo>
                <a:cubicBezTo>
                  <a:pt x="1035353" y="450023"/>
                  <a:pt x="1038187" y="465368"/>
                  <a:pt x="1045029" y="479052"/>
                </a:cubicBezTo>
                <a:cubicBezTo>
                  <a:pt x="1052830" y="494654"/>
                  <a:pt x="1072814" y="505195"/>
                  <a:pt x="1074057" y="522595"/>
                </a:cubicBezTo>
                <a:cubicBezTo>
                  <a:pt x="1079764" y="602490"/>
                  <a:pt x="1096890" y="684317"/>
                  <a:pt x="1016000" y="711281"/>
                </a:cubicBezTo>
                <a:cubicBezTo>
                  <a:pt x="1002231" y="715871"/>
                  <a:pt x="986971" y="711281"/>
                  <a:pt x="972457" y="7112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0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4C0B-6645-433B-AAE5-53F760F8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String Accepted by machine </a:t>
            </a:r>
            <a:br>
              <a:rPr lang="en-IN" dirty="0"/>
            </a:br>
            <a:r>
              <a:rPr lang="en-IN" dirty="0"/>
              <a:t>110 ,1100?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7FFD-21A3-4FBF-9FFA-09C0EA93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49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71B7-B4BE-4440-99FA-69C58FE6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5275"/>
          </a:xfrm>
        </p:spPr>
        <p:txBody>
          <a:bodyPr/>
          <a:lstStyle/>
          <a:p>
            <a:r>
              <a:rPr lang="en-IN" dirty="0"/>
              <a:t>Thanks…  </a:t>
            </a:r>
            <a:br>
              <a:rPr lang="en-IN" dirty="0"/>
            </a:br>
            <a:r>
              <a:rPr lang="en-IN" dirty="0"/>
              <a:t>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Any Question???</a:t>
            </a:r>
          </a:p>
        </p:txBody>
      </p:sp>
    </p:spTree>
    <p:extLst>
      <p:ext uri="{BB962C8B-B14F-4D97-AF65-F5344CB8AC3E}">
        <p14:creationId xmlns:p14="http://schemas.microsoft.com/office/powerpoint/2010/main" val="161215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64993-7120-4D37-A0D9-CDFCEDAAA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49" y="764275"/>
            <a:ext cx="10125499" cy="26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B30E5-644D-43E9-B668-B430DFFF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2" y="259309"/>
            <a:ext cx="11000096" cy="43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1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661ABE-0706-4B26-8094-569854D4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75" y="-163772"/>
            <a:ext cx="9103056" cy="70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2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F7C8F2-8CD2-4868-83E3-33F0F82A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0" y="464308"/>
            <a:ext cx="9225886" cy="2278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44BE1-57E4-4AFB-9DC7-47C704F7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31" y="2743200"/>
            <a:ext cx="922588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2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3E08-E748-41EF-876F-97EA1EEF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5ACE-2CE5-447C-A085-599B4F52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What is Computation?</a:t>
            </a:r>
          </a:p>
          <a:p>
            <a:pPr lvl="1">
              <a:lnSpc>
                <a:spcPct val="150000"/>
              </a:lnSpc>
            </a:pPr>
            <a:r>
              <a:rPr lang="en-IN" sz="4000" dirty="0"/>
              <a:t>Multiplication of numbers</a:t>
            </a:r>
          </a:p>
          <a:p>
            <a:pPr lvl="1">
              <a:lnSpc>
                <a:spcPct val="150000"/>
              </a:lnSpc>
            </a:pPr>
            <a:r>
              <a:rPr lang="en-IN" sz="4000" dirty="0"/>
              <a:t>Finding Word in a dictionary</a:t>
            </a:r>
          </a:p>
          <a:p>
            <a:pPr lvl="1">
              <a:lnSpc>
                <a:spcPct val="150000"/>
              </a:lnSpc>
            </a:pPr>
            <a:r>
              <a:rPr lang="en-IN" sz="4000" dirty="0"/>
              <a:t>Checking whether there is path between two vertices or not?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04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3538-CE1A-4ED5-8CA9-33CF65A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16EE-40B3-470F-9B8C-168546AF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Examples</a:t>
            </a:r>
          </a:p>
          <a:p>
            <a:pPr lvl="1"/>
            <a:r>
              <a:rPr lang="en-IN" dirty="0"/>
              <a:t>Calculator</a:t>
            </a:r>
          </a:p>
          <a:p>
            <a:pPr lvl="1"/>
            <a:r>
              <a:rPr lang="en-IN" dirty="0"/>
              <a:t>Cell Phone/ Smart Phone</a:t>
            </a:r>
          </a:p>
          <a:p>
            <a:pPr lvl="1"/>
            <a:r>
              <a:rPr lang="en-IN" dirty="0"/>
              <a:t>Computer</a:t>
            </a:r>
          </a:p>
          <a:p>
            <a:pPr lvl="1"/>
            <a:r>
              <a:rPr lang="en-IN" dirty="0"/>
              <a:t>Pen/Paper (standard) </a:t>
            </a:r>
          </a:p>
          <a:p>
            <a:pPr marL="0" indent="0">
              <a:buNone/>
            </a:pPr>
            <a:r>
              <a:rPr lang="en-IN" dirty="0"/>
              <a:t>Study Computational Devices</a:t>
            </a:r>
          </a:p>
          <a:p>
            <a:pPr lvl="1"/>
            <a:r>
              <a:rPr lang="en-IN" dirty="0"/>
              <a:t>Resources Devices used (Memory /Processors etc)</a:t>
            </a:r>
          </a:p>
          <a:p>
            <a:pPr lvl="1"/>
            <a:r>
              <a:rPr lang="en-IN" dirty="0"/>
              <a:t>Power and Limitation</a:t>
            </a:r>
          </a:p>
        </p:txBody>
      </p:sp>
    </p:spTree>
    <p:extLst>
      <p:ext uri="{BB962C8B-B14F-4D97-AF65-F5344CB8AC3E}">
        <p14:creationId xmlns:p14="http://schemas.microsoft.com/office/powerpoint/2010/main" val="415367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5C7B-77E1-4F07-BF92-18522BC3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Kinds of Computation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8DAC-5DF2-467D-92FE-6099FB0F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Finite Automata: Finite  memory,  Number of  state.</a:t>
            </a:r>
          </a:p>
          <a:p>
            <a:r>
              <a:rPr lang="en-IN" dirty="0"/>
              <a:t>Automaton: Plural form of automata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54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3417-8272-437F-8BCB-2E875379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ED8B-184D-493C-B1F8-0A37EB44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Electric Switch: ON/OFF </a:t>
            </a:r>
          </a:p>
          <a:p>
            <a:pPr marL="0" indent="0">
              <a:buNone/>
            </a:pPr>
            <a:r>
              <a:rPr lang="en-IN" dirty="0"/>
              <a:t>				1 .push	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1.push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ODD/EVEN</a:t>
            </a:r>
          </a:p>
          <a:p>
            <a:r>
              <a:rPr lang="en-IN" dirty="0"/>
              <a:t>EXAMPLE: </a:t>
            </a:r>
          </a:p>
          <a:p>
            <a:pPr lvl="1"/>
            <a:r>
              <a:rPr lang="en-IN" dirty="0"/>
              <a:t>11 </a:t>
            </a:r>
            <a:r>
              <a:rPr lang="en-IN" dirty="0">
                <a:sym typeface="Wingdings" panose="05000000000000000000" pitchFamily="2" charset="2"/>
              </a:rPr>
              <a:t> STATEOFF   111   ?   1111?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  <a:p>
            <a:pPr marL="3657600" lvl="8" indent="0">
              <a:buNone/>
            </a:pPr>
            <a:endParaRPr lang="en-IN" dirty="0"/>
          </a:p>
          <a:p>
            <a:pPr marL="3657600" lvl="8" indent="0">
              <a:buNone/>
            </a:pPr>
            <a:endParaRPr lang="en-IN" dirty="0"/>
          </a:p>
          <a:p>
            <a:pPr marL="3657600" lvl="8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CA5191-E408-4E1F-8C48-57575EF096E0}"/>
              </a:ext>
            </a:extLst>
          </p:cNvPr>
          <p:cNvSpPr/>
          <p:nvPr/>
        </p:nvSpPr>
        <p:spPr>
          <a:xfrm>
            <a:off x="1885950" y="2680493"/>
            <a:ext cx="158115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CE665C-2862-4407-B91C-BF51569FEAF8}"/>
              </a:ext>
            </a:extLst>
          </p:cNvPr>
          <p:cNvSpPr/>
          <p:nvPr/>
        </p:nvSpPr>
        <p:spPr>
          <a:xfrm>
            <a:off x="6810375" y="2675731"/>
            <a:ext cx="158115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	</a:t>
            </a:r>
            <a:r>
              <a:rPr lang="en-IN" sz="3200" dirty="0">
                <a:highlight>
                  <a:srgbClr val="00FF00"/>
                </a:highlight>
              </a:rPr>
              <a:t>ON</a:t>
            </a:r>
          </a:p>
          <a:p>
            <a:pPr algn="ctr"/>
            <a:endParaRPr lang="en-IN" dirty="0"/>
          </a:p>
        </p:txBody>
      </p:sp>
      <p:cxnSp>
        <p:nvCxnSpPr>
          <p:cNvPr id="7" name="Connector: Curved 6" descr="&#10;">
            <a:extLst>
              <a:ext uri="{FF2B5EF4-FFF2-40B4-BE49-F238E27FC236}">
                <a16:creationId xmlns:a16="http://schemas.microsoft.com/office/drawing/2014/main" id="{27C8CADD-A792-45C0-AB9A-46F7AA095C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36358" y="970010"/>
            <a:ext cx="4762" cy="3806383"/>
          </a:xfrm>
          <a:prstGeom prst="curvedConnector3">
            <a:avLst>
              <a:gd name="adj1" fmla="val 8977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EAFE5E2-B264-4CE6-BEEA-1E7CB6263FC3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5136357" y="1906360"/>
            <a:ext cx="4762" cy="3806383"/>
          </a:xfrm>
          <a:prstGeom prst="curvedConnector3">
            <a:avLst>
              <a:gd name="adj1" fmla="val 8977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106A9D-076F-41B0-93CE-024E6E6153BF}"/>
              </a:ext>
            </a:extLst>
          </p:cNvPr>
          <p:cNvGrpSpPr/>
          <p:nvPr/>
        </p:nvGrpSpPr>
        <p:grpSpPr>
          <a:xfrm>
            <a:off x="1885950" y="2675732"/>
            <a:ext cx="6505575" cy="1330325"/>
            <a:chOff x="1885950" y="2675732"/>
            <a:chExt cx="6505575" cy="133032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A76520-68DA-45CA-9680-6CB636EFB908}"/>
                </a:ext>
              </a:extLst>
            </p:cNvPr>
            <p:cNvSpPr/>
            <p:nvPr/>
          </p:nvSpPr>
          <p:spPr>
            <a:xfrm>
              <a:off x="1885950" y="2680494"/>
              <a:ext cx="1581150" cy="13255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rgbClr val="FF0000"/>
                  </a:solidFill>
                </a:rPr>
                <a:t>OFF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93794-055C-4BA7-9C9B-30799EB9BD9F}"/>
                </a:ext>
              </a:extLst>
            </p:cNvPr>
            <p:cNvSpPr/>
            <p:nvPr/>
          </p:nvSpPr>
          <p:spPr>
            <a:xfrm>
              <a:off x="6810375" y="2675732"/>
              <a:ext cx="1581150" cy="13255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	</a:t>
              </a:r>
              <a:r>
                <a:rPr lang="en-IN" sz="3200" dirty="0">
                  <a:highlight>
                    <a:srgbClr val="00FF00"/>
                  </a:highlight>
                </a:rPr>
                <a:t>ON</a:t>
              </a:r>
            </a:p>
            <a:p>
              <a:pPr algn="ctr"/>
              <a:endParaRPr lang="en-IN" dirty="0"/>
            </a:p>
          </p:txBody>
        </p:sp>
        <p:cxnSp>
          <p:nvCxnSpPr>
            <p:cNvPr id="16" name="Connector: Curved 15" descr="&#10;">
              <a:extLst>
                <a:ext uri="{FF2B5EF4-FFF2-40B4-BE49-F238E27FC236}">
                  <a16:creationId xmlns:a16="http://schemas.microsoft.com/office/drawing/2014/main" id="{B22AB25A-A783-47D5-8EF3-D27D0EE24C7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36358" y="970011"/>
              <a:ext cx="4762" cy="3806383"/>
            </a:xfrm>
            <a:prstGeom prst="curvedConnector3">
              <a:avLst>
                <a:gd name="adj1" fmla="val 89770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917682E1-49C2-482B-A054-5F3E8E538DD8}"/>
                </a:ext>
              </a:extLst>
            </p:cNvPr>
            <p:cNvCxnSpPr>
              <a:stCxn id="15" idx="3"/>
              <a:endCxn id="14" idx="5"/>
            </p:cNvCxnSpPr>
            <p:nvPr/>
          </p:nvCxnSpPr>
          <p:spPr>
            <a:xfrm rot="5400000">
              <a:off x="5136357" y="1906361"/>
              <a:ext cx="4762" cy="3806383"/>
            </a:xfrm>
            <a:prstGeom prst="curvedConnector3">
              <a:avLst>
                <a:gd name="adj1" fmla="val 89770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69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5F9D75-9AC2-4A80-9B67-3E1290ED7335}"/>
</file>

<file path=customXml/itemProps2.xml><?xml version="1.0" encoding="utf-8"?>
<ds:datastoreItem xmlns:ds="http://schemas.openxmlformats.org/officeDocument/2006/customXml" ds:itemID="{0C7FA029-83C0-4F54-82BE-406DCDF252DD}"/>
</file>

<file path=customXml/itemProps3.xml><?xml version="1.0" encoding="utf-8"?>
<ds:datastoreItem xmlns:ds="http://schemas.openxmlformats.org/officeDocument/2006/customXml" ds:itemID="{D8607D34-0DE6-465E-90F5-5AD0D4CDE8DF}"/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Introduction to Finite Automata</vt:lpstr>
      <vt:lpstr>Computational Devices</vt:lpstr>
      <vt:lpstr>Kinds of Computation Devices</vt:lpstr>
      <vt:lpstr>Example of Finite Automata</vt:lpstr>
      <vt:lpstr>Example of Finite Automata</vt:lpstr>
      <vt:lpstr>Example 3: String </vt:lpstr>
      <vt:lpstr>Design Finite Automata for Divisible by 4</vt:lpstr>
      <vt:lpstr>Check String Accepted by machine  110 ,1100?</vt:lpstr>
      <vt:lpstr>Thanks…         Any Question???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Computer</dc:title>
  <dc:creator>Vaibhav Chunekar</dc:creator>
  <cp:lastModifiedBy>Vaibhav Chunekar</cp:lastModifiedBy>
  <cp:revision>16</cp:revision>
  <dcterms:created xsi:type="dcterms:W3CDTF">2020-08-02T14:37:47Z</dcterms:created>
  <dcterms:modified xsi:type="dcterms:W3CDTF">2020-08-02T16:29:12Z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