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98" r:id="rId8"/>
    <p:sldId id="296" r:id="rId9"/>
    <p:sldId id="299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Chunekar" initials="VC" lastIdx="1" clrIdx="0">
    <p:extLst>
      <p:ext uri="{19B8F6BF-5375-455C-9EA6-DF929625EA0E}">
        <p15:presenceInfo xmlns:p15="http://schemas.microsoft.com/office/powerpoint/2012/main" userId="18df02d4891b02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23:03:02.533" idx="1">
    <p:pos x="1586" y="363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3D29-4A52-4D3C-8BD8-B6CED076B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301DB-41B3-4EC4-B5D0-2FC2EA3E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5CB0-F05A-4FC2-BAF5-436B0AD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B2D3-9445-47DD-A2EB-011AF9C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7584-EFCD-47C8-9919-C6CCC0F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532F-1BC9-46D9-81E4-525CAED7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4BF91-A2A6-43D5-A339-FD5B9C35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F755-88E4-4EC3-B54A-0D1A3F4D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FFEA-9C9B-4A59-A818-D502CB5F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53D9-E50B-4527-87C0-B7F8C7DB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FB30F-052B-4DD4-BA9B-595B7AD68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7AED-172F-45C1-91FE-5680A8EB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34F2-030B-4928-A5B3-8AEF3EB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981A-B8B1-413A-9B0B-16D1CC9F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8789-C230-48F0-8515-F6FC19A0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5BCA-1675-4072-88F3-1940054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D06A-7C49-4D15-9C50-8BB6F313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0660-1392-466B-912A-E92D2D62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A912-00D2-4412-BDCB-EA881DFC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EE58-A6FF-4B54-9669-3071351E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411-3C26-4459-9596-60128225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FBA1-F025-4F5E-BD3F-CA87DAF1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7A46-486A-41E0-B413-0087C88B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B98A-812D-474A-B1EC-FDEEE7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C93C-2340-49DB-8CF9-8491E4B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4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FFB5-14A6-4BE9-BAF6-F766F050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4AB-BE3E-4870-8D9C-D120F8DC6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27F9-BEF3-4D49-BE3A-277D74684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AD34-9536-4555-A9AB-2C5D014F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A25E5-40A8-4C29-94A1-26BBC74E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9445-F539-4E97-A7B9-08B2F91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78F5-4DE6-43AE-989C-BC154AB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CACF-D623-492A-998F-E92A1FE5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551A3-DF93-4B06-8D9A-EC431139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006A-E3DB-4F81-857E-CC872C99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BBE9-9FE7-4BFD-9C4A-63E7FEC34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E046B-5215-47FB-8724-9AC5824B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1EB5-C70E-440B-8733-18A40E61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0C7ED-5C75-45BC-8956-B35969C5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FC9C-E1FD-497E-BB45-1C4E5947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87206-C990-4800-AE41-FCB5EA3C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45B23-4738-4B57-BC7B-4BCCCE34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C855-9285-4289-9A85-C7F3942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27F88-0F4C-4798-BDBE-649C08A9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3ED62-6431-4F49-B520-20EBCCA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F5B01-1AAB-44EE-8E51-1A92FC6D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F3C-A689-46B8-AB6A-95D1774A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A50A-F8F2-4D6F-979B-63BEAF1A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3F50-BFE3-4129-B529-2B8BD138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1809-2DE7-4D80-81E7-DD34C0B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27C5-1F8E-47ED-922E-E45D8092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AE1D-CC47-40FE-82CE-CE31090E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A790-2C7A-404E-A87B-E84D1C82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37239-D1F3-4F7D-A8DF-42DA9E1A1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333A4-8472-462A-88F4-56D5D11D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D73E2-1299-4BB5-B0D4-B7E532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0842-2E17-4ADA-8E17-EF7B407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21E38-ABA6-4AF0-88DC-41BB84D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7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A4590-D90E-4E11-938B-6EDF779D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935A-6135-4DB7-BC7D-05FC8FA5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6244-DBBD-41A4-9A49-20F21901E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94D6-A5B5-49A8-80F4-55329CA9862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7826-63D2-4F8B-A4A0-C5D76EFB6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7BE-5DF5-46D0-961D-8D23E9E3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764E-03EC-479D-B51E-73CF9B635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52401"/>
            <a:ext cx="11622156" cy="190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23: </a:t>
            </a:r>
            <a:r>
              <a:rPr lang="en-US" altLang="en-US" dirty="0" err="1">
                <a:solidFill>
                  <a:schemeClr val="hlink"/>
                </a:solidFill>
              </a:rPr>
              <a:t>Greibach</a:t>
            </a:r>
            <a:r>
              <a:rPr lang="en-US" altLang="en-US" dirty="0">
                <a:solidFill>
                  <a:schemeClr val="hlink"/>
                </a:solidFill>
              </a:rPr>
              <a:t>  Normal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US" altLang="en-US" dirty="0" err="1">
                <a:solidFill>
                  <a:schemeClr val="hlink"/>
                </a:solidFill>
              </a:rPr>
              <a:t>Greibach</a:t>
            </a:r>
            <a:r>
              <a:rPr lang="en-US" altLang="en-US" dirty="0">
                <a:solidFill>
                  <a:schemeClr val="hlink"/>
                </a:solidFill>
              </a:rPr>
              <a:t>  Normal Form</a:t>
            </a:r>
            <a:endParaRPr lang="en-IN" altLang="en-US" dirty="0">
              <a:solidFill>
                <a:schemeClr val="hlink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Steps to convert CFG to GNF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</a:t>
            </a: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7198-3170-492A-8D33-98C3724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5: Adjust the Variables to GNF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9119-B9DB-4D3E-94EC-0F7951BA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A</a:t>
            </a:r>
            <a:r>
              <a:rPr lang="en-US" baseline="-25000" dirty="0"/>
              <a:t>i</a:t>
            </a:r>
            <a:r>
              <a:rPr lang="en-US" dirty="0"/>
              <a:t> →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 err="1"/>
              <a:t>γ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n−1, n−2, ., 1 in desired form at the same time change the Z production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6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6820-2D27-4602-878F-54F75CC1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66712" cy="1325563"/>
          </a:xfrm>
        </p:spPr>
        <p:txBody>
          <a:bodyPr/>
          <a:lstStyle/>
          <a:p>
            <a:r>
              <a:rPr lang="en-IN" sz="4000" dirty="0"/>
              <a:t>Example:</a:t>
            </a:r>
            <a:r>
              <a:rPr lang="en-US" sz="4000" dirty="0"/>
              <a:t> </a:t>
            </a:r>
            <a:r>
              <a:rPr lang="en-US" sz="2800" dirty="0"/>
              <a:t>Convert the following grammar G into </a:t>
            </a:r>
            <a:r>
              <a:rPr lang="en-US" sz="2800" dirty="0" err="1"/>
              <a:t>Greibach</a:t>
            </a:r>
            <a:r>
              <a:rPr lang="en-US" sz="2800" dirty="0"/>
              <a:t> Normal Form (GNF).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751D-89DE-4889-B581-BB89BF23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01670" cy="48137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IN" sz="3600" dirty="0"/>
              <a:t>S → XA|BB </a:t>
            </a:r>
          </a:p>
          <a:p>
            <a:pPr marL="914400" lvl="2" indent="0">
              <a:buNone/>
            </a:pPr>
            <a:r>
              <a:rPr lang="en-IN" sz="3600" dirty="0"/>
              <a:t>B → </a:t>
            </a:r>
            <a:r>
              <a:rPr lang="en-IN" sz="3600" dirty="0" err="1"/>
              <a:t>b|SB</a:t>
            </a:r>
            <a:endParaRPr lang="en-IN" sz="3600" dirty="0"/>
          </a:p>
          <a:p>
            <a:pPr marL="914400" lvl="2" indent="0">
              <a:buNone/>
            </a:pPr>
            <a:r>
              <a:rPr lang="en-IN" sz="3600" dirty="0"/>
              <a:t> X → b</a:t>
            </a:r>
          </a:p>
          <a:p>
            <a:pPr marL="914400" lvl="2" indent="0">
              <a:buNone/>
            </a:pPr>
            <a:r>
              <a:rPr lang="en-IN" sz="3600" dirty="0"/>
              <a:t> A → a</a:t>
            </a:r>
          </a:p>
        </p:txBody>
      </p:sp>
    </p:spTree>
    <p:extLst>
      <p:ext uri="{BB962C8B-B14F-4D97-AF65-F5344CB8AC3E}">
        <p14:creationId xmlns:p14="http://schemas.microsoft.com/office/powerpoint/2010/main" val="353955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3D96-3D44-448A-ACCB-5FA6C3DB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Rewrite G in Chomsky Normal Form (CNF)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2657-F0B4-4A0E-BE4E-13331315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already in CNF.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3887-7057-44A2-97BF-674C49A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 : Re-label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2616-B571-4D53-9322-21C53F09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3366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 with A1</a:t>
            </a:r>
          </a:p>
          <a:p>
            <a:r>
              <a:rPr lang="en-US" dirty="0"/>
              <a:t> X with A2 </a:t>
            </a:r>
          </a:p>
          <a:p>
            <a:r>
              <a:rPr lang="en-US" dirty="0"/>
              <a:t>A with A3</a:t>
            </a:r>
          </a:p>
          <a:p>
            <a:r>
              <a:rPr lang="en-US" dirty="0"/>
              <a:t> B with A4</a:t>
            </a:r>
          </a:p>
          <a:p>
            <a:r>
              <a:rPr lang="en-US" dirty="0"/>
              <a:t>After re-labeling the grammar looks like: </a:t>
            </a:r>
          </a:p>
          <a:p>
            <a:pPr marL="457200" lvl="1" indent="0">
              <a:buNone/>
            </a:pPr>
            <a:r>
              <a:rPr lang="en-US" sz="3200" dirty="0"/>
              <a:t>A1 → A2A3|A4A4 </a:t>
            </a:r>
          </a:p>
          <a:p>
            <a:pPr marL="457200" lvl="1" indent="0">
              <a:buNone/>
            </a:pPr>
            <a:r>
              <a:rPr lang="en-US" sz="3200" dirty="0"/>
              <a:t>A4 → b|A1A4</a:t>
            </a:r>
          </a:p>
          <a:p>
            <a:pPr marL="457200" lvl="1" indent="0">
              <a:buNone/>
            </a:pPr>
            <a:r>
              <a:rPr lang="en-US" sz="3200" dirty="0"/>
              <a:t> A2 → b</a:t>
            </a:r>
          </a:p>
          <a:p>
            <a:pPr marL="457200" lvl="1" indent="0">
              <a:buNone/>
            </a:pPr>
            <a:r>
              <a:rPr lang="en-US" sz="3200" dirty="0"/>
              <a:t> A3 → a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4AC3-65C7-48C7-A576-B0E8CAAF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651" y="1825625"/>
            <a:ext cx="3869635" cy="2017505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IN" sz="2800" dirty="0"/>
              <a:t>Original Grammar</a:t>
            </a:r>
          </a:p>
          <a:p>
            <a:pPr marL="914400" lvl="2" indent="0">
              <a:buNone/>
            </a:pPr>
            <a:r>
              <a:rPr lang="en-IN" sz="2800" dirty="0"/>
              <a:t>S → XA|BB </a:t>
            </a:r>
          </a:p>
          <a:p>
            <a:pPr marL="914400" lvl="2" indent="0">
              <a:buNone/>
            </a:pPr>
            <a:r>
              <a:rPr lang="en-IN" sz="2800" dirty="0"/>
              <a:t>B → </a:t>
            </a:r>
            <a:r>
              <a:rPr lang="en-IN" sz="2800" dirty="0" err="1"/>
              <a:t>b|SB</a:t>
            </a:r>
            <a:endParaRPr lang="en-IN" sz="2800" dirty="0"/>
          </a:p>
          <a:p>
            <a:pPr marL="914400" lvl="2" indent="0">
              <a:buNone/>
            </a:pPr>
            <a:r>
              <a:rPr lang="en-IN" sz="2800" dirty="0"/>
              <a:t> X → b</a:t>
            </a:r>
          </a:p>
          <a:p>
            <a:pPr marL="914400" lvl="2" indent="0">
              <a:buNone/>
            </a:pPr>
            <a:r>
              <a:rPr lang="en-IN" sz="2800" dirty="0"/>
              <a:t> A →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70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5DCD-7F79-4A68-8906-AE89F848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 :Identify all productions which do not conform to any of the types listed below: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4783-D171-46A0-BBF0-55CE0AC5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182" y="1825625"/>
            <a:ext cx="10515600" cy="4351338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baseline="-25000" dirty="0"/>
              <a:t>i</a:t>
            </a:r>
            <a:r>
              <a:rPr lang="en-IN" dirty="0"/>
              <a:t> → </a:t>
            </a:r>
            <a:r>
              <a:rPr lang="en-IN" dirty="0" err="1"/>
              <a:t>A</a:t>
            </a:r>
            <a:r>
              <a:rPr lang="en-IN" baseline="-25000" dirty="0" err="1"/>
              <a:t>j</a:t>
            </a:r>
            <a:r>
              <a:rPr lang="en-IN" dirty="0" err="1"/>
              <a:t>x</a:t>
            </a:r>
            <a:r>
              <a:rPr lang="en-IN" baseline="-25000" dirty="0" err="1"/>
              <a:t>k</a:t>
            </a:r>
            <a:r>
              <a:rPr lang="en-IN" dirty="0"/>
              <a:t> such that j &gt; </a:t>
            </a:r>
            <a:r>
              <a:rPr lang="en-IN" dirty="0" err="1"/>
              <a:t>i</a:t>
            </a:r>
            <a:r>
              <a:rPr lang="en-IN" dirty="0"/>
              <a:t> </a:t>
            </a:r>
          </a:p>
          <a:p>
            <a:r>
              <a:rPr lang="en-IN" dirty="0"/>
              <a:t>Z</a:t>
            </a:r>
            <a:r>
              <a:rPr lang="en-IN" baseline="-25000" dirty="0"/>
              <a:t>i</a:t>
            </a:r>
            <a:r>
              <a:rPr lang="en-IN" dirty="0"/>
              <a:t> → </a:t>
            </a:r>
            <a:r>
              <a:rPr lang="en-IN" dirty="0" err="1"/>
              <a:t>A</a:t>
            </a:r>
            <a:r>
              <a:rPr lang="en-IN" baseline="-25000" dirty="0" err="1"/>
              <a:t>j</a:t>
            </a:r>
            <a:r>
              <a:rPr lang="en-IN" dirty="0" err="1"/>
              <a:t>x</a:t>
            </a:r>
            <a:r>
              <a:rPr lang="en-IN" baseline="-25000" dirty="0" err="1"/>
              <a:t>k</a:t>
            </a:r>
            <a:r>
              <a:rPr lang="en-IN" dirty="0"/>
              <a:t> such that j ≤ n </a:t>
            </a:r>
          </a:p>
          <a:p>
            <a:r>
              <a:rPr lang="en-IN" dirty="0"/>
              <a:t>Ai → a </a:t>
            </a:r>
            <a:r>
              <a:rPr lang="en-IN" dirty="0" err="1"/>
              <a:t>x</a:t>
            </a:r>
            <a:r>
              <a:rPr lang="en-IN" baseline="-25000" dirty="0" err="1"/>
              <a:t>k</a:t>
            </a:r>
            <a:r>
              <a:rPr lang="en-IN" baseline="-25000" dirty="0"/>
              <a:t>   </a:t>
            </a:r>
            <a:r>
              <a:rPr lang="en-IN" dirty="0"/>
              <a:t>such that</a:t>
            </a:r>
          </a:p>
          <a:p>
            <a:pPr marL="457200" lvl="1" indent="0">
              <a:buNone/>
            </a:pPr>
            <a:r>
              <a:rPr lang="en-IN" dirty="0"/>
              <a:t>	 </a:t>
            </a:r>
            <a:r>
              <a:rPr lang="en-IN" sz="3200" dirty="0" err="1"/>
              <a:t>x</a:t>
            </a:r>
            <a:r>
              <a:rPr lang="en-IN" sz="3200" baseline="-25000" dirty="0" err="1"/>
              <a:t>k</a:t>
            </a:r>
            <a:r>
              <a:rPr lang="en-IN" sz="2800" dirty="0"/>
              <a:t> </a:t>
            </a:r>
            <a:r>
              <a:rPr lang="en-IN" dirty="0"/>
              <a:t>∈    V ∗    and     a ∈ Terminals</a:t>
            </a:r>
          </a:p>
        </p:txBody>
      </p:sp>
    </p:spTree>
    <p:extLst>
      <p:ext uri="{BB962C8B-B14F-4D97-AF65-F5344CB8AC3E}">
        <p14:creationId xmlns:p14="http://schemas.microsoft.com/office/powerpoint/2010/main" val="98299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1B0-A054-4ED7-BE71-91A93EC5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identification of Order  then(Remove Left 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D16F-3263-4C57-9D63-B6B040A8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308" y="1891886"/>
            <a:ext cx="1033338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A4 → A1A4 ................ identified</a:t>
            </a:r>
          </a:p>
        </p:txBody>
      </p:sp>
    </p:spTree>
    <p:extLst>
      <p:ext uri="{BB962C8B-B14F-4D97-AF65-F5344CB8AC3E}">
        <p14:creationId xmlns:p14="http://schemas.microsoft.com/office/powerpoint/2010/main" val="391161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892-C821-448D-BF25-564035D8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remove A4 → A1A4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37A7-48D4-4F47-A491-21E29398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To eliminate A1 we will use the substitution rule </a:t>
            </a:r>
          </a:p>
          <a:p>
            <a:r>
              <a:rPr lang="en-US" dirty="0"/>
              <a:t>A1 → A2A3 | A4A4. </a:t>
            </a:r>
          </a:p>
          <a:p>
            <a:r>
              <a:rPr lang="en-US" dirty="0"/>
              <a:t>Therefore, we have </a:t>
            </a:r>
          </a:p>
          <a:p>
            <a:r>
              <a:rPr lang="en-US" sz="2800" dirty="0"/>
              <a:t>A4 → b|A1 A4</a:t>
            </a:r>
          </a:p>
          <a:p>
            <a:r>
              <a:rPr lang="en-US" dirty="0"/>
              <a:t>A4</a:t>
            </a:r>
            <a:r>
              <a:rPr lang="en-US" dirty="0">
                <a:sym typeface="Wingdings" panose="05000000000000000000" pitchFamily="2" charset="2"/>
              </a:rPr>
              <a:t>b| </a:t>
            </a:r>
            <a:r>
              <a:rPr lang="en-US" dirty="0"/>
              <a:t>A2A3  A4| A4A4A4 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A4 →  A2A3A4 |A4A4A4 | b</a:t>
            </a:r>
          </a:p>
          <a:p>
            <a:endParaRPr lang="en-US" dirty="0"/>
          </a:p>
          <a:p>
            <a:r>
              <a:rPr lang="en-US" dirty="0"/>
              <a:t>The above two productions still do not conform to any of the types in step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71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E71B-C00A-4263-8396-8B947FA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conform  step 3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7EA3-0D90-4B30-A2CD-B0BF4432B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Substituting for A2 → b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sz="3200" dirty="0"/>
              <a:t>A4 → bA3A4| A4A4A4|  b</a:t>
            </a:r>
          </a:p>
          <a:p>
            <a:pPr marL="0" indent="0">
              <a:buNone/>
            </a:pPr>
            <a:r>
              <a:rPr lang="en-IN" sz="3200" dirty="0"/>
              <a:t>-------------------------------</a:t>
            </a:r>
          </a:p>
          <a:p>
            <a:pPr marL="0" indent="0">
              <a:buNone/>
            </a:pPr>
            <a:r>
              <a:rPr lang="en-US" sz="3200" dirty="0"/>
              <a:t>A2 → b</a:t>
            </a:r>
          </a:p>
          <a:p>
            <a:r>
              <a:rPr lang="en-US" sz="2800" dirty="0"/>
              <a:t>A4 → b|A1 A4</a:t>
            </a:r>
          </a:p>
          <a:p>
            <a:r>
              <a:rPr lang="en-US" dirty="0"/>
              <a:t>A4</a:t>
            </a:r>
            <a:r>
              <a:rPr lang="en-US" dirty="0">
                <a:sym typeface="Wingdings" panose="05000000000000000000" pitchFamily="2" charset="2"/>
              </a:rPr>
              <a:t>b| </a:t>
            </a:r>
            <a:r>
              <a:rPr lang="en-US" dirty="0"/>
              <a:t>A2A3  A4| A4A4A4 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A4 →  A2A3A4 |A4A4A4 |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0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98A3-1770-4564-A136-BD7A8D7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32AB-698F-448A-896B-88EB9C5FB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495" y="1825625"/>
            <a:ext cx="10638183" cy="50323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Now we have to remove left recursive production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400" dirty="0"/>
              <a:t>A4  → A4 </a:t>
            </a:r>
            <a:r>
              <a:rPr lang="en-US" sz="4400" dirty="0" err="1"/>
              <a:t>A4</a:t>
            </a:r>
            <a:r>
              <a:rPr lang="en-US" sz="4400" dirty="0"/>
              <a:t> </a:t>
            </a:r>
            <a:r>
              <a:rPr lang="en-US" sz="4400" dirty="0" err="1"/>
              <a:t>A4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A4 →  </a:t>
            </a:r>
            <a:r>
              <a:rPr lang="en-US" sz="4400" dirty="0">
                <a:solidFill>
                  <a:srgbClr val="FF0000"/>
                </a:solidFill>
              </a:rPr>
              <a:t>bA3A4</a:t>
            </a:r>
            <a:r>
              <a:rPr lang="en-US" sz="4400" dirty="0"/>
              <a:t> |</a:t>
            </a:r>
            <a:r>
              <a:rPr lang="en-US" sz="4400" dirty="0">
                <a:solidFill>
                  <a:srgbClr val="00B050"/>
                </a:solidFill>
              </a:rPr>
              <a:t>A4A4A4</a:t>
            </a:r>
            <a:r>
              <a:rPr lang="en-US" sz="4400" dirty="0"/>
              <a:t> |</a:t>
            </a:r>
            <a:r>
              <a:rPr lang="en-US" sz="4400" dirty="0">
                <a:solidFill>
                  <a:srgbClr val="FF0000"/>
                </a:solidFill>
              </a:rPr>
              <a:t> b</a:t>
            </a:r>
          </a:p>
          <a:p>
            <a:pPr marL="0" indent="0">
              <a:buNone/>
            </a:pPr>
            <a:endParaRPr lang="en-US" sz="4400" b="1" dirty="0"/>
          </a:p>
          <a:p>
            <a:pPr marL="457200" lvl="1" indent="0" fontAlgn="base">
              <a:buNone/>
            </a:pPr>
            <a:endParaRPr lang="en-US" sz="4400" dirty="0">
              <a:sym typeface="Wingdings" panose="05000000000000000000" pitchFamily="2" charset="2"/>
            </a:endParaRPr>
          </a:p>
          <a:p>
            <a:pPr marL="457200" lvl="1" indent="0" fontAlgn="base">
              <a:buNone/>
            </a:pPr>
            <a:r>
              <a:rPr lang="en-US" sz="4400" dirty="0">
                <a:sym typeface="Wingdings" panose="05000000000000000000" pitchFamily="2" charset="2"/>
              </a:rPr>
              <a:t></a:t>
            </a: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Rules: A </a:t>
            </a:r>
            <a:r>
              <a:rPr lang="en-US" sz="32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</a:t>
            </a: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Aα / β</a:t>
            </a:r>
            <a:endParaRPr lang="en-US" sz="72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Then</a:t>
            </a:r>
          </a:p>
          <a:p>
            <a:pPr marL="457200" lvl="1" indent="0" fontAlgn="base">
              <a:buNone/>
            </a:pP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</a:t>
            </a:r>
            <a:r>
              <a:rPr lang="en-US" sz="32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βA’</a:t>
            </a:r>
            <a:endParaRPr lang="en-US" sz="54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A’ </a:t>
            </a:r>
            <a:r>
              <a:rPr lang="en-US" sz="32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sz="32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αA’ / ∈   </a:t>
            </a:r>
            <a:endParaRPr lang="en-IN" sz="2400" dirty="0"/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A4 →   </a:t>
            </a:r>
            <a:r>
              <a:rPr lang="en-IN" dirty="0">
                <a:solidFill>
                  <a:srgbClr val="FF0000"/>
                </a:solidFill>
              </a:rPr>
              <a:t>bA3A4 |     b       </a:t>
            </a:r>
            <a:r>
              <a:rPr lang="en-IN" dirty="0"/>
              <a:t>|      bA3A4 Z | </a:t>
            </a:r>
            <a:r>
              <a:rPr lang="en-IN" dirty="0" err="1"/>
              <a:t>bZ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Z  →  A4 </a:t>
            </a:r>
            <a:r>
              <a:rPr lang="en-IN" dirty="0" err="1"/>
              <a:t>A4</a:t>
            </a:r>
            <a:r>
              <a:rPr lang="en-IN" dirty="0"/>
              <a:t>     |   A4 </a:t>
            </a:r>
            <a:r>
              <a:rPr lang="en-IN" dirty="0" err="1"/>
              <a:t>A4</a:t>
            </a:r>
            <a:r>
              <a:rPr lang="en-IN" dirty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136713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B3D-D34C-4F5C-A611-CF26017A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5: Adjust the Variables to GNF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5695-8655-4CEB-9C0E-4E9346EA9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1035748" cy="503237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pt-BR" sz="4400" dirty="0"/>
              <a:t>A1 → </a:t>
            </a:r>
            <a:r>
              <a:rPr lang="pt-BR" sz="4400" dirty="0">
                <a:solidFill>
                  <a:srgbClr val="FF0000"/>
                </a:solidFill>
              </a:rPr>
              <a:t>A2</a:t>
            </a:r>
            <a:r>
              <a:rPr lang="pt-BR" sz="4400" dirty="0"/>
              <a:t>A3|</a:t>
            </a:r>
            <a:r>
              <a:rPr lang="pt-BR" sz="4400" dirty="0">
                <a:solidFill>
                  <a:srgbClr val="FF0000"/>
                </a:solidFill>
              </a:rPr>
              <a:t>A4</a:t>
            </a:r>
            <a:r>
              <a:rPr lang="pt-BR" sz="4400" dirty="0"/>
              <a:t>A4</a:t>
            </a:r>
          </a:p>
          <a:p>
            <a:pPr marL="914400" lvl="2" indent="0">
              <a:buNone/>
            </a:pPr>
            <a:r>
              <a:rPr lang="pt-BR" sz="4400" dirty="0"/>
              <a:t> A4 → bA3A4|b|bA3A4Z|bZ</a:t>
            </a:r>
          </a:p>
          <a:p>
            <a:pPr marL="914400" lvl="2" indent="0">
              <a:buNone/>
            </a:pPr>
            <a:r>
              <a:rPr lang="pt-BR" sz="4400" dirty="0"/>
              <a:t> Z → </a:t>
            </a:r>
            <a:r>
              <a:rPr lang="pt-BR" sz="4400" dirty="0">
                <a:solidFill>
                  <a:srgbClr val="FF0000"/>
                </a:solidFill>
              </a:rPr>
              <a:t>A4</a:t>
            </a:r>
            <a:r>
              <a:rPr lang="pt-BR" sz="4400" dirty="0"/>
              <a:t>A4|</a:t>
            </a:r>
            <a:r>
              <a:rPr lang="pt-BR" sz="4400" dirty="0">
                <a:solidFill>
                  <a:srgbClr val="FF0000"/>
                </a:solidFill>
              </a:rPr>
              <a:t>A4</a:t>
            </a:r>
            <a:r>
              <a:rPr lang="pt-BR" sz="4400" dirty="0"/>
              <a:t>A4Z</a:t>
            </a:r>
          </a:p>
          <a:p>
            <a:pPr marL="914400" lvl="2" indent="0">
              <a:buNone/>
            </a:pPr>
            <a:r>
              <a:rPr lang="pt-BR" sz="4400" dirty="0"/>
              <a:t> A2 → b </a:t>
            </a:r>
          </a:p>
          <a:p>
            <a:pPr marL="914400" lvl="2" indent="0">
              <a:buNone/>
            </a:pPr>
            <a:r>
              <a:rPr lang="pt-BR" sz="4400" dirty="0"/>
              <a:t>A3 → a</a:t>
            </a:r>
          </a:p>
          <a:p>
            <a:pPr marL="0" indent="0">
              <a:buNone/>
            </a:pPr>
            <a:r>
              <a:rPr lang="en-US" sz="3600" dirty="0"/>
              <a:t>All rules now conform to one of the types in step 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But the grammar is still not in </a:t>
            </a:r>
            <a:r>
              <a:rPr lang="en-US" sz="2800" dirty="0" err="1">
                <a:solidFill>
                  <a:srgbClr val="FF0000"/>
                </a:solidFill>
              </a:rPr>
              <a:t>Greibach</a:t>
            </a:r>
            <a:r>
              <a:rPr lang="en-US" sz="2800" dirty="0">
                <a:solidFill>
                  <a:srgbClr val="FF0000"/>
                </a:solidFill>
              </a:rPr>
              <a:t> Normal Form! 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7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F2E1-A415-4F33-BC0B-9FAFFE1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587"/>
            <a:ext cx="10515600" cy="1325563"/>
          </a:xfrm>
        </p:spPr>
        <p:txBody>
          <a:bodyPr/>
          <a:lstStyle/>
          <a:p>
            <a:r>
              <a:rPr lang="en-IN" dirty="0" err="1"/>
              <a:t>Greibach</a:t>
            </a:r>
            <a:r>
              <a:rPr lang="en-IN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B7C8-DE21-4C1F-B126-0F85FB22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1584671"/>
            <a:ext cx="10515600" cy="5041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 CFG G = (V, T, P, S) is said to be in GNF,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 every production is of the form A → a   α,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where a ∈ T and α ∈ V ∗ 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i.e., α is a string of zero or more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27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5965-3FD4-4003-A324-5EADEEB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Step5 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332E-FDF7-4419-8DA3-82B4269C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12053455" cy="4351338"/>
          </a:xfrm>
        </p:spPr>
        <p:txBody>
          <a:bodyPr/>
          <a:lstStyle/>
          <a:p>
            <a:r>
              <a:rPr lang="en-US" dirty="0"/>
              <a:t>for A1 → A2A3|A4A4 </a:t>
            </a:r>
          </a:p>
          <a:p>
            <a:r>
              <a:rPr lang="en-US" dirty="0"/>
              <a:t>Substitute for A2 and A4 to convert it to GNF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A1 → bA3|bA3A4A4|bA4|bA3A4ZA4|bZA4</a:t>
            </a:r>
          </a:p>
          <a:p>
            <a:r>
              <a:rPr lang="en-IN" sz="3200" dirty="0"/>
              <a:t>for Z → A4A4|A4A4Z</a:t>
            </a:r>
          </a:p>
          <a:p>
            <a:r>
              <a:rPr lang="en-US" sz="3200" dirty="0"/>
              <a:t>Substitute for A4 to convert it to GNF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Z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bA3A4A4|bA4|bA3A4ZA4|bZA4|bA3A4A4Z|bA4Z|bA3A4ZA4Z|bZA4Z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BB6-2899-41EF-8366-2099A462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365125"/>
            <a:ext cx="10910455" cy="1325563"/>
          </a:xfrm>
        </p:spPr>
        <p:txBody>
          <a:bodyPr/>
          <a:lstStyle/>
          <a:p>
            <a:r>
              <a:rPr lang="en-US" dirty="0"/>
              <a:t>Finally the grammar in GNF 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B6BD-0B26-4299-9B62-5CC5EDB6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45" y="1825624"/>
            <a:ext cx="11554691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A1 → bA3|bA3A4A4|bA4|bA3A4ZA4|bZA4 </a:t>
            </a:r>
          </a:p>
          <a:p>
            <a:pPr marL="0" indent="0">
              <a:buNone/>
            </a:pPr>
            <a:r>
              <a:rPr lang="en-IN" dirty="0"/>
              <a:t>A4 → bA3A4|b|bA3A4Z|bZ </a:t>
            </a:r>
          </a:p>
          <a:p>
            <a:pPr marL="0" indent="0">
              <a:buNone/>
            </a:pPr>
            <a:r>
              <a:rPr lang="en-IN" dirty="0"/>
              <a:t>Z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bA3A4A4|bA4|bA3A4ZA4|bZA4|bA3A4A4Z|bA4Z|bA3A4ZA4Z|bZA4Z </a:t>
            </a:r>
          </a:p>
          <a:p>
            <a:pPr marL="0" indent="0">
              <a:buNone/>
            </a:pPr>
            <a:r>
              <a:rPr lang="en-IN" dirty="0"/>
              <a:t>A2 → b </a:t>
            </a:r>
          </a:p>
          <a:p>
            <a:pPr marL="0" indent="0">
              <a:buNone/>
            </a:pPr>
            <a:r>
              <a:rPr lang="en-IN" dirty="0"/>
              <a:t>A3 → a </a:t>
            </a:r>
          </a:p>
        </p:txBody>
      </p:sp>
    </p:spTree>
    <p:extLst>
      <p:ext uri="{BB962C8B-B14F-4D97-AF65-F5344CB8AC3E}">
        <p14:creationId xmlns:p14="http://schemas.microsoft.com/office/powerpoint/2010/main" val="12132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CBD1-F791-4190-9D18-0AEEAAA6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472" y="360218"/>
            <a:ext cx="10446327" cy="6497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Thank you</a:t>
            </a:r>
          </a:p>
          <a:p>
            <a:pPr marL="1828800" lvl="4" indent="0" algn="ctr">
              <a:buNone/>
            </a:pPr>
            <a:endParaRPr lang="en-IN" sz="7000" dirty="0"/>
          </a:p>
          <a:p>
            <a:pPr marL="1828800" lvl="4" indent="0" algn="ctr">
              <a:buNone/>
            </a:pPr>
            <a:endParaRPr lang="en-IN" sz="7000" dirty="0"/>
          </a:p>
          <a:p>
            <a:pPr marL="1828800" lvl="4" indent="0" algn="ctr">
              <a:buNone/>
            </a:pPr>
            <a:r>
              <a:rPr lang="en-IN" sz="7000" dirty="0"/>
              <a:t>Any Query????</a:t>
            </a:r>
          </a:p>
        </p:txBody>
      </p:sp>
    </p:spTree>
    <p:extLst>
      <p:ext uri="{BB962C8B-B14F-4D97-AF65-F5344CB8AC3E}">
        <p14:creationId xmlns:p14="http://schemas.microsoft.com/office/powerpoint/2010/main" val="38065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4BC0-BC6E-4AB2-86C8-3676A19A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Convert CFG to GNF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FBDA-7B3A-4CB6-9B1C-627C4985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</a:t>
            </a:r>
          </a:p>
          <a:p>
            <a:r>
              <a:rPr lang="en-US" dirty="0"/>
              <a:t>Eliminate </a:t>
            </a:r>
          </a:p>
          <a:p>
            <a:pPr lvl="1"/>
            <a:r>
              <a:rPr lang="en-US" sz="2800" dirty="0"/>
              <a:t>null productions,</a:t>
            </a:r>
          </a:p>
          <a:p>
            <a:pPr lvl="1"/>
            <a:r>
              <a:rPr lang="en-US" sz="2800" dirty="0"/>
              <a:t> unit productions and </a:t>
            </a:r>
          </a:p>
          <a:p>
            <a:pPr lvl="1"/>
            <a:r>
              <a:rPr lang="en-US" sz="2800" dirty="0"/>
              <a:t>useless symbols from the grammar G </a:t>
            </a:r>
          </a:p>
          <a:p>
            <a:pPr marL="0" indent="0">
              <a:buNone/>
            </a:pPr>
            <a:r>
              <a:rPr lang="en-US" dirty="0"/>
              <a:t>&amp;  then construct a G = (V  , T, P , S) </a:t>
            </a:r>
          </a:p>
          <a:p>
            <a:pPr marL="0" indent="0">
              <a:buNone/>
            </a:pPr>
            <a:r>
              <a:rPr lang="en-US" dirty="0"/>
              <a:t>	in Chomsky Normal Form (CNF)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3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996-008F-4D5F-90EB-89B8A880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Rename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A36E-CDD4-4AF0-9D57-B45ECBD7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Rename the variables like A1, A2, . . . An starting with S = A1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0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9123-7C9C-4B27-A271-C7BF1824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/>
          <a:p>
            <a:r>
              <a:rPr lang="en-IN" dirty="0"/>
              <a:t>Step 3: Keep Non-Terminal in Ascending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4007-388C-47A1-88C6-F0FDAECE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rules in Production Rules  </a:t>
            </a:r>
          </a:p>
          <a:p>
            <a:pPr marL="0" indent="0">
              <a:buNone/>
            </a:pPr>
            <a:r>
              <a:rPr lang="en-US" dirty="0"/>
              <a:t>	so that if A</a:t>
            </a:r>
            <a:r>
              <a:rPr lang="en-US" baseline="-25000" dirty="0"/>
              <a:t>i</a:t>
            </a:r>
            <a:r>
              <a:rPr lang="en-US" dirty="0"/>
              <a:t> →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 err="1"/>
              <a:t>γ</a:t>
            </a:r>
            <a:r>
              <a:rPr lang="en-US" dirty="0"/>
              <a:t>  ∈   New Production Rules  </a:t>
            </a:r>
          </a:p>
          <a:p>
            <a:pPr marL="0" indent="0">
              <a:buNone/>
            </a:pPr>
            <a:r>
              <a:rPr lang="en-US" dirty="0"/>
              <a:t>		 then  </a:t>
            </a:r>
            <a:r>
              <a:rPr lang="en-US" dirty="0" err="1"/>
              <a:t>i</a:t>
            </a:r>
            <a:r>
              <a:rPr lang="en-US" dirty="0"/>
              <a:t>  &lt; 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208C-A541-4F17-BC15-FB8DA240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5"/>
            <a:ext cx="11088757" cy="1325563"/>
          </a:xfrm>
        </p:spPr>
        <p:txBody>
          <a:bodyPr/>
          <a:lstStyle/>
          <a:p>
            <a:r>
              <a:rPr lang="en-IN" dirty="0"/>
              <a:t>Step 4: identification of Order  then(Remove Left 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745F-2E74-4ED0-8959-08131656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12099234" cy="5067921"/>
          </a:xfrm>
        </p:spPr>
        <p:txBody>
          <a:bodyPr>
            <a:normAutofit/>
          </a:bodyPr>
          <a:lstStyle/>
          <a:p>
            <a:r>
              <a:rPr lang="en-US" sz="3200" dirty="0"/>
              <a:t>Starting with A</a:t>
            </a:r>
            <a:r>
              <a:rPr lang="en-US" sz="3200" baseline="-25000" dirty="0"/>
              <a:t>1 </a:t>
            </a:r>
            <a:r>
              <a:rPr lang="en-US" sz="3200" dirty="0"/>
              <a:t>and proceeding to A</a:t>
            </a:r>
            <a:r>
              <a:rPr lang="en-US" sz="3200" baseline="-25000" dirty="0"/>
              <a:t>n</a:t>
            </a:r>
            <a:r>
              <a:rPr lang="en-US" sz="3200" dirty="0"/>
              <a:t> this is done as follows: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dirty="0"/>
              <a:t> Assume that productions have been modified so that for 1 ≤ </a:t>
            </a:r>
            <a:r>
              <a:rPr lang="en-US" sz="2800" dirty="0" err="1"/>
              <a:t>i</a:t>
            </a:r>
            <a:r>
              <a:rPr lang="en-US" sz="2800" dirty="0"/>
              <a:t> ≤ k, </a:t>
            </a:r>
            <a:r>
              <a:rPr lang="en-US" sz="3200" dirty="0"/>
              <a:t>A</a:t>
            </a:r>
            <a:r>
              <a:rPr lang="en-US" sz="3200" baseline="-25000" dirty="0"/>
              <a:t>i</a:t>
            </a:r>
            <a:r>
              <a:rPr lang="en-US" sz="3200" dirty="0"/>
              <a:t> → </a:t>
            </a:r>
            <a:r>
              <a:rPr lang="en-US" sz="3200" dirty="0" err="1"/>
              <a:t>A</a:t>
            </a:r>
            <a:r>
              <a:rPr lang="en-US" sz="3200" baseline="-25000" dirty="0" err="1"/>
              <a:t>j</a:t>
            </a:r>
            <a:r>
              <a:rPr lang="en-US" sz="3200" dirty="0" err="1"/>
              <a:t>γ</a:t>
            </a:r>
            <a:r>
              <a:rPr lang="en-US" sz="3200" dirty="0"/>
              <a:t>  ∈ New Production rules</a:t>
            </a:r>
            <a:r>
              <a:rPr lang="en-US" sz="2800" dirty="0"/>
              <a:t> only if </a:t>
            </a:r>
            <a:r>
              <a:rPr lang="en-US" sz="2800" dirty="0" err="1"/>
              <a:t>i</a:t>
            </a:r>
            <a:r>
              <a:rPr lang="en-US" sz="2800" dirty="0"/>
              <a:t>&lt; j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If A</a:t>
            </a:r>
            <a:r>
              <a:rPr lang="en-US" sz="3200" baseline="-25000" dirty="0"/>
              <a:t>k </a:t>
            </a:r>
            <a:r>
              <a:rPr lang="en-US" sz="3200" dirty="0"/>
              <a:t>→ </a:t>
            </a:r>
            <a:r>
              <a:rPr lang="en-US" sz="3200" dirty="0" err="1"/>
              <a:t>A</a:t>
            </a:r>
            <a:r>
              <a:rPr lang="en-US" sz="3200" baseline="-25000" dirty="0" err="1"/>
              <a:t>j</a:t>
            </a:r>
            <a:r>
              <a:rPr lang="en-US" sz="3200" dirty="0" err="1"/>
              <a:t>γ</a:t>
            </a:r>
            <a:r>
              <a:rPr lang="en-US" sz="3200" dirty="0"/>
              <a:t> is a production with j &lt; k, generate a new set of productions substituting for the A </a:t>
            </a:r>
            <a:r>
              <a:rPr lang="en-US" sz="3200" baseline="-25000" dirty="0"/>
              <a:t>j</a:t>
            </a:r>
            <a:r>
              <a:rPr lang="en-US" sz="3200" dirty="0"/>
              <a:t> the body of each A </a:t>
            </a:r>
            <a:r>
              <a:rPr lang="en-US" sz="3200" baseline="-25000" dirty="0"/>
              <a:t>j</a:t>
            </a:r>
            <a:r>
              <a:rPr lang="en-US" sz="3200" dirty="0"/>
              <a:t> production.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Repeating step b at most k − 1 times we obtain rules of the form Ak → </a:t>
            </a:r>
            <a:r>
              <a:rPr lang="en-US" sz="3200" dirty="0" err="1"/>
              <a:t>A</a:t>
            </a:r>
            <a:r>
              <a:rPr lang="en-US" sz="3200" baseline="-25000" dirty="0" err="1"/>
              <a:t>p</a:t>
            </a:r>
            <a:r>
              <a:rPr lang="en-US" sz="3200" dirty="0" err="1"/>
              <a:t>γ</a:t>
            </a:r>
            <a:r>
              <a:rPr lang="en-US" sz="3200" dirty="0"/>
              <a:t>  Ak → </a:t>
            </a:r>
            <a:r>
              <a:rPr lang="en-US" sz="3200" dirty="0" err="1"/>
              <a:t>A</a:t>
            </a:r>
            <a:r>
              <a:rPr lang="en-US" sz="3200" baseline="-25000" dirty="0" err="1"/>
              <a:t>p</a:t>
            </a:r>
            <a:r>
              <a:rPr lang="en-US" sz="3200" dirty="0" err="1"/>
              <a:t>γ</a:t>
            </a:r>
            <a:r>
              <a:rPr lang="en-US" sz="3200" dirty="0"/>
              <a:t>,  p ≥ k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IN" sz="3200" dirty="0"/>
              <a:t>Replace rules A</a:t>
            </a:r>
            <a:r>
              <a:rPr lang="en-IN" sz="3200" baseline="-25000" dirty="0"/>
              <a:t>k</a:t>
            </a:r>
            <a:r>
              <a:rPr lang="en-IN" sz="3200" dirty="0"/>
              <a:t> → A</a:t>
            </a:r>
            <a:r>
              <a:rPr lang="en-IN" sz="3200" baseline="-25000" dirty="0"/>
              <a:t>k</a:t>
            </a:r>
            <a:r>
              <a:rPr lang="el-GR" sz="3200" dirty="0"/>
              <a:t>γ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297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930D-EE60-4597-B433-2437220A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What is left recursion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Grammar?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65B7-0A36-407E-83B4-FD5400A6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</a:rPr>
              <a:t>A production of grammar is said to have </a:t>
            </a:r>
            <a:r>
              <a:rPr lang="en-US" b="1" i="0" dirty="0">
                <a:solidFill>
                  <a:srgbClr val="303030"/>
                </a:solidFill>
                <a:effectLst/>
              </a:rPr>
              <a:t>left recursion</a:t>
            </a:r>
            <a:r>
              <a:rPr lang="en-US" b="0" i="0" dirty="0">
                <a:solidFill>
                  <a:srgbClr val="303030"/>
                </a:solidFill>
                <a:effectLst/>
              </a:rPr>
              <a:t> if the leftmost variable of its RHS is same as variable of its LHS.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</a:rPr>
              <a:t>A grammar containing a production having left recursion is called as Left Recursive Grammar.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</a:rPr>
              <a:t>Example : S → </a:t>
            </a:r>
            <a:r>
              <a:rPr lang="en-US" b="0" i="0" dirty="0" err="1">
                <a:solidFill>
                  <a:srgbClr val="303030"/>
                </a:solidFill>
                <a:effectLst/>
              </a:rPr>
              <a:t>bSa</a:t>
            </a:r>
            <a:r>
              <a:rPr lang="en-US" b="0" i="0" dirty="0">
                <a:solidFill>
                  <a:srgbClr val="303030"/>
                </a:solidFill>
                <a:effectLst/>
              </a:rPr>
              <a:t> / ∈     or       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ABd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 / Aa / a</a:t>
            </a:r>
          </a:p>
          <a:p>
            <a:pPr marL="0" indent="0" algn="ctr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   B → Be / b</a:t>
            </a:r>
          </a:p>
          <a:p>
            <a:pPr fontAlgn="base"/>
            <a:r>
              <a:rPr lang="en-US" sz="3200" b="1" dirty="0">
                <a:solidFill>
                  <a:srgbClr val="303030"/>
                </a:solidFill>
                <a:latin typeface="+mj-lt"/>
              </a:rPr>
              <a:t>Problem with Left Recursion of Grammar:</a:t>
            </a:r>
            <a:endParaRPr lang="en-US" sz="3200" b="1" i="0" dirty="0">
              <a:solidFill>
                <a:srgbClr val="303030"/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ea typeface="Arimo" panose="020B0604020202020204" pitchFamily="34" charset="0"/>
                <a:cs typeface="Arimo" panose="020B0604020202020204" pitchFamily="34" charset="0"/>
              </a:rPr>
              <a:t>Left recursion is considered to be a problematic situation for Top down parsers.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ea typeface="Arimo" panose="020B0604020202020204" pitchFamily="34" charset="0"/>
                <a:cs typeface="Arimo" panose="020B0604020202020204" pitchFamily="34" charset="0"/>
              </a:rPr>
              <a:t>Therefore, left recursion has to be eliminated from the grammar.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024-B164-456F-AF94-2828DB61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303030"/>
                </a:solidFill>
                <a:effectLst/>
                <a:latin typeface="Roboto Condensed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2D6A-7354-440A-A631-13D740C6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Left recursion is eliminated by converting the grammar into a right recursive grammar.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If we have the left-recursive pair of productions-</a:t>
            </a:r>
          </a:p>
          <a:p>
            <a:pPr marL="457200" lvl="1" indent="0" fontAlgn="base">
              <a:buNone/>
            </a:pPr>
            <a:r>
              <a:rPr lang="en-US" sz="36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</a:t>
            </a:r>
            <a:r>
              <a:rPr lang="en-US" sz="36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</a:t>
            </a:r>
            <a:r>
              <a:rPr lang="en-US" sz="36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Aα / β</a:t>
            </a:r>
            <a:endParaRPr lang="en-US" sz="59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(Left Recursive Grammar)  where β does not begin with an A.</a:t>
            </a: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Then, we can eliminate left recursion by replacing the pair of productions with-</a:t>
            </a:r>
          </a:p>
          <a:p>
            <a:pPr marL="457200" lvl="1" indent="0" fontAlgn="base">
              <a:buNone/>
            </a:pPr>
            <a:r>
              <a:rPr lang="en-US" sz="33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</a:t>
            </a:r>
            <a:r>
              <a:rPr lang="en-US" sz="33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sz="33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βA’</a:t>
            </a:r>
            <a:endParaRPr lang="en-US" sz="42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sz="33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A’ </a:t>
            </a:r>
            <a:r>
              <a:rPr lang="en-US" sz="33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sz="3300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αA’ / ∈   </a:t>
            </a:r>
            <a:r>
              <a:rPr lang="en-US" sz="42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(Right Recursive Grammar)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This right recursive grammar functions same as left recursive grammar.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74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194-E441-4644-9960-255F9690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removing left 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768B-261D-4CD9-818A-5AA4D95A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1984651"/>
            <a:ext cx="5645425" cy="4351338"/>
          </a:xfrm>
        </p:spPr>
        <p:txBody>
          <a:bodyPr/>
          <a:lstStyle/>
          <a:p>
            <a:pPr marL="457200" lvl="1" indent="0" fontAlgn="base">
              <a:buNone/>
            </a:pP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→ </a:t>
            </a:r>
            <a:r>
              <a:rPr lang="en-IN" sz="4400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aA</a:t>
            </a: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’</a:t>
            </a:r>
          </a:p>
          <a:p>
            <a:pPr marL="457200" lvl="1" indent="0" fontAlgn="base">
              <a:buNone/>
            </a:pP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A’ → </a:t>
            </a:r>
            <a:r>
              <a:rPr lang="en-IN" sz="4400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BdA</a:t>
            </a: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’ / </a:t>
            </a:r>
            <a:r>
              <a:rPr lang="en-IN" sz="4400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aA</a:t>
            </a: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’ / 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∈</a:t>
            </a:r>
            <a:endParaRPr lang="en-IN" sz="44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B → </a:t>
            </a:r>
            <a:r>
              <a:rPr lang="en-IN" sz="4400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bB</a:t>
            </a: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’</a:t>
            </a:r>
          </a:p>
          <a:p>
            <a:pPr marL="457200" lvl="1" indent="0" fontAlgn="base">
              <a:buNone/>
            </a:pP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B’ → </a:t>
            </a:r>
            <a:r>
              <a:rPr lang="en-IN" sz="4400" b="0" i="0" dirty="0" err="1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eB</a:t>
            </a:r>
            <a:r>
              <a:rPr lang="en-IN" sz="44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’ / </a:t>
            </a:r>
            <a:r>
              <a:rPr lang="en-IN" sz="2800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∈</a:t>
            </a:r>
            <a:endParaRPr lang="en-IN" sz="44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3F39F-0885-472B-B1E7-85656ABEDFD8}"/>
              </a:ext>
            </a:extLst>
          </p:cNvPr>
          <p:cNvSpPr txBox="1"/>
          <p:nvPr/>
        </p:nvSpPr>
        <p:spPr>
          <a:xfrm>
            <a:off x="838199" y="2178124"/>
            <a:ext cx="40386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200" b="0" i="0" dirty="0">
                <a:solidFill>
                  <a:srgbClr val="303030"/>
                </a:solidFill>
                <a:effectLst/>
              </a:rPr>
              <a:t>A → </a:t>
            </a:r>
            <a:r>
              <a:rPr lang="en-US" sz="3200" b="0" i="0" dirty="0" err="1">
                <a:solidFill>
                  <a:srgbClr val="303030"/>
                </a:solidFill>
                <a:effectLst/>
              </a:rPr>
              <a:t>ABd</a:t>
            </a:r>
            <a:r>
              <a:rPr lang="en-US" sz="3200" b="0" i="0" dirty="0">
                <a:solidFill>
                  <a:srgbClr val="303030"/>
                </a:solidFill>
                <a:effectLst/>
              </a:rPr>
              <a:t> / Aa / a</a:t>
            </a:r>
          </a:p>
          <a:p>
            <a:pPr fontAlgn="base"/>
            <a:r>
              <a:rPr lang="en-US" sz="3200" b="0" i="0" dirty="0">
                <a:solidFill>
                  <a:srgbClr val="303030"/>
                </a:solidFill>
                <a:effectLst/>
              </a:rPr>
              <a:t>B → Be /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E6253-F2DB-4897-8662-4CEF9B61A383}"/>
              </a:ext>
            </a:extLst>
          </p:cNvPr>
          <p:cNvSpPr txBox="1"/>
          <p:nvPr/>
        </p:nvSpPr>
        <p:spPr>
          <a:xfrm>
            <a:off x="3790122" y="1978069"/>
            <a:ext cx="21733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fontAlgn="base">
              <a:buNone/>
            </a:pP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Rules: A 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 Aα / β</a:t>
            </a:r>
            <a:endParaRPr lang="en-US" sz="36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Then</a:t>
            </a:r>
          </a:p>
          <a:p>
            <a:pPr marL="457200" lvl="1" indent="0" fontAlgn="base">
              <a:buNone/>
            </a:pP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 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βA’</a:t>
            </a:r>
            <a:endParaRPr lang="en-US" sz="2400" b="0" i="0" dirty="0">
              <a:solidFill>
                <a:srgbClr val="303030"/>
              </a:solidFill>
              <a:effectLst/>
              <a:latin typeface="Arimo" panose="020B0604020202020204" pitchFamily="34" charset="0"/>
            </a:endParaRPr>
          </a:p>
          <a:p>
            <a:pPr marL="457200" lvl="1" indent="0" fontAlgn="base">
              <a:buNone/>
            </a:pP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A’ </a:t>
            </a:r>
            <a:r>
              <a:rPr lang="en-US" b="0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→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 panose="020B0604020202020204" pitchFamily="34" charset="0"/>
              </a:rPr>
              <a:t>αA’ / ∈  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9369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452FB5-A4EF-426D-B308-B10F66CAF0D7}"/>
</file>

<file path=customXml/itemProps2.xml><?xml version="1.0" encoding="utf-8"?>
<ds:datastoreItem xmlns:ds="http://schemas.openxmlformats.org/officeDocument/2006/customXml" ds:itemID="{0056B880-0506-4CB3-9543-BAA889E240B3}"/>
</file>

<file path=customXml/itemProps3.xml><?xml version="1.0" encoding="utf-8"?>
<ds:datastoreItem xmlns:ds="http://schemas.openxmlformats.org/officeDocument/2006/customXml" ds:itemID="{7E41225F-D698-4A79-9E60-FB1BFBC95892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1134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Arimo</vt:lpstr>
      <vt:lpstr>Calibri</vt:lpstr>
      <vt:lpstr>Calibri Light</vt:lpstr>
      <vt:lpstr>Roboto Condensed</vt:lpstr>
      <vt:lpstr>Office Theme</vt:lpstr>
      <vt:lpstr>Lecture 23: Greibach  Normal Form</vt:lpstr>
      <vt:lpstr>Greibach Normal Form</vt:lpstr>
      <vt:lpstr>Steps to Convert CFG to GNF</vt:lpstr>
      <vt:lpstr>Step 2: Rename Variables</vt:lpstr>
      <vt:lpstr>Step 3: Keep Non-Terminal in Ascending Order </vt:lpstr>
      <vt:lpstr>Step 4: identification of Order  then(Remove Left Recursion)</vt:lpstr>
      <vt:lpstr>What is left recursion Grammar?</vt:lpstr>
      <vt:lpstr>Elimination of Left Recursion </vt:lpstr>
      <vt:lpstr>Example of removing left Recursion:</vt:lpstr>
      <vt:lpstr>Step 5: Adjust the Variables to GNF Form</vt:lpstr>
      <vt:lpstr>Example: Convert the following grammar G into Greibach Normal Form (GNF).</vt:lpstr>
      <vt:lpstr>Step 1. Rewrite G in Chomsky Normal Form (CNF)</vt:lpstr>
      <vt:lpstr>Step2 : Re-label the variables</vt:lpstr>
      <vt:lpstr>Step3 :Identify all productions which do not conform to any of the types listed below:</vt:lpstr>
      <vt:lpstr>Step 4: identification of Order  then(Remove Left Recursion)</vt:lpstr>
      <vt:lpstr>How to remove A4 → A1A4</vt:lpstr>
      <vt:lpstr>How to conform  step 3 ?</vt:lpstr>
      <vt:lpstr>Remove Left Recursion</vt:lpstr>
      <vt:lpstr>Step 5: Adjust the Variables to GNF Form</vt:lpstr>
      <vt:lpstr>Step5 Continue:</vt:lpstr>
      <vt:lpstr>Finally the grammar in GNF 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22: Greibach  Normal Form</dc:title>
  <dc:creator>Vaibhav Chunekar</dc:creator>
  <cp:lastModifiedBy>Vaibhav Chunekar</cp:lastModifiedBy>
  <cp:revision>16</cp:revision>
  <dcterms:created xsi:type="dcterms:W3CDTF">2020-10-04T15:35:18Z</dcterms:created>
  <dcterms:modified xsi:type="dcterms:W3CDTF">2020-10-05T07:01:27Z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