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9" r:id="rId12"/>
    <p:sldId id="270" r:id="rId13"/>
    <p:sldId id="271" r:id="rId14"/>
    <p:sldId id="272" r:id="rId15"/>
    <p:sldId id="273" r:id="rId16"/>
    <p:sldId id="278" r:id="rId17"/>
    <p:sldId id="279" r:id="rId18"/>
    <p:sldId id="283" r:id="rId19"/>
    <p:sldId id="288" r:id="rId20"/>
    <p:sldId id="286" r:id="rId21"/>
    <p:sldId id="290" r:id="rId22"/>
    <p:sldId id="291" r:id="rId23"/>
    <p:sldId id="293" r:id="rId24"/>
    <p:sldId id="295" r:id="rId25"/>
    <p:sldId id="297" r:id="rId26"/>
    <p:sldId id="300" r:id="rId27"/>
    <p:sldId id="289" r:id="rId28"/>
    <p:sldId id="301" r:id="rId29"/>
    <p:sldId id="303" r:id="rId30"/>
    <p:sldId id="294" r:id="rId31"/>
    <p:sldId id="304" r:id="rId32"/>
    <p:sldId id="296" r:id="rId33"/>
    <p:sldId id="305" r:id="rId34"/>
    <p:sldId id="306" r:id="rId35"/>
    <p:sldId id="307" r:id="rId36"/>
    <p:sldId id="308" r:id="rId37"/>
    <p:sldId id="309" r:id="rId38"/>
    <p:sldId id="29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1027-C4D8-4E8A-A127-4F4CA139E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83266-EB3E-406A-A398-20CD05B7E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B5BF5-5ACA-43D6-98A7-D038959B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B31-6153-4830-90F8-EA4BF4D569D0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E8DBF-E608-44F3-B8C1-66866B9A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C67D4-6FFD-436F-B9E2-761DCE42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8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CAC0-1230-43F9-9C88-3D9E0377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E59E1-3521-4101-AA72-72B5D4DBB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61196-0073-4F31-ADF0-52A86A45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B31-6153-4830-90F8-EA4BF4D569D0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AB676-871B-4937-AE71-48D64F3D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059BC-994E-4396-A7D0-ECB57AB2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55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B4FC7-4571-4623-99AE-5DCD808C8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B426-3BB4-42AB-BEEF-7C6094459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4114B-9164-45A1-B4C9-379070BF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B31-6153-4830-90F8-EA4BF4D569D0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3ED04-3442-42F2-A29E-1B866A80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40DA4-375E-4EDC-BFC3-97282792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987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704" y="2337500"/>
            <a:ext cx="10358592" cy="4022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4" b="0" i="1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70830" y="3596128"/>
            <a:ext cx="10650340" cy="4022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4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978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F6D6-5041-4E5A-8E21-7D78D2DB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AFC1-CDC0-4400-AD2E-BA57111B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CF7FB-0A31-4CB5-864B-08C57F84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B31-6153-4830-90F8-EA4BF4D569D0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4DD7A-8264-45DB-8BAB-0BCAC2E7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A91BF-C315-4ED1-A1F0-18A122D1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71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0C9B-66ED-41FB-B06A-7B5929BB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DCEE5-6E24-4051-A52D-DC0BAE78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8E67F-C5C2-49F8-95A2-B16A0EEB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B31-6153-4830-90F8-EA4BF4D569D0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79845-51C2-4AEE-9934-4C20C662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7949F-A366-48C6-8C2E-2CCA7BBB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83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99CA-CF62-45B5-BF95-ACD650C5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01B21-8033-49EF-A724-7BD5D9203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AD9F6-515E-4F46-A211-6CC43908D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64383-DACD-4A36-933B-F3909C10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B31-6153-4830-90F8-EA4BF4D569D0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7C270-7A6B-4ABE-946A-D6290BE5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A158D-D3B2-41B8-9ACC-54AE0351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19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A8E1-57E9-4E34-B564-FB6DAA94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FA2AD-9EC2-481D-8C56-71505EB50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14EFA-5388-4596-90C7-3CE113532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0BD6E-6467-4EBC-B68A-25765951A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60441-04A1-49D8-A1F9-29F92EF4C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12EE5-1057-421E-BEB9-5D49CF26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B31-6153-4830-90F8-EA4BF4D569D0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7C750-7AA1-4332-8B5C-645345B1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73AAE-368F-4E53-A3EA-0C668BC4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07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8455-937B-45F4-A4F5-4B9914B6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289CD-E8BE-4BA2-ACCC-301E71A8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B31-6153-4830-90F8-EA4BF4D569D0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64604-CFCC-40D0-A967-9538E445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41923-6F7E-47A4-8CFE-EC5E618F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81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3F565-8550-42B8-BFDE-EE0B755F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B31-6153-4830-90F8-EA4BF4D569D0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C2475-7C83-4FFD-AE3F-84BE5C41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41F2B-7CF3-47DD-8207-9358A7B1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6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E57E-7A47-4C7B-9020-31AC55F9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E1029-790F-47E9-94A3-D3C61B00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6ED9B-95B2-4F74-9A0E-CBFBE4C3B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870E0-3B79-425E-8A4A-1D1932C2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B31-6153-4830-90F8-EA4BF4D569D0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B4EDF-ED85-4C5D-BBDE-92E274BF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DCDD5-5415-4DC1-8CA4-65028A3D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25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4B96-8E29-464D-97BA-F733643E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89B7F-F67B-4E1F-ADE6-8F98A4A0D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87615-E96D-4843-A150-C009682D7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1C861-8019-429C-84F7-EEB262CE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B31-6153-4830-90F8-EA4BF4D569D0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81840-F935-420A-971D-D3CB07D4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39610-6C2A-4E09-83D6-88993BA4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5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8401A-7E70-471B-8DD7-F414F12A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820AC-A8EA-460F-8563-94C16715E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8B058-4D15-4CCF-BBDC-BFDA5BCE8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1DB31-6153-4830-90F8-EA4BF4D569D0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7640-CE86-435A-BCDD-DB2228CCC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4FF1E-BFEE-4703-97FD-898E448A2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55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8BF697F-860A-4140-8A81-33FE223A2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2901" y="971551"/>
            <a:ext cx="8716963" cy="1431925"/>
          </a:xfrm>
        </p:spPr>
        <p:txBody>
          <a:bodyPr/>
          <a:lstStyle/>
          <a:p>
            <a:r>
              <a:rPr lang="en-US" altLang="en-US" b="1" dirty="0">
                <a:solidFill>
                  <a:srgbClr val="0070C0"/>
                </a:solidFill>
              </a:rPr>
              <a:t>Lecture 28:  DPDA and Conversion of PDA to CFG</a:t>
            </a:r>
            <a:endParaRPr lang="en-IN" alt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CA06-5BB6-4FA4-9B17-8BFC88160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926" y="2565400"/>
            <a:ext cx="8626475" cy="3321050"/>
          </a:xfrm>
        </p:spPr>
        <p:txBody>
          <a:bodyPr>
            <a:normAutofit fontScale="85000" lnSpcReduction="20000"/>
          </a:bodyPr>
          <a:lstStyle/>
          <a:p>
            <a:pPr marL="0" indent="0">
              <a:defRPr/>
            </a:pPr>
            <a:r>
              <a:rPr lang="en-IN" dirty="0"/>
              <a:t>Agenda:</a:t>
            </a:r>
            <a:endParaRPr lang="en-IN" altLang="en-US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IN" altLang="en-US" dirty="0">
                <a:solidFill>
                  <a:srgbClr val="0070C0"/>
                </a:solidFill>
              </a:rPr>
              <a:t>More Example on conversion of PDA to CFG</a:t>
            </a:r>
          </a:p>
          <a:p>
            <a:pPr>
              <a:defRPr/>
            </a:pPr>
            <a:r>
              <a:rPr lang="en-US" altLang="en-US" dirty="0">
                <a:solidFill>
                  <a:srgbClr val="0070C0"/>
                </a:solidFill>
              </a:rPr>
              <a:t>DPDA</a:t>
            </a:r>
          </a:p>
          <a:p>
            <a:pPr>
              <a:defRPr/>
            </a:pPr>
            <a:r>
              <a:rPr lang="en-US" altLang="en-US" dirty="0">
                <a:solidFill>
                  <a:srgbClr val="0070C0"/>
                </a:solidFill>
              </a:rPr>
              <a:t>DCFL</a:t>
            </a:r>
          </a:p>
          <a:p>
            <a:pPr>
              <a:defRPr/>
            </a:pPr>
            <a:endParaRPr lang="en-US" altLang="en-US" dirty="0">
              <a:solidFill>
                <a:srgbClr val="0070C0"/>
              </a:solidFill>
            </a:endParaRPr>
          </a:p>
          <a:p>
            <a:pPr marL="342900" lvl="1" indent="0"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0" indent="0" algn="ctr">
              <a:defRPr/>
            </a:pPr>
            <a:r>
              <a:rPr lang="en-IN" dirty="0"/>
              <a:t>Presented by</a:t>
            </a:r>
          </a:p>
          <a:p>
            <a:pPr marL="0" indent="0" algn="ctr">
              <a:defRPr/>
            </a:pPr>
            <a:r>
              <a:rPr lang="en-IN" dirty="0"/>
              <a:t>Prof. Vaibhav Narayan Chunekar</a:t>
            </a:r>
          </a:p>
          <a:p>
            <a:pPr marL="0" indent="0" algn="ctr">
              <a:defRPr/>
            </a:pPr>
            <a:r>
              <a:rPr lang="en-IN" dirty="0"/>
              <a:t>K. J. Somaiya College of Engineering, Vidyavihar, Mumbai</a:t>
            </a:r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marL="0" indent="0">
              <a:defRPr/>
            </a:pPr>
            <a:endParaRPr lang="en-IN" dirty="0"/>
          </a:p>
        </p:txBody>
      </p:sp>
      <p:sp>
        <p:nvSpPr>
          <p:cNvPr id="4100" name="Date Placeholder 3">
            <a:extLst>
              <a:ext uri="{FF2B5EF4-FFF2-40B4-BE49-F238E27FC236}">
                <a16:creationId xmlns:a16="http://schemas.microsoft.com/office/drawing/2014/main" id="{754B5DBB-5D6C-4460-828B-B9745A2B38E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3138373-23B3-45DF-8580-192C7B7AE087}" type="datetime1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10/14/2020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" name="Footer Placeholder 4">
            <a:extLst>
              <a:ext uri="{FF2B5EF4-FFF2-40B4-BE49-F238E27FC236}">
                <a16:creationId xmlns:a16="http://schemas.microsoft.com/office/drawing/2014/main" id="{2D9B9262-863C-41E2-A5DB-A3A904F076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KJSCE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5C1C-2BBB-403E-AE45-4C119EE6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Transition 6: </a:t>
            </a:r>
            <a:r>
              <a:rPr lang="en-IN" dirty="0"/>
              <a:t>Apply Rule 3: Push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6455-E185-48A4-AE9B-4A06A76D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(q1,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0,x)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q1,xx</a:t>
            </a:r>
          </a:p>
          <a:p>
            <a:pPr marL="0" indent="0">
              <a:buNone/>
            </a:pP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0FB104-C4D3-4D70-8B44-06FE99F43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95656"/>
              </p:ext>
            </p:extLst>
          </p:nvPr>
        </p:nvGraphicFramePr>
        <p:xfrm>
          <a:off x="1316382" y="2994990"/>
          <a:ext cx="9934716" cy="3868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3679">
                  <a:extLst>
                    <a:ext uri="{9D8B030D-6E8A-4147-A177-3AD203B41FA5}">
                      <a16:colId xmlns:a16="http://schemas.microsoft.com/office/drawing/2014/main" val="3710178927"/>
                    </a:ext>
                  </a:extLst>
                </a:gridCol>
                <a:gridCol w="2483679">
                  <a:extLst>
                    <a:ext uri="{9D8B030D-6E8A-4147-A177-3AD203B41FA5}">
                      <a16:colId xmlns:a16="http://schemas.microsoft.com/office/drawing/2014/main" val="2573767414"/>
                    </a:ext>
                  </a:extLst>
                </a:gridCol>
                <a:gridCol w="2483679">
                  <a:extLst>
                    <a:ext uri="{9D8B030D-6E8A-4147-A177-3AD203B41FA5}">
                      <a16:colId xmlns:a16="http://schemas.microsoft.com/office/drawing/2014/main" val="1202600068"/>
                    </a:ext>
                  </a:extLst>
                </a:gridCol>
                <a:gridCol w="2483679">
                  <a:extLst>
                    <a:ext uri="{9D8B030D-6E8A-4147-A177-3AD203B41FA5}">
                      <a16:colId xmlns:a16="http://schemas.microsoft.com/office/drawing/2014/main" val="496210826"/>
                    </a:ext>
                  </a:extLst>
                </a:gridCol>
              </a:tblGrid>
              <a:tr h="1033671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0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97599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0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49586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0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71337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0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4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25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5686-484C-4B1D-92BB-9222020E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Transition 7: Apply Popping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0C9F-246F-4019-A93F-C8BDD74A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74" y="1690688"/>
            <a:ext cx="10515600" cy="4351338"/>
          </a:xfrm>
        </p:spPr>
        <p:txBody>
          <a:bodyPr/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(q1,0,z0)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q1,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ε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2BEC29-EFC6-4564-8D38-CB04B0719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14527"/>
              </p:ext>
            </p:extLst>
          </p:nvPr>
        </p:nvGraphicFramePr>
        <p:xfrm>
          <a:off x="1073426" y="3233971"/>
          <a:ext cx="410817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988">
                  <a:extLst>
                    <a:ext uri="{9D8B030D-6E8A-4147-A177-3AD203B41FA5}">
                      <a16:colId xmlns:a16="http://schemas.microsoft.com/office/drawing/2014/main" val="3157187281"/>
                    </a:ext>
                  </a:extLst>
                </a:gridCol>
                <a:gridCol w="1965186">
                  <a:extLst>
                    <a:ext uri="{9D8B030D-6E8A-4147-A177-3AD203B41FA5}">
                      <a16:colId xmlns:a16="http://schemas.microsoft.com/office/drawing/2014/main" val="1916228092"/>
                    </a:ext>
                  </a:extLst>
                </a:gridCol>
              </a:tblGrid>
              <a:tr h="539805">
                <a:tc>
                  <a:txBody>
                    <a:bodyPr/>
                    <a:lstStyle/>
                    <a:p>
                      <a:r>
                        <a:rPr lang="en-IN" sz="3600" dirty="0"/>
                        <a:t>q1  z0  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sz="36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0</a:t>
                      </a:r>
                      <a:endParaRPr lang="en-IN" sz="3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0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538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D93B-44E2-4057-83BD-5ED72624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682C-F46A-43E9-B788-2FA5C139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</a:t>
            </a:r>
            <a:r>
              <a:rPr lang="en-IN" dirty="0">
                <a:sym typeface="Wingdings" panose="05000000000000000000" pitchFamily="2" charset="2"/>
              </a:rPr>
              <a:t> [  q0   z0   q0]</a:t>
            </a:r>
          </a:p>
          <a:p>
            <a:r>
              <a:rPr lang="en-IN" dirty="0"/>
              <a:t>S</a:t>
            </a:r>
            <a:r>
              <a:rPr lang="en-IN" dirty="0">
                <a:sym typeface="Wingdings" panose="05000000000000000000" pitchFamily="2" charset="2"/>
              </a:rPr>
              <a:t> [  q0   z0   q1]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39810-6AA8-409B-8629-747214073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0723"/>
            <a:ext cx="9973920" cy="38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3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ECEF-DB83-4790-95CA-9886B055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CFG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FF6F0-D91A-4CA9-AB44-0E09E2E85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2913"/>
            <a:ext cx="9973920" cy="3853006"/>
          </a:xfrm>
        </p:spPr>
      </p:pic>
    </p:spTree>
    <p:extLst>
      <p:ext uri="{BB962C8B-B14F-4D97-AF65-F5344CB8AC3E}">
        <p14:creationId xmlns:p14="http://schemas.microsoft.com/office/powerpoint/2010/main" val="1920601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123A-CF7F-4276-AECD-0D2DFC9A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CFG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A8BA5D7-A2C7-4896-BB10-4CCCE1673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9790"/>
              </p:ext>
            </p:extLst>
          </p:nvPr>
        </p:nvGraphicFramePr>
        <p:xfrm>
          <a:off x="980661" y="1537252"/>
          <a:ext cx="6649278" cy="2146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426">
                  <a:extLst>
                    <a:ext uri="{9D8B030D-6E8A-4147-A177-3AD203B41FA5}">
                      <a16:colId xmlns:a16="http://schemas.microsoft.com/office/drawing/2014/main" val="3109354835"/>
                    </a:ext>
                  </a:extLst>
                </a:gridCol>
                <a:gridCol w="2216426">
                  <a:extLst>
                    <a:ext uri="{9D8B030D-6E8A-4147-A177-3AD203B41FA5}">
                      <a16:colId xmlns:a16="http://schemas.microsoft.com/office/drawing/2014/main" val="3798460433"/>
                    </a:ext>
                  </a:extLst>
                </a:gridCol>
                <a:gridCol w="2216426">
                  <a:extLst>
                    <a:ext uri="{9D8B030D-6E8A-4147-A177-3AD203B41FA5}">
                      <a16:colId xmlns:a16="http://schemas.microsoft.com/office/drawing/2014/main" val="3774208658"/>
                    </a:ext>
                  </a:extLst>
                </a:gridCol>
              </a:tblGrid>
              <a:tr h="1117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 err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qo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0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293675"/>
                  </a:ext>
                </a:extLst>
              </a:tr>
              <a:tr h="10296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0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4554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B7FB712-909F-467F-885D-D6FE99CB9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50800"/>
              </p:ext>
            </p:extLst>
          </p:nvPr>
        </p:nvGraphicFramePr>
        <p:xfrm>
          <a:off x="1086678" y="4078578"/>
          <a:ext cx="3962400" cy="12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861">
                  <a:extLst>
                    <a:ext uri="{9D8B030D-6E8A-4147-A177-3AD203B41FA5}">
                      <a16:colId xmlns:a16="http://schemas.microsoft.com/office/drawing/2014/main" val="3157187281"/>
                    </a:ext>
                  </a:extLst>
                </a:gridCol>
                <a:gridCol w="1762539">
                  <a:extLst>
                    <a:ext uri="{9D8B030D-6E8A-4147-A177-3AD203B41FA5}">
                      <a16:colId xmlns:a16="http://schemas.microsoft.com/office/drawing/2014/main" val="1916228092"/>
                    </a:ext>
                  </a:extLst>
                </a:gridCol>
              </a:tblGrid>
              <a:tr h="1242170">
                <a:tc>
                  <a:txBody>
                    <a:bodyPr/>
                    <a:lstStyle/>
                    <a:p>
                      <a:r>
                        <a:rPr lang="en-IN" sz="3600" dirty="0"/>
                        <a:t>q0  x   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l-GR" sz="36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ε</a:t>
                      </a:r>
                      <a:endParaRPr lang="en-IN" sz="3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06561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42A8D8C-08FE-4132-996A-8413E116F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155014"/>
              </p:ext>
            </p:extLst>
          </p:nvPr>
        </p:nvGraphicFramePr>
        <p:xfrm>
          <a:off x="5804453" y="4078578"/>
          <a:ext cx="422744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203">
                  <a:extLst>
                    <a:ext uri="{9D8B030D-6E8A-4147-A177-3AD203B41FA5}">
                      <a16:colId xmlns:a16="http://schemas.microsoft.com/office/drawing/2014/main" val="3157187281"/>
                    </a:ext>
                  </a:extLst>
                </a:gridCol>
                <a:gridCol w="2022240">
                  <a:extLst>
                    <a:ext uri="{9D8B030D-6E8A-4147-A177-3AD203B41FA5}">
                      <a16:colId xmlns:a16="http://schemas.microsoft.com/office/drawing/2014/main" val="1916228092"/>
                    </a:ext>
                  </a:extLst>
                </a:gridCol>
              </a:tblGrid>
              <a:tr h="1122900">
                <a:tc>
                  <a:txBody>
                    <a:bodyPr/>
                    <a:lstStyle/>
                    <a:p>
                      <a:r>
                        <a:rPr lang="en-IN" sz="3600" dirty="0"/>
                        <a:t>q1  x   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l-GR" sz="36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ε</a:t>
                      </a:r>
                      <a:endParaRPr lang="en-IN" sz="3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0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7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E2D3-174E-4E99-8ABD-562E9AA1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CFG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C4804-12EE-4AA1-B56A-94086A9D9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040" y="2022970"/>
            <a:ext cx="9973920" cy="3956647"/>
          </a:xfrm>
        </p:spPr>
      </p:pic>
    </p:spTree>
    <p:extLst>
      <p:ext uri="{BB962C8B-B14F-4D97-AF65-F5344CB8AC3E}">
        <p14:creationId xmlns:p14="http://schemas.microsoft.com/office/powerpoint/2010/main" val="3604469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3779-D743-449B-AF8B-D0B2D336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Another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D1F5-B60B-422A-9104-8F65634A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CFL: Equal number of a’s follows with equal number of b’s.</a:t>
            </a:r>
          </a:p>
          <a:p>
            <a:pPr marL="0" indent="0">
              <a:buNone/>
            </a:pPr>
            <a:r>
              <a:rPr lang="en-IN" dirty="0"/>
              <a:t>n (b)=n (a).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96FDF-4A48-49FE-A16C-FF0DCD959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2127"/>
            <a:ext cx="7868478" cy="38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2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2518-E11A-4C65-BB5C-2AF713BF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PDA WITH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dirty="0"/>
              <a:t>RULES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5FAD2E-8506-4DA2-9B50-7C240C8AC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2" y="1007165"/>
            <a:ext cx="6680684" cy="523460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8B365D-D4B8-43F3-BABE-462FC9264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304" y="2057400"/>
            <a:ext cx="5221357" cy="418437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3200" dirty="0" err="1"/>
              <a:t>qo</a:t>
            </a:r>
            <a:r>
              <a:rPr lang="en-IN" sz="3200" dirty="0"/>
              <a:t>  ,a, A =q0,AA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 err="1"/>
              <a:t>qo</a:t>
            </a:r>
            <a:r>
              <a:rPr lang="en-IN" sz="3200" dirty="0"/>
              <a:t>  ,b, B =q0,BB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 err="1"/>
              <a:t>qo</a:t>
            </a:r>
            <a:r>
              <a:rPr lang="en-IN" sz="3200" dirty="0"/>
              <a:t>  ,b, Z =q0,BZ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 err="1"/>
              <a:t>qo</a:t>
            </a:r>
            <a:r>
              <a:rPr lang="en-IN" sz="3200" dirty="0"/>
              <a:t>  ,a, Z =q0,AZ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 err="1"/>
              <a:t>qo</a:t>
            </a:r>
            <a:r>
              <a:rPr lang="en-IN" sz="3200" dirty="0"/>
              <a:t>  ,b, A =q0,</a:t>
            </a:r>
            <a:r>
              <a:rPr lang="en-IN" sz="3200" dirty="0">
                <a:sym typeface="Symbol" panose="05050102010706020507" pitchFamily="18" charset="2"/>
              </a:rPr>
              <a:t></a:t>
            </a:r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 err="1"/>
              <a:t>qo</a:t>
            </a:r>
            <a:r>
              <a:rPr lang="en-IN" sz="3200" dirty="0"/>
              <a:t>  ,a, B =q0,</a:t>
            </a:r>
            <a:r>
              <a:rPr lang="el-GR" sz="3200" dirty="0">
                <a:sym typeface="Symbol" panose="05050102010706020507" pitchFamily="18" charset="2"/>
              </a:rPr>
              <a:t></a:t>
            </a:r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 err="1"/>
              <a:t>qo</a:t>
            </a:r>
            <a:r>
              <a:rPr lang="en-IN" sz="3200" dirty="0"/>
              <a:t>  ,</a:t>
            </a:r>
            <a:r>
              <a:rPr lang="en-IN" sz="3200" dirty="0">
                <a:sym typeface="Symbol" panose="05050102010706020507" pitchFamily="18" charset="2"/>
              </a:rPr>
              <a:t></a:t>
            </a:r>
            <a:r>
              <a:rPr lang="en-IN" sz="3200" dirty="0"/>
              <a:t> , Z =q1 ,Z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054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7254-632B-46FF-B67A-A3420ED0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 Rule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E7DC4-5062-4528-9BBA-F68CC085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Start State: 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S [  q0   z   q0]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 |  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     [  q0   z   q1]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49847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5C1C-2BBB-403E-AE45-4C119EE6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Transition 1: </a:t>
            </a:r>
            <a:r>
              <a:rPr lang="en-IN" dirty="0"/>
              <a:t>Apply Rule 3: Push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6455-E185-48A4-AE9B-4A06A76D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IN" sz="2800" dirty="0" err="1"/>
              <a:t>qo</a:t>
            </a:r>
            <a:r>
              <a:rPr lang="en-IN" sz="2800" dirty="0"/>
              <a:t>  ,a, A) =q0,AA</a:t>
            </a:r>
          </a:p>
          <a:p>
            <a:pPr marL="0" indent="0">
              <a:buNone/>
            </a:pP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0FB104-C4D3-4D70-8B44-06FE99F43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49859"/>
              </p:ext>
            </p:extLst>
          </p:nvPr>
        </p:nvGraphicFramePr>
        <p:xfrm>
          <a:off x="1316382" y="2994990"/>
          <a:ext cx="9934716" cy="39796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3679">
                  <a:extLst>
                    <a:ext uri="{9D8B030D-6E8A-4147-A177-3AD203B41FA5}">
                      <a16:colId xmlns:a16="http://schemas.microsoft.com/office/drawing/2014/main" val="3710178927"/>
                    </a:ext>
                  </a:extLst>
                </a:gridCol>
                <a:gridCol w="2441713">
                  <a:extLst>
                    <a:ext uri="{9D8B030D-6E8A-4147-A177-3AD203B41FA5}">
                      <a16:colId xmlns:a16="http://schemas.microsoft.com/office/drawing/2014/main" val="2573767414"/>
                    </a:ext>
                  </a:extLst>
                </a:gridCol>
                <a:gridCol w="2525645">
                  <a:extLst>
                    <a:ext uri="{9D8B030D-6E8A-4147-A177-3AD203B41FA5}">
                      <a16:colId xmlns:a16="http://schemas.microsoft.com/office/drawing/2014/main" val="1202600068"/>
                    </a:ext>
                  </a:extLst>
                </a:gridCol>
                <a:gridCol w="2483679">
                  <a:extLst>
                    <a:ext uri="{9D8B030D-6E8A-4147-A177-3AD203B41FA5}">
                      <a16:colId xmlns:a16="http://schemas.microsoft.com/office/drawing/2014/main" val="496210826"/>
                    </a:ext>
                  </a:extLst>
                </a:gridCol>
              </a:tblGrid>
              <a:tr h="1033671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a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err="1">
                          <a:solidFill>
                            <a:schemeClr val="tx1"/>
                          </a:solidFill>
                        </a:rPr>
                        <a:t>qo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97599"/>
                  </a:ext>
                </a:extLst>
              </a:tr>
              <a:tr h="10561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a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49586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a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71337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a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4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10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E937-E73C-4B06-9553-DDFA7585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of Conversion PDA -CFG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0D97-3AE3-43EA-B290-9242C68A8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The production in P is induced by moves of PDA are as follows:</a:t>
            </a:r>
          </a:p>
          <a:p>
            <a:r>
              <a:rPr lang="en-IN" dirty="0"/>
              <a:t>S productions  are given by </a:t>
            </a:r>
          </a:p>
          <a:p>
            <a:pPr marL="0" indent="0">
              <a:buNone/>
            </a:pPr>
            <a:r>
              <a:rPr lang="en-IN" dirty="0"/>
              <a:t>	S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highlight>
                  <a:srgbClr val="00FFFF"/>
                </a:highlight>
                <a:sym typeface="Wingdings" panose="05000000000000000000" pitchFamily="2" charset="2"/>
              </a:rPr>
              <a:t>( </a:t>
            </a:r>
            <a:r>
              <a:rPr lang="en-IN" dirty="0">
                <a:highlight>
                  <a:srgbClr val="00FFFF"/>
                </a:highlight>
              </a:rPr>
              <a:t>q0 </a:t>
            </a:r>
            <a:r>
              <a:rPr lang="en-IN" dirty="0">
                <a:highlight>
                  <a:srgbClr val="00FF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IN" dirty="0">
                <a:highlight>
                  <a:srgbClr val="00FFFF"/>
                </a:highlight>
              </a:rPr>
              <a:t> q )   </a:t>
            </a:r>
            <a:r>
              <a:rPr lang="en-IN" dirty="0"/>
              <a:t>for every q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∈ Q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For every popping up move 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l-GR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 ( q, </a:t>
            </a:r>
            <a:r>
              <a:rPr lang="en-IN" dirty="0" err="1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b,A</a:t>
            </a:r>
            <a:r>
              <a:rPr lang="en-IN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)=  q4,  </a:t>
            </a:r>
            <a:r>
              <a:rPr lang="el-GR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IN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induced production</a:t>
            </a:r>
          </a:p>
          <a:p>
            <a:pPr marL="0" indent="0">
              <a:buNone/>
            </a:pPr>
            <a:r>
              <a:rPr lang="en-IN" dirty="0">
                <a:highlight>
                  <a:srgbClr val="00FF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          [ q A q4 ]</a:t>
            </a:r>
            <a:r>
              <a:rPr lang="en-IN" dirty="0">
                <a:highlight>
                  <a:srgbClr val="00FFFF"/>
                </a:highlight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b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push moves </a:t>
            </a:r>
            <a:r>
              <a:rPr lang="el-G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 </a:t>
            </a:r>
            <a:r>
              <a:rPr lang="en-IN" sz="2800" b="1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IN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IN" sz="28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IN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IN" sz="28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IN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)= q1,xx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l-GR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 </a:t>
            </a:r>
            <a:r>
              <a:rPr lang="en-IN" sz="3200" b="1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IN" sz="32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IN" sz="32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)=  </a:t>
            </a:r>
            <a:r>
              <a:rPr lang="en-IN" sz="32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q1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  </a:t>
            </a:r>
            <a:r>
              <a:rPr lang="en-IN" sz="3200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z1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,z2,z3......   </a:t>
            </a:r>
            <a:r>
              <a:rPr lang="en-IN" sz="32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IN" sz="3200" b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IN" sz="3200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induced by many productions</a:t>
            </a:r>
          </a:p>
          <a:p>
            <a:pPr lvl="1"/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IN" sz="3200" b="1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lang="en-IN" sz="3200" b="1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IN" sz="32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IN" sz="32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IN" sz="32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’]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[</a:t>
            </a:r>
            <a:r>
              <a:rPr lang="en-IN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q1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,</a:t>
            </a:r>
            <a:r>
              <a:rPr lang="en-IN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z1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,</a:t>
            </a:r>
            <a:r>
              <a:rPr lang="en-IN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q2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]  [</a:t>
            </a:r>
            <a:r>
              <a:rPr lang="en-IN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q2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,z2,q3]  [q3,z3,q4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]............[</a:t>
            </a:r>
            <a:r>
              <a:rPr lang="en-IN" sz="3200" b="1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qm,zm,</a:t>
            </a:r>
            <a:r>
              <a:rPr lang="en-IN" sz="32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q</a:t>
            </a:r>
            <a:r>
              <a:rPr lang="en-IN" sz="32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’]</a:t>
            </a:r>
          </a:p>
          <a:p>
            <a:pPr lvl="1"/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Where each state q1,q2,q3........</a:t>
            </a:r>
            <a:r>
              <a:rPr lang="en-IN" sz="3200" b="1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qm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are the states in Q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303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5C1C-2BBB-403E-AE45-4C119EE6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Transition 2: Apply Rule 3: Push Element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6455-E185-48A4-AE9B-4A06A76D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IN" sz="2800" dirty="0" err="1"/>
              <a:t>qo</a:t>
            </a:r>
            <a:r>
              <a:rPr lang="en-IN" sz="2800" dirty="0"/>
              <a:t>  ,b, B) =q0,BB</a:t>
            </a:r>
          </a:p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0FB104-C4D3-4D70-8B44-06FE99F43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53668"/>
              </p:ext>
            </p:extLst>
          </p:nvPr>
        </p:nvGraphicFramePr>
        <p:xfrm>
          <a:off x="967409" y="2994990"/>
          <a:ext cx="10283689" cy="5059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8131">
                  <a:extLst>
                    <a:ext uri="{9D8B030D-6E8A-4147-A177-3AD203B41FA5}">
                      <a16:colId xmlns:a16="http://schemas.microsoft.com/office/drawing/2014/main" val="3710178927"/>
                    </a:ext>
                  </a:extLst>
                </a:gridCol>
                <a:gridCol w="2765186">
                  <a:extLst>
                    <a:ext uri="{9D8B030D-6E8A-4147-A177-3AD203B41FA5}">
                      <a16:colId xmlns:a16="http://schemas.microsoft.com/office/drawing/2014/main" val="2573767414"/>
                    </a:ext>
                  </a:extLst>
                </a:gridCol>
                <a:gridCol w="2765186">
                  <a:extLst>
                    <a:ext uri="{9D8B030D-6E8A-4147-A177-3AD203B41FA5}">
                      <a16:colId xmlns:a16="http://schemas.microsoft.com/office/drawing/2014/main" val="1202600068"/>
                    </a:ext>
                  </a:extLst>
                </a:gridCol>
                <a:gridCol w="2765186">
                  <a:extLst>
                    <a:ext uri="{9D8B030D-6E8A-4147-A177-3AD203B41FA5}">
                      <a16:colId xmlns:a16="http://schemas.microsoft.com/office/drawing/2014/main" val="496210826"/>
                    </a:ext>
                  </a:extLst>
                </a:gridCol>
              </a:tblGrid>
              <a:tr h="927652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q0  </a:t>
                      </a:r>
                      <a:r>
                        <a:rPr lang="en-IN" sz="2800" b="1" dirty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  A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b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q0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q0</a:t>
                      </a:r>
                    </a:p>
                    <a:p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q0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</a:p>
                    <a:p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97599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b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 B  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q1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49586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b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 B  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q0</a:t>
                      </a:r>
                    </a:p>
                    <a:p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q0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71337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</a:t>
                      </a:r>
                      <a:r>
                        <a:rPr lang="en-IN" sz="2800" b="1" dirty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IN" sz="2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0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b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B   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q1</a:t>
                      </a:r>
                    </a:p>
                    <a:p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q1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4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513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5C1C-2BBB-403E-AE45-4C119EE6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Transition 3: Apply Rule 3: Push Element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6455-E185-48A4-AE9B-4A06A76D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IN" sz="2800" dirty="0" err="1"/>
              <a:t>qo</a:t>
            </a:r>
            <a:r>
              <a:rPr lang="en-IN" sz="2800" dirty="0"/>
              <a:t>  ,b, </a:t>
            </a:r>
            <a:r>
              <a:rPr lang="en-IN" dirty="0"/>
              <a:t>Z</a:t>
            </a:r>
            <a:r>
              <a:rPr lang="en-IN" sz="2800" dirty="0"/>
              <a:t>) =q0,BZ  </a:t>
            </a:r>
          </a:p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0FB104-C4D3-4D70-8B44-06FE99F43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039472"/>
              </p:ext>
            </p:extLst>
          </p:nvPr>
        </p:nvGraphicFramePr>
        <p:xfrm>
          <a:off x="967409" y="2994990"/>
          <a:ext cx="10283689" cy="5059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8131">
                  <a:extLst>
                    <a:ext uri="{9D8B030D-6E8A-4147-A177-3AD203B41FA5}">
                      <a16:colId xmlns:a16="http://schemas.microsoft.com/office/drawing/2014/main" val="3710178927"/>
                    </a:ext>
                  </a:extLst>
                </a:gridCol>
                <a:gridCol w="2765186">
                  <a:extLst>
                    <a:ext uri="{9D8B030D-6E8A-4147-A177-3AD203B41FA5}">
                      <a16:colId xmlns:a16="http://schemas.microsoft.com/office/drawing/2014/main" val="2573767414"/>
                    </a:ext>
                  </a:extLst>
                </a:gridCol>
                <a:gridCol w="2765186">
                  <a:extLst>
                    <a:ext uri="{9D8B030D-6E8A-4147-A177-3AD203B41FA5}">
                      <a16:colId xmlns:a16="http://schemas.microsoft.com/office/drawing/2014/main" val="1202600068"/>
                    </a:ext>
                  </a:extLst>
                </a:gridCol>
                <a:gridCol w="2765186">
                  <a:extLst>
                    <a:ext uri="{9D8B030D-6E8A-4147-A177-3AD203B41FA5}">
                      <a16:colId xmlns:a16="http://schemas.microsoft.com/office/drawing/2014/main" val="496210826"/>
                    </a:ext>
                  </a:extLst>
                </a:gridCol>
              </a:tblGrid>
              <a:tr h="927652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r>
                        <a:rPr lang="en-IN" sz="2800" b="1" dirty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  A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b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q0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q0</a:t>
                      </a:r>
                    </a:p>
                    <a:p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q0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</a:p>
                    <a:p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97599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b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 B  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q1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49586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b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 B  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q0</a:t>
                      </a:r>
                    </a:p>
                    <a:p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q0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71337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r>
                        <a:rPr lang="en-IN" sz="2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0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b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B   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q1</a:t>
                      </a:r>
                    </a:p>
                    <a:p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q1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4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803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5C1C-2BBB-403E-AE45-4C119EE6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Transition 4: Apply Rule 3: Push Element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6455-E185-48A4-AE9B-4A06A76D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IN" sz="2800" dirty="0" err="1"/>
              <a:t>qo</a:t>
            </a:r>
            <a:r>
              <a:rPr lang="en-IN" sz="2800" dirty="0"/>
              <a:t>  ,a, </a:t>
            </a:r>
            <a:r>
              <a:rPr lang="en-IN" dirty="0"/>
              <a:t>Z</a:t>
            </a:r>
            <a:r>
              <a:rPr lang="en-IN" sz="2800" dirty="0"/>
              <a:t>) =q0,AZ  </a:t>
            </a:r>
          </a:p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0FB104-C4D3-4D70-8B44-06FE99F43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63568"/>
              </p:ext>
            </p:extLst>
          </p:nvPr>
        </p:nvGraphicFramePr>
        <p:xfrm>
          <a:off x="967409" y="2994990"/>
          <a:ext cx="10283689" cy="5059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8131">
                  <a:extLst>
                    <a:ext uri="{9D8B030D-6E8A-4147-A177-3AD203B41FA5}">
                      <a16:colId xmlns:a16="http://schemas.microsoft.com/office/drawing/2014/main" val="3710178927"/>
                    </a:ext>
                  </a:extLst>
                </a:gridCol>
                <a:gridCol w="2765186">
                  <a:extLst>
                    <a:ext uri="{9D8B030D-6E8A-4147-A177-3AD203B41FA5}">
                      <a16:colId xmlns:a16="http://schemas.microsoft.com/office/drawing/2014/main" val="2573767414"/>
                    </a:ext>
                  </a:extLst>
                </a:gridCol>
                <a:gridCol w="2765186">
                  <a:extLst>
                    <a:ext uri="{9D8B030D-6E8A-4147-A177-3AD203B41FA5}">
                      <a16:colId xmlns:a16="http://schemas.microsoft.com/office/drawing/2014/main" val="1202600068"/>
                    </a:ext>
                  </a:extLst>
                </a:gridCol>
                <a:gridCol w="2765186">
                  <a:extLst>
                    <a:ext uri="{9D8B030D-6E8A-4147-A177-3AD203B41FA5}">
                      <a16:colId xmlns:a16="http://schemas.microsoft.com/office/drawing/2014/main" val="496210826"/>
                    </a:ext>
                  </a:extLst>
                </a:gridCol>
              </a:tblGrid>
              <a:tr h="927652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r>
                        <a:rPr lang="en-IN" sz="2800" b="1" dirty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a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q0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q0</a:t>
                      </a:r>
                    </a:p>
                    <a:p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q0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</a:p>
                    <a:p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97599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a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 A  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q1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49586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a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 A  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q0</a:t>
                      </a:r>
                    </a:p>
                    <a:p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q0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71337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r>
                        <a:rPr lang="en-IN" sz="2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0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a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A   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q1</a:t>
                      </a:r>
                    </a:p>
                    <a:p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q1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4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142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5686-484C-4B1D-92BB-9222020E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Transition 5: Apply Popping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0C9F-246F-4019-A93F-C8BDD74A1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(q0,b,A)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q0,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ε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2BEC29-EFC6-4564-8D38-CB04B0719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846949"/>
              </p:ext>
            </p:extLst>
          </p:nvPr>
        </p:nvGraphicFramePr>
        <p:xfrm>
          <a:off x="1395896" y="2557670"/>
          <a:ext cx="3878469" cy="12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930">
                  <a:extLst>
                    <a:ext uri="{9D8B030D-6E8A-4147-A177-3AD203B41FA5}">
                      <a16:colId xmlns:a16="http://schemas.microsoft.com/office/drawing/2014/main" val="3157187281"/>
                    </a:ext>
                  </a:extLst>
                </a:gridCol>
                <a:gridCol w="1762539">
                  <a:extLst>
                    <a:ext uri="{9D8B030D-6E8A-4147-A177-3AD203B41FA5}">
                      <a16:colId xmlns:a16="http://schemas.microsoft.com/office/drawing/2014/main" val="1916228092"/>
                    </a:ext>
                  </a:extLst>
                </a:gridCol>
              </a:tblGrid>
              <a:tr h="1242170">
                <a:tc>
                  <a:txBody>
                    <a:bodyPr/>
                    <a:lstStyle/>
                    <a:p>
                      <a:r>
                        <a:rPr lang="en-IN" sz="3600" dirty="0"/>
                        <a:t>q0   A  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sz="36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b</a:t>
                      </a:r>
                      <a:endParaRPr lang="en-IN" sz="3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0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821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5686-484C-4B1D-92BB-9222020E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Transition 6: Apply Popping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0C9F-246F-4019-A93F-C8BDD74A1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(q0,a,B)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q0,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ε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2BEC29-EFC6-4564-8D38-CB04B0719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6086"/>
              </p:ext>
            </p:extLst>
          </p:nvPr>
        </p:nvGraphicFramePr>
        <p:xfrm>
          <a:off x="1395896" y="2557670"/>
          <a:ext cx="3878469" cy="12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930">
                  <a:extLst>
                    <a:ext uri="{9D8B030D-6E8A-4147-A177-3AD203B41FA5}">
                      <a16:colId xmlns:a16="http://schemas.microsoft.com/office/drawing/2014/main" val="3157187281"/>
                    </a:ext>
                  </a:extLst>
                </a:gridCol>
                <a:gridCol w="1762539">
                  <a:extLst>
                    <a:ext uri="{9D8B030D-6E8A-4147-A177-3AD203B41FA5}">
                      <a16:colId xmlns:a16="http://schemas.microsoft.com/office/drawing/2014/main" val="1916228092"/>
                    </a:ext>
                  </a:extLst>
                </a:gridCol>
              </a:tblGrid>
              <a:tr h="1242170">
                <a:tc>
                  <a:txBody>
                    <a:bodyPr/>
                    <a:lstStyle/>
                    <a:p>
                      <a:r>
                        <a:rPr lang="en-IN" sz="3600" dirty="0"/>
                        <a:t>q0   B  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sz="36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a</a:t>
                      </a:r>
                      <a:endParaRPr lang="en-IN" sz="3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0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276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5686-484C-4B1D-92BB-9222020E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Transition 7: Apply Popping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0C9F-246F-4019-A93F-C8BDD74A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74" y="1690688"/>
            <a:ext cx="10515600" cy="4351338"/>
          </a:xfrm>
        </p:spPr>
        <p:txBody>
          <a:bodyPr/>
          <a:lstStyle/>
          <a:p>
            <a:r>
              <a:rPr lang="el-GR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(q0,</a:t>
            </a:r>
            <a:r>
              <a:rPr lang="el-GR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ε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 z)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q1,</a:t>
            </a:r>
            <a:r>
              <a:rPr lang="el-GR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</a:p>
          <a:p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2BEC29-EFC6-4564-8D38-CB04B0719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19101"/>
              </p:ext>
            </p:extLst>
          </p:nvPr>
        </p:nvGraphicFramePr>
        <p:xfrm>
          <a:off x="954157" y="3233971"/>
          <a:ext cx="422744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203">
                  <a:extLst>
                    <a:ext uri="{9D8B030D-6E8A-4147-A177-3AD203B41FA5}">
                      <a16:colId xmlns:a16="http://schemas.microsoft.com/office/drawing/2014/main" val="3157187281"/>
                    </a:ext>
                  </a:extLst>
                </a:gridCol>
                <a:gridCol w="2022240">
                  <a:extLst>
                    <a:ext uri="{9D8B030D-6E8A-4147-A177-3AD203B41FA5}">
                      <a16:colId xmlns:a16="http://schemas.microsoft.com/office/drawing/2014/main" val="1916228092"/>
                    </a:ext>
                  </a:extLst>
                </a:gridCol>
              </a:tblGrid>
              <a:tr h="1122900">
                <a:tc>
                  <a:txBody>
                    <a:bodyPr/>
                    <a:lstStyle/>
                    <a:p>
                      <a:r>
                        <a:rPr lang="en-IN" sz="3600" dirty="0"/>
                        <a:t>q0  Z   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l-GR" sz="36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ε</a:t>
                      </a:r>
                      <a:endParaRPr lang="en-IN" sz="3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0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421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791" y="506452"/>
            <a:ext cx="5175197" cy="626102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993" spc="-5" dirty="0"/>
              <a:t>From </a:t>
            </a:r>
            <a:r>
              <a:rPr sz="3993" dirty="0"/>
              <a:t>CFGs </a:t>
            </a:r>
            <a:r>
              <a:rPr sz="3993" spc="-5" dirty="0"/>
              <a:t>to</a:t>
            </a:r>
            <a:r>
              <a:rPr sz="3993" spc="-82" dirty="0"/>
              <a:t> </a:t>
            </a:r>
            <a:r>
              <a:rPr sz="3993" spc="-5" dirty="0"/>
              <a:t>PDAs</a:t>
            </a:r>
            <a:endParaRPr sz="3993" dirty="0"/>
          </a:p>
        </p:txBody>
      </p:sp>
      <p:sp>
        <p:nvSpPr>
          <p:cNvPr id="3" name="object 3"/>
          <p:cNvSpPr txBox="1"/>
          <p:nvPr/>
        </p:nvSpPr>
        <p:spPr>
          <a:xfrm>
            <a:off x="2064188" y="1668972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953" spc="18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953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8101" y="1422314"/>
            <a:ext cx="7321924" cy="94163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lnSpc>
                <a:spcPct val="146900"/>
              </a:lnSpc>
              <a:spcBef>
                <a:spcPts val="91"/>
              </a:spcBef>
            </a:pP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Make three states: </a:t>
            </a:r>
            <a:r>
              <a:rPr sz="2178" b="1" spc="-5" dirty="0">
                <a:solidFill>
                  <a:srgbClr val="0000FF"/>
                </a:solidFill>
                <a:latin typeface="DejaVu Serif"/>
                <a:cs typeface="DejaVu Serif"/>
              </a:rPr>
              <a:t>start</a:t>
            </a: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2178" b="1" spc="-5" dirty="0">
                <a:solidFill>
                  <a:srgbClr val="0000FF"/>
                </a:solidFill>
                <a:latin typeface="DejaVu Serif"/>
                <a:cs typeface="DejaVu Serif"/>
              </a:rPr>
              <a:t>parsing</a:t>
            </a: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, and </a:t>
            </a:r>
            <a:r>
              <a:rPr sz="2178" b="1" spc="-5" dirty="0">
                <a:solidFill>
                  <a:srgbClr val="0000FF"/>
                </a:solidFill>
                <a:latin typeface="DejaVu Serif"/>
                <a:cs typeface="DejaVu Serif"/>
              </a:rPr>
              <a:t>accepting</a:t>
            </a: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.  There is </a:t>
            </a:r>
            <a:r>
              <a:rPr sz="2178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transition </a:t>
            </a:r>
            <a:r>
              <a:rPr sz="2178" dirty="0">
                <a:solidFill>
                  <a:srgbClr val="191919"/>
                </a:solidFill>
                <a:latin typeface="DejaVu Serif"/>
                <a:cs typeface="DejaVu Serif"/>
              </a:rPr>
              <a:t>ε, ε → </a:t>
            </a:r>
            <a:r>
              <a:rPr sz="2178" b="1" dirty="0">
                <a:solidFill>
                  <a:srgbClr val="FF0000"/>
                </a:solidFill>
                <a:latin typeface="DejaVu Serif"/>
                <a:cs typeface="DejaVu Serif"/>
              </a:rPr>
              <a:t>S </a:t>
            </a: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from </a:t>
            </a:r>
            <a:r>
              <a:rPr sz="2178" b="1" spc="-5" dirty="0">
                <a:solidFill>
                  <a:srgbClr val="0000FF"/>
                </a:solidFill>
                <a:latin typeface="DejaVu Serif"/>
                <a:cs typeface="DejaVu Serif"/>
              </a:rPr>
              <a:t>start </a:t>
            </a: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to</a:t>
            </a:r>
            <a:r>
              <a:rPr sz="2178" spc="-73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DejaVu Serif"/>
                <a:cs typeface="DejaVu Serif"/>
              </a:rPr>
              <a:t>parsing</a:t>
            </a: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178" dirty="0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4188" y="2157676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953" spc="18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953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6072" y="2637160"/>
            <a:ext cx="114108" cy="15019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08" spc="-9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908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9987" y="2551867"/>
            <a:ext cx="6640734" cy="31896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Corresponds </a:t>
            </a:r>
            <a:r>
              <a:rPr sz="1997" dirty="0">
                <a:solidFill>
                  <a:srgbClr val="191919"/>
                </a:solidFill>
                <a:latin typeface="DejaVu Serif"/>
                <a:cs typeface="DejaVu Serif"/>
              </a:rPr>
              <a:t>to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starting off with the start symbol</a:t>
            </a:r>
            <a:r>
              <a:rPr sz="1997" spc="-4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1997" spc="-41" dirty="0">
                <a:solidFill>
                  <a:srgbClr val="191919"/>
                </a:solidFill>
                <a:latin typeface="DejaVu Serif"/>
                <a:cs typeface="DejaVu Serif"/>
              </a:rPr>
              <a:t>S.</a:t>
            </a:r>
            <a:endParaRPr sz="1997" dirty="0">
              <a:latin typeface="DejaVu Serif"/>
              <a:cs typeface="DejaVu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4188" y="3070540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953" spc="18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953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8101" y="2979485"/>
            <a:ext cx="7815815" cy="694782"/>
          </a:xfrm>
          <a:prstGeom prst="rect">
            <a:avLst/>
          </a:prstGeom>
        </p:spPr>
        <p:txBody>
          <a:bodyPr vert="horz" wrap="square" lIns="0" tIns="27663" rIns="0" bIns="0" rtlCol="0">
            <a:spAutoFit/>
          </a:bodyPr>
          <a:lstStyle/>
          <a:p>
            <a:pPr marL="11527" marR="4611">
              <a:lnSpc>
                <a:spcPts val="2559"/>
              </a:lnSpc>
              <a:spcBef>
                <a:spcPts val="218"/>
              </a:spcBef>
            </a:pP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There is </a:t>
            </a:r>
            <a:r>
              <a:rPr sz="2178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transition </a:t>
            </a:r>
            <a:r>
              <a:rPr sz="2178" dirty="0">
                <a:solidFill>
                  <a:srgbClr val="191919"/>
                </a:solidFill>
                <a:latin typeface="DejaVu Serif"/>
                <a:cs typeface="DejaVu Serif"/>
              </a:rPr>
              <a:t>ε, </a:t>
            </a:r>
            <a:r>
              <a:rPr sz="2178" b="1" dirty="0">
                <a:solidFill>
                  <a:srgbClr val="FF0000"/>
                </a:solidFill>
                <a:latin typeface="DejaVu Serif"/>
                <a:cs typeface="DejaVu Serif"/>
              </a:rPr>
              <a:t>A </a:t>
            </a:r>
            <a:r>
              <a:rPr sz="2178" dirty="0">
                <a:solidFill>
                  <a:srgbClr val="191919"/>
                </a:solidFill>
                <a:latin typeface="DejaVu Serif"/>
                <a:cs typeface="DejaVu Serif"/>
              </a:rPr>
              <a:t>→ </a:t>
            </a:r>
            <a:r>
              <a:rPr sz="2178" b="1" i="1" dirty="0">
                <a:solidFill>
                  <a:srgbClr val="666666"/>
                </a:solidFill>
                <a:latin typeface="DejaVu Serif"/>
                <a:cs typeface="DejaVu Serif"/>
              </a:rPr>
              <a:t>ω </a:t>
            </a: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from </a:t>
            </a:r>
            <a:r>
              <a:rPr sz="2178" b="1" spc="-5" dirty="0">
                <a:solidFill>
                  <a:srgbClr val="0000FF"/>
                </a:solidFill>
                <a:latin typeface="DejaVu Serif"/>
                <a:cs typeface="DejaVu Serif"/>
              </a:rPr>
              <a:t>parsing </a:t>
            </a: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to itself</a:t>
            </a:r>
            <a:r>
              <a:rPr sz="2178" spc="-141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for  each production </a:t>
            </a:r>
            <a:r>
              <a:rPr sz="2178" b="1" dirty="0">
                <a:solidFill>
                  <a:srgbClr val="FF0000"/>
                </a:solidFill>
                <a:latin typeface="DejaVu Serif"/>
                <a:cs typeface="DejaVu Serif"/>
              </a:rPr>
              <a:t>A </a:t>
            </a:r>
            <a:r>
              <a:rPr sz="2178" dirty="0">
                <a:solidFill>
                  <a:srgbClr val="191919"/>
                </a:solidFill>
                <a:latin typeface="DejaVu Serif"/>
                <a:cs typeface="DejaVu Serif"/>
              </a:rPr>
              <a:t>→</a:t>
            </a:r>
            <a:r>
              <a:rPr sz="2178" spc="-4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178" b="1" i="1" spc="-5" dirty="0">
                <a:solidFill>
                  <a:srgbClr val="666666"/>
                </a:solidFill>
                <a:latin typeface="DejaVu Serif"/>
                <a:cs typeface="DejaVu Serif"/>
              </a:rPr>
              <a:t>ω</a:t>
            </a: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178" dirty="0">
              <a:latin typeface="DejaVu Serif"/>
              <a:cs typeface="DejaVu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6072" y="3876210"/>
            <a:ext cx="114108" cy="15019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08" spc="-9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908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9987" y="3790917"/>
            <a:ext cx="6659751" cy="31896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Corresponds </a:t>
            </a:r>
            <a:r>
              <a:rPr sz="1997" dirty="0">
                <a:solidFill>
                  <a:srgbClr val="191919"/>
                </a:solidFill>
                <a:latin typeface="DejaVu Serif"/>
                <a:cs typeface="DejaVu Serif"/>
              </a:rPr>
              <a:t>to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predicting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which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production </a:t>
            </a:r>
            <a:r>
              <a:rPr sz="1997" dirty="0">
                <a:solidFill>
                  <a:srgbClr val="191919"/>
                </a:solidFill>
                <a:latin typeface="DejaVu Serif"/>
                <a:cs typeface="DejaVu Serif"/>
              </a:rPr>
              <a:t>to</a:t>
            </a:r>
            <a:r>
              <a:rPr sz="1997" spc="9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use.</a:t>
            </a:r>
            <a:endParaRPr sz="1997">
              <a:latin typeface="DejaVu Serif"/>
              <a:cs typeface="DejaVu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4188" y="4309589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953" spc="18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953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58101" y="4217381"/>
            <a:ext cx="7317313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There is </a:t>
            </a:r>
            <a:r>
              <a:rPr sz="2178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transition Σ, </a:t>
            </a:r>
            <a:r>
              <a:rPr sz="2178" dirty="0">
                <a:solidFill>
                  <a:srgbClr val="191919"/>
                </a:solidFill>
                <a:latin typeface="DejaVu Serif"/>
                <a:cs typeface="DejaVu Serif"/>
              </a:rPr>
              <a:t>Σ → ε </a:t>
            </a: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from </a:t>
            </a:r>
            <a:r>
              <a:rPr sz="2178" b="1" spc="-5" dirty="0">
                <a:solidFill>
                  <a:srgbClr val="0000FF"/>
                </a:solidFill>
                <a:latin typeface="DejaVu Serif"/>
                <a:cs typeface="DejaVu Serif"/>
              </a:rPr>
              <a:t>parsing </a:t>
            </a: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to</a:t>
            </a:r>
            <a:r>
              <a:rPr sz="2178" spc="-14" dirty="0">
                <a:solidFill>
                  <a:srgbClr val="191919"/>
                </a:solidFill>
                <a:latin typeface="DejaVu Serif"/>
                <a:cs typeface="DejaVu Serif"/>
              </a:rPr>
              <a:t> itself.</a:t>
            </a:r>
            <a:endParaRPr sz="2178">
              <a:latin typeface="DejaVu Serif"/>
              <a:cs typeface="DejaVu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6072" y="4789074"/>
            <a:ext cx="114108" cy="15019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08" spc="-9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908">
              <a:latin typeface="OpenSymbol"/>
              <a:cs typeface="Open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9987" y="4703781"/>
            <a:ext cx="6479369" cy="31896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Corresponds </a:t>
            </a:r>
            <a:r>
              <a:rPr sz="1997" dirty="0">
                <a:solidFill>
                  <a:srgbClr val="191919"/>
                </a:solidFill>
                <a:latin typeface="DejaVu Serif"/>
                <a:cs typeface="DejaVu Serif"/>
              </a:rPr>
              <a:t>to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matching </a:t>
            </a:r>
            <a:r>
              <a:rPr sz="1997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character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of the</a:t>
            </a:r>
            <a:r>
              <a:rPr sz="1997" spc="-50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input.</a:t>
            </a:r>
            <a:endParaRPr sz="1997">
              <a:latin typeface="DejaVu Serif"/>
              <a:cs typeface="DejaVu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4188" y="5254725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953" spc="18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953">
              <a:latin typeface="OpenSymbol"/>
              <a:cs typeface="Open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35049" y="5074919"/>
            <a:ext cx="6701822" cy="790276"/>
          </a:xfrm>
          <a:prstGeom prst="rect">
            <a:avLst/>
          </a:prstGeom>
        </p:spPr>
        <p:txBody>
          <a:bodyPr vert="horz" wrap="square" lIns="0" tIns="68004" rIns="0" bIns="0" rtlCol="0">
            <a:spAutoFit/>
          </a:bodyPr>
          <a:lstStyle/>
          <a:p>
            <a:pPr marL="34580">
              <a:spcBef>
                <a:spcPts val="535"/>
              </a:spcBef>
            </a:pP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There is </a:t>
            </a:r>
            <a:r>
              <a:rPr sz="2178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transition </a:t>
            </a:r>
            <a:r>
              <a:rPr sz="2178" dirty="0">
                <a:solidFill>
                  <a:srgbClr val="191919"/>
                </a:solidFill>
                <a:latin typeface="DejaVu Serif"/>
                <a:cs typeface="DejaVu Serif"/>
              </a:rPr>
              <a:t>ε, </a:t>
            </a:r>
            <a:r>
              <a:rPr sz="2178" spc="9" dirty="0">
                <a:solidFill>
                  <a:srgbClr val="191919"/>
                </a:solidFill>
                <a:latin typeface="DejaVu Serif"/>
                <a:cs typeface="DejaVu Serif"/>
              </a:rPr>
              <a:t>Z</a:t>
            </a:r>
            <a:r>
              <a:rPr sz="1906" spc="14" baseline="-31746" dirty="0">
                <a:solidFill>
                  <a:srgbClr val="191919"/>
                </a:solidFill>
                <a:latin typeface="DejaVu Serif"/>
                <a:cs typeface="DejaVu Serif"/>
              </a:rPr>
              <a:t>0 </a:t>
            </a:r>
            <a:r>
              <a:rPr sz="2178" dirty="0">
                <a:solidFill>
                  <a:srgbClr val="191919"/>
                </a:solidFill>
                <a:latin typeface="DejaVu Serif"/>
                <a:cs typeface="DejaVu Serif"/>
              </a:rPr>
              <a:t>→ </a:t>
            </a: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Z</a:t>
            </a:r>
            <a:r>
              <a:rPr sz="1906" spc="-6" baseline="-31746" dirty="0">
                <a:solidFill>
                  <a:srgbClr val="191919"/>
                </a:solidFill>
                <a:latin typeface="DejaVu Serif"/>
                <a:cs typeface="DejaVu Serif"/>
              </a:rPr>
              <a:t>0 </a:t>
            </a: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from </a:t>
            </a:r>
            <a:r>
              <a:rPr sz="2178" b="1" spc="-5" dirty="0">
                <a:solidFill>
                  <a:srgbClr val="0000FF"/>
                </a:solidFill>
                <a:latin typeface="DejaVu Serif"/>
                <a:cs typeface="DejaVu Serif"/>
              </a:rPr>
              <a:t>parsing</a:t>
            </a:r>
            <a:r>
              <a:rPr sz="2178" b="1" spc="-281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to</a:t>
            </a:r>
            <a:endParaRPr sz="2178">
              <a:latin typeface="DejaVu Serif"/>
              <a:cs typeface="DejaVu Serif"/>
            </a:endParaRPr>
          </a:p>
          <a:p>
            <a:pPr marL="34580">
              <a:spcBef>
                <a:spcPts val="445"/>
              </a:spcBef>
            </a:pPr>
            <a:r>
              <a:rPr sz="2178" b="1" spc="-5" dirty="0">
                <a:solidFill>
                  <a:srgbClr val="0000FF"/>
                </a:solidFill>
                <a:latin typeface="DejaVu Serif"/>
                <a:cs typeface="DejaVu Serif"/>
              </a:rPr>
              <a:t>accepting</a:t>
            </a: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178">
              <a:latin typeface="DejaVu Serif"/>
              <a:cs typeface="DejaVu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56072" y="6091518"/>
            <a:ext cx="114108" cy="15019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08" spc="-9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908">
              <a:latin typeface="OpenSymbol"/>
              <a:cs typeface="Open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9987" y="6006224"/>
            <a:ext cx="6085178" cy="31896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Corresponds </a:t>
            </a:r>
            <a:r>
              <a:rPr sz="1997" dirty="0">
                <a:solidFill>
                  <a:srgbClr val="191919"/>
                </a:solidFill>
                <a:latin typeface="DejaVu Serif"/>
                <a:cs typeface="DejaVu Serif"/>
              </a:rPr>
              <a:t>to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completely matching the</a:t>
            </a:r>
            <a:r>
              <a:rPr sz="1997" spc="-68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input.</a:t>
            </a:r>
            <a:endParaRPr sz="1997" dirty="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791" y="506452"/>
            <a:ext cx="5175197" cy="626102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993" spc="-5" dirty="0"/>
              <a:t>From </a:t>
            </a:r>
            <a:r>
              <a:rPr sz="3993" dirty="0"/>
              <a:t>CFGs </a:t>
            </a:r>
            <a:r>
              <a:rPr sz="3993" spc="-5" dirty="0"/>
              <a:t>to</a:t>
            </a:r>
            <a:r>
              <a:rPr sz="3993" spc="-82" dirty="0"/>
              <a:t> </a:t>
            </a:r>
            <a:r>
              <a:rPr sz="3993" spc="-5" dirty="0"/>
              <a:t>PDAs</a:t>
            </a:r>
            <a:endParaRPr sz="3993"/>
          </a:p>
        </p:txBody>
      </p:sp>
      <p:sp>
        <p:nvSpPr>
          <p:cNvPr id="3" name="object 3"/>
          <p:cNvSpPr txBox="1"/>
          <p:nvPr/>
        </p:nvSpPr>
        <p:spPr>
          <a:xfrm>
            <a:off x="2064188" y="1692025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316" spc="-9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1316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8101" y="1568695"/>
            <a:ext cx="7668858" cy="239004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3453"/>
              </a:lnSpc>
              <a:spcBef>
                <a:spcPts val="91"/>
              </a:spcBef>
            </a:pPr>
            <a:r>
              <a:rPr sz="2904" spc="-5" dirty="0">
                <a:solidFill>
                  <a:srgbClr val="191919"/>
                </a:solidFill>
                <a:latin typeface="DejaVu Serif"/>
                <a:cs typeface="DejaVu Serif"/>
              </a:rPr>
              <a:t>The PDA constructed this </a:t>
            </a:r>
            <a:r>
              <a:rPr sz="2904" dirty="0">
                <a:solidFill>
                  <a:srgbClr val="191919"/>
                </a:solidFill>
                <a:latin typeface="DejaVu Serif"/>
                <a:cs typeface="DejaVu Serif"/>
              </a:rPr>
              <a:t>way </a:t>
            </a:r>
            <a:r>
              <a:rPr sz="2904" spc="-5" dirty="0">
                <a:solidFill>
                  <a:srgbClr val="191919"/>
                </a:solidFill>
                <a:latin typeface="DejaVu Serif"/>
                <a:cs typeface="DejaVu Serif"/>
              </a:rPr>
              <a:t>is called</a:t>
            </a:r>
            <a:r>
              <a:rPr sz="2904" spc="14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4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endParaRPr sz="2904">
              <a:latin typeface="DejaVu Serif"/>
              <a:cs typeface="DejaVu Serif"/>
            </a:endParaRPr>
          </a:p>
          <a:p>
            <a:pPr marL="11527">
              <a:lnSpc>
                <a:spcPts val="3453"/>
              </a:lnSpc>
            </a:pPr>
            <a:r>
              <a:rPr sz="2904" b="1" spc="-5" dirty="0">
                <a:solidFill>
                  <a:srgbClr val="0000FF"/>
                </a:solidFill>
                <a:latin typeface="DejaVu Serif"/>
                <a:cs typeface="DejaVu Serif"/>
              </a:rPr>
              <a:t>predict/match</a:t>
            </a:r>
            <a:r>
              <a:rPr sz="2904" b="1" spc="-9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2904" b="1" spc="5" dirty="0">
                <a:solidFill>
                  <a:srgbClr val="0000FF"/>
                </a:solidFill>
                <a:latin typeface="DejaVu Serif"/>
                <a:cs typeface="DejaVu Serif"/>
              </a:rPr>
              <a:t>parser</a:t>
            </a:r>
            <a:r>
              <a:rPr sz="2904" spc="5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904">
              <a:latin typeface="DejaVu Serif"/>
              <a:cs typeface="DejaVu Serif"/>
            </a:endParaRPr>
          </a:p>
          <a:p>
            <a:pPr marL="11527" marR="885237">
              <a:lnSpc>
                <a:spcPct val="97700"/>
              </a:lnSpc>
              <a:spcBef>
                <a:spcPts val="1293"/>
              </a:spcBef>
              <a:tabLst>
                <a:tab pos="2656863" algn="l"/>
              </a:tabLst>
            </a:pPr>
            <a:r>
              <a:rPr sz="2904" dirty="0">
                <a:solidFill>
                  <a:srgbClr val="191919"/>
                </a:solidFill>
                <a:latin typeface="DejaVu Serif"/>
                <a:cs typeface="DejaVu Serif"/>
              </a:rPr>
              <a:t>Each </a:t>
            </a:r>
            <a:r>
              <a:rPr sz="2904" spc="-5" dirty="0">
                <a:solidFill>
                  <a:srgbClr val="191919"/>
                </a:solidFill>
                <a:latin typeface="DejaVu Serif"/>
                <a:cs typeface="DejaVu Serif"/>
              </a:rPr>
              <a:t>step either </a:t>
            </a:r>
            <a:r>
              <a:rPr sz="2904" b="1" dirty="0">
                <a:solidFill>
                  <a:srgbClr val="0000FF"/>
                </a:solidFill>
                <a:latin typeface="DejaVu Serif"/>
                <a:cs typeface="DejaVu Serif"/>
              </a:rPr>
              <a:t>predicts </a:t>
            </a:r>
            <a:r>
              <a:rPr sz="2904" spc="-5" dirty="0">
                <a:solidFill>
                  <a:srgbClr val="191919"/>
                </a:solidFill>
                <a:latin typeface="DejaVu Serif"/>
                <a:cs typeface="DejaVu Serif"/>
              </a:rPr>
              <a:t>which  production</a:t>
            </a:r>
            <a:r>
              <a:rPr sz="2904" spc="9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4" spc="-5" dirty="0">
                <a:solidFill>
                  <a:srgbClr val="191919"/>
                </a:solidFill>
                <a:latin typeface="DejaVu Serif"/>
                <a:cs typeface="DejaVu Serif"/>
              </a:rPr>
              <a:t>to	</a:t>
            </a:r>
            <a:r>
              <a:rPr sz="2904" dirty="0">
                <a:solidFill>
                  <a:srgbClr val="191919"/>
                </a:solidFill>
                <a:latin typeface="DejaVu Serif"/>
                <a:cs typeface="DejaVu Serif"/>
              </a:rPr>
              <a:t>use </a:t>
            </a:r>
            <a:r>
              <a:rPr sz="2904" spc="-5" dirty="0">
                <a:solidFill>
                  <a:srgbClr val="191919"/>
                </a:solidFill>
                <a:latin typeface="DejaVu Serif"/>
                <a:cs typeface="DejaVu Serif"/>
              </a:rPr>
              <a:t>or </a:t>
            </a:r>
            <a:r>
              <a:rPr sz="2904" b="1" dirty="0">
                <a:solidFill>
                  <a:srgbClr val="0000FF"/>
                </a:solidFill>
                <a:latin typeface="DejaVu Serif"/>
                <a:cs typeface="DejaVu Serif"/>
              </a:rPr>
              <a:t>matches</a:t>
            </a:r>
            <a:r>
              <a:rPr sz="2904" b="1" spc="-95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2904" spc="-5" dirty="0">
                <a:solidFill>
                  <a:srgbClr val="191919"/>
                </a:solidFill>
                <a:latin typeface="DejaVu Serif"/>
                <a:cs typeface="DejaVu Serif"/>
              </a:rPr>
              <a:t>some  symbol of the</a:t>
            </a:r>
            <a:r>
              <a:rPr sz="2904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4" spc="-5" dirty="0">
                <a:solidFill>
                  <a:srgbClr val="191919"/>
                </a:solidFill>
                <a:latin typeface="DejaVu Serif"/>
                <a:cs typeface="DejaVu Serif"/>
              </a:rPr>
              <a:t>input.</a:t>
            </a:r>
            <a:endParaRPr sz="2904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4188" y="2722454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316" spc="-9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1316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791" y="506452"/>
            <a:ext cx="5174044" cy="626102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993" spc="-5" dirty="0"/>
              <a:t>From PDAs to</a:t>
            </a:r>
            <a:r>
              <a:rPr sz="3993" spc="-64" dirty="0"/>
              <a:t> </a:t>
            </a:r>
            <a:r>
              <a:rPr sz="3993" spc="-5" dirty="0"/>
              <a:t>CFGs</a:t>
            </a:r>
            <a:endParaRPr sz="3993"/>
          </a:p>
        </p:txBody>
      </p:sp>
      <p:sp>
        <p:nvSpPr>
          <p:cNvPr id="3" name="object 3"/>
          <p:cNvSpPr txBox="1"/>
          <p:nvPr/>
        </p:nvSpPr>
        <p:spPr>
          <a:xfrm>
            <a:off x="2058424" y="1687413"/>
            <a:ext cx="146381" cy="198987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225" spc="-9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1225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5049" y="1568696"/>
            <a:ext cx="7838867" cy="2377545"/>
          </a:xfrm>
          <a:prstGeom prst="rect">
            <a:avLst/>
          </a:prstGeom>
        </p:spPr>
        <p:txBody>
          <a:bodyPr vert="horz" wrap="square" lIns="0" tIns="34578" rIns="0" bIns="0" rtlCol="0">
            <a:spAutoFit/>
          </a:bodyPr>
          <a:lstStyle/>
          <a:p>
            <a:pPr marL="11527" marR="104315">
              <a:lnSpc>
                <a:spcPts val="3186"/>
              </a:lnSpc>
              <a:spcBef>
                <a:spcPts val="272"/>
              </a:spcBef>
            </a:pPr>
            <a:r>
              <a:rPr sz="2723" dirty="0">
                <a:solidFill>
                  <a:srgbClr val="191919"/>
                </a:solidFill>
                <a:latin typeface="DejaVu Serif"/>
                <a:cs typeface="DejaVu Serif"/>
              </a:rPr>
              <a:t>The </a:t>
            </a:r>
            <a:r>
              <a:rPr sz="2723" spc="5" dirty="0">
                <a:solidFill>
                  <a:srgbClr val="191919"/>
                </a:solidFill>
                <a:latin typeface="DejaVu Serif"/>
                <a:cs typeface="DejaVu Serif"/>
              </a:rPr>
              <a:t>other </a:t>
            </a:r>
            <a:r>
              <a:rPr sz="2723" dirty="0">
                <a:solidFill>
                  <a:srgbClr val="191919"/>
                </a:solidFill>
                <a:latin typeface="DejaVu Serif"/>
                <a:cs typeface="DejaVu Serif"/>
              </a:rPr>
              <a:t>direction of the proof (converting  </a:t>
            </a:r>
            <a:r>
              <a:rPr sz="2723" spc="5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723" dirty="0">
                <a:solidFill>
                  <a:srgbClr val="191919"/>
                </a:solidFill>
                <a:latin typeface="DejaVu Serif"/>
                <a:cs typeface="DejaVu Serif"/>
              </a:rPr>
              <a:t>PDA to </a:t>
            </a:r>
            <a:r>
              <a:rPr sz="2723" spc="5" dirty="0">
                <a:solidFill>
                  <a:srgbClr val="191919"/>
                </a:solidFill>
                <a:latin typeface="DejaVu Serif"/>
                <a:cs typeface="DejaVu Serif"/>
              </a:rPr>
              <a:t>a CFG) </a:t>
            </a:r>
            <a:r>
              <a:rPr sz="2723" dirty="0">
                <a:solidFill>
                  <a:srgbClr val="191919"/>
                </a:solidFill>
                <a:latin typeface="DejaVu Serif"/>
                <a:cs typeface="DejaVu Serif"/>
              </a:rPr>
              <a:t>is much</a:t>
            </a:r>
            <a:r>
              <a:rPr sz="2723" spc="-14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723" spc="-41" dirty="0">
                <a:solidFill>
                  <a:srgbClr val="191919"/>
                </a:solidFill>
                <a:latin typeface="DejaVu Serif"/>
                <a:cs typeface="DejaVu Serif"/>
              </a:rPr>
              <a:t>harder.</a:t>
            </a:r>
            <a:endParaRPr sz="2723">
              <a:latin typeface="DejaVu Serif"/>
              <a:cs typeface="DejaVu Serif"/>
            </a:endParaRPr>
          </a:p>
          <a:p>
            <a:pPr marL="11527" marR="62243">
              <a:lnSpc>
                <a:spcPts val="3177"/>
              </a:lnSpc>
              <a:spcBef>
                <a:spcPts val="1207"/>
              </a:spcBef>
            </a:pPr>
            <a:r>
              <a:rPr sz="2723" spc="-32" dirty="0">
                <a:solidFill>
                  <a:srgbClr val="191919"/>
                </a:solidFill>
                <a:latin typeface="DejaVu Serif"/>
                <a:cs typeface="DejaVu Serif"/>
              </a:rPr>
              <a:t>Intuitively, </a:t>
            </a:r>
            <a:r>
              <a:rPr sz="2723" dirty="0">
                <a:solidFill>
                  <a:srgbClr val="191919"/>
                </a:solidFill>
                <a:latin typeface="DejaVu Serif"/>
                <a:cs typeface="DejaVu Serif"/>
              </a:rPr>
              <a:t>create </a:t>
            </a:r>
            <a:r>
              <a:rPr sz="2723" spc="5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723" dirty="0">
                <a:solidFill>
                  <a:srgbClr val="191919"/>
                </a:solidFill>
                <a:latin typeface="DejaVu Serif"/>
                <a:cs typeface="DejaVu Serif"/>
              </a:rPr>
              <a:t>CFG representing paths  </a:t>
            </a:r>
            <a:r>
              <a:rPr sz="2723" spc="5" dirty="0">
                <a:solidFill>
                  <a:srgbClr val="191919"/>
                </a:solidFill>
                <a:latin typeface="DejaVu Serif"/>
                <a:cs typeface="DejaVu Serif"/>
              </a:rPr>
              <a:t>between </a:t>
            </a:r>
            <a:r>
              <a:rPr sz="2723" dirty="0">
                <a:solidFill>
                  <a:srgbClr val="191919"/>
                </a:solidFill>
                <a:latin typeface="DejaVu Serif"/>
                <a:cs typeface="DejaVu Serif"/>
              </a:rPr>
              <a:t>states in </a:t>
            </a:r>
            <a:r>
              <a:rPr sz="2723" spc="5" dirty="0">
                <a:solidFill>
                  <a:srgbClr val="191919"/>
                </a:solidFill>
                <a:latin typeface="DejaVu Serif"/>
                <a:cs typeface="DejaVu Serif"/>
              </a:rPr>
              <a:t>the</a:t>
            </a:r>
            <a:r>
              <a:rPr sz="2723" spc="-18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723" spc="5" dirty="0">
                <a:solidFill>
                  <a:srgbClr val="191919"/>
                </a:solidFill>
                <a:latin typeface="DejaVu Serif"/>
                <a:cs typeface="DejaVu Serif"/>
              </a:rPr>
              <a:t>PDA.</a:t>
            </a:r>
            <a:endParaRPr sz="2723">
              <a:latin typeface="DejaVu Serif"/>
              <a:cs typeface="DejaVu Serif"/>
            </a:endParaRPr>
          </a:p>
          <a:p>
            <a:pPr marL="11527">
              <a:spcBef>
                <a:spcPts val="1035"/>
              </a:spcBef>
            </a:pPr>
            <a:r>
              <a:rPr sz="2723" dirty="0">
                <a:solidFill>
                  <a:srgbClr val="191919"/>
                </a:solidFill>
                <a:latin typeface="DejaVu Serif"/>
                <a:cs typeface="DejaVu Serif"/>
              </a:rPr>
              <a:t>Lots of tricky details, </a:t>
            </a:r>
            <a:r>
              <a:rPr sz="2723" spc="5" dirty="0">
                <a:solidFill>
                  <a:srgbClr val="191919"/>
                </a:solidFill>
                <a:latin typeface="DejaVu Serif"/>
                <a:cs typeface="DejaVu Serif"/>
              </a:rPr>
              <a:t>but a </a:t>
            </a:r>
            <a:r>
              <a:rPr sz="2723" dirty="0">
                <a:solidFill>
                  <a:srgbClr val="191919"/>
                </a:solidFill>
                <a:latin typeface="DejaVu Serif"/>
                <a:cs typeface="DejaVu Serif"/>
              </a:rPr>
              <a:t>marvelous</a:t>
            </a:r>
            <a:r>
              <a:rPr sz="2723" spc="-23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723" spc="-14" dirty="0">
                <a:solidFill>
                  <a:srgbClr val="191919"/>
                </a:solidFill>
                <a:latin typeface="DejaVu Serif"/>
                <a:cs typeface="DejaVu Serif"/>
              </a:rPr>
              <a:t>proof.</a:t>
            </a:r>
            <a:endParaRPr sz="2723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8424" y="2648687"/>
            <a:ext cx="146381" cy="198987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225" spc="-9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1225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8424" y="3608807"/>
            <a:ext cx="146381" cy="198987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225" spc="-9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1225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7258" y="4155141"/>
            <a:ext cx="130821" cy="174651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1044" spc="14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1044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5050" y="4050253"/>
            <a:ext cx="7523629" cy="1272351"/>
          </a:xfrm>
          <a:prstGeom prst="rect">
            <a:avLst/>
          </a:prstGeom>
        </p:spPr>
        <p:txBody>
          <a:bodyPr vert="horz" wrap="square" lIns="0" tIns="32273" rIns="0" bIns="0" rtlCol="0">
            <a:spAutoFit/>
          </a:bodyPr>
          <a:lstStyle/>
          <a:p>
            <a:pPr marL="378646" marR="4611">
              <a:lnSpc>
                <a:spcPts val="2777"/>
              </a:lnSpc>
              <a:spcBef>
                <a:spcPts val="254"/>
              </a:spcBef>
            </a:pPr>
            <a:r>
              <a:rPr sz="2360" spc="5" dirty="0">
                <a:solidFill>
                  <a:srgbClr val="191919"/>
                </a:solidFill>
                <a:latin typeface="DejaVu Serif"/>
                <a:cs typeface="DejaVu Serif"/>
              </a:rPr>
              <a:t>It's just </a:t>
            </a:r>
            <a:r>
              <a:rPr sz="2360" spc="9" dirty="0">
                <a:solidFill>
                  <a:srgbClr val="191919"/>
                </a:solidFill>
                <a:latin typeface="DejaVu Serif"/>
                <a:cs typeface="DejaVu Serif"/>
              </a:rPr>
              <a:t>too large </a:t>
            </a:r>
            <a:r>
              <a:rPr sz="2360" spc="14" dirty="0">
                <a:solidFill>
                  <a:srgbClr val="191919"/>
                </a:solidFill>
                <a:latin typeface="DejaVu Serif"/>
                <a:cs typeface="DejaVu Serif"/>
              </a:rPr>
              <a:t>to </a:t>
            </a:r>
            <a:r>
              <a:rPr sz="2360" spc="5" dirty="0">
                <a:solidFill>
                  <a:srgbClr val="191919"/>
                </a:solidFill>
                <a:latin typeface="DejaVu Serif"/>
                <a:cs typeface="DejaVu Serif"/>
              </a:rPr>
              <a:t>fit </a:t>
            </a:r>
            <a:r>
              <a:rPr sz="2360" spc="9" dirty="0">
                <a:solidFill>
                  <a:srgbClr val="191919"/>
                </a:solidFill>
                <a:latin typeface="DejaVu Serif"/>
                <a:cs typeface="DejaVu Serif"/>
              </a:rPr>
              <a:t>into the margins </a:t>
            </a:r>
            <a:r>
              <a:rPr sz="2360" spc="14" dirty="0">
                <a:solidFill>
                  <a:srgbClr val="191919"/>
                </a:solidFill>
                <a:latin typeface="DejaVu Serif"/>
                <a:cs typeface="DejaVu Serif"/>
              </a:rPr>
              <a:t>of </a:t>
            </a:r>
            <a:r>
              <a:rPr sz="2360" spc="9" dirty="0">
                <a:solidFill>
                  <a:srgbClr val="191919"/>
                </a:solidFill>
                <a:latin typeface="DejaVu Serif"/>
                <a:cs typeface="DejaVu Serif"/>
              </a:rPr>
              <a:t>this  slide.</a:t>
            </a:r>
            <a:endParaRPr sz="2360">
              <a:latin typeface="DejaVu Serif"/>
              <a:cs typeface="DejaVu Serif"/>
            </a:endParaRPr>
          </a:p>
          <a:p>
            <a:pPr marL="11527">
              <a:spcBef>
                <a:spcPts val="799"/>
              </a:spcBef>
            </a:pPr>
            <a:r>
              <a:rPr sz="2723" spc="5" dirty="0">
                <a:solidFill>
                  <a:srgbClr val="191919"/>
                </a:solidFill>
                <a:latin typeface="DejaVu Serif"/>
                <a:cs typeface="DejaVu Serif"/>
              </a:rPr>
              <a:t>Read Sipser </a:t>
            </a:r>
            <a:r>
              <a:rPr sz="2723" dirty="0">
                <a:solidFill>
                  <a:srgbClr val="191919"/>
                </a:solidFill>
                <a:latin typeface="DejaVu Serif"/>
                <a:cs typeface="DejaVu Serif"/>
              </a:rPr>
              <a:t>for more details.</a:t>
            </a:r>
            <a:endParaRPr sz="2723">
              <a:latin typeface="DejaVu Serif"/>
              <a:cs typeface="DejaVu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8424" y="4995390"/>
            <a:ext cx="146381" cy="198987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225" spc="-9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1225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3255" y="506452"/>
            <a:ext cx="4895114" cy="626102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993" spc="-5" dirty="0"/>
              <a:t>NPDAs and</a:t>
            </a:r>
            <a:r>
              <a:rPr sz="3993" spc="-77" dirty="0"/>
              <a:t> </a:t>
            </a:r>
            <a:r>
              <a:rPr sz="3993" spc="-5" dirty="0"/>
              <a:t>DPDAs</a:t>
            </a:r>
            <a:endParaRPr sz="3993"/>
          </a:p>
        </p:txBody>
      </p:sp>
      <p:sp>
        <p:nvSpPr>
          <p:cNvPr id="3" name="object 3"/>
          <p:cNvSpPr txBox="1"/>
          <p:nvPr/>
        </p:nvSpPr>
        <p:spPr>
          <a:xfrm>
            <a:off x="2064188" y="1692025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316" spc="-9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1316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8101" y="1568695"/>
            <a:ext cx="7782389" cy="3409380"/>
          </a:xfrm>
          <a:prstGeom prst="rect">
            <a:avLst/>
          </a:prstGeom>
        </p:spPr>
        <p:txBody>
          <a:bodyPr vert="horz" wrap="square" lIns="0" tIns="36307" rIns="0" bIns="0" rtlCol="0">
            <a:spAutoFit/>
          </a:bodyPr>
          <a:lstStyle/>
          <a:p>
            <a:pPr marL="11527" marR="4611">
              <a:lnSpc>
                <a:spcPts val="3384"/>
              </a:lnSpc>
              <a:spcBef>
                <a:spcPts val="286"/>
              </a:spcBef>
            </a:pPr>
            <a:r>
              <a:rPr sz="2904" spc="-18" dirty="0">
                <a:solidFill>
                  <a:srgbClr val="191919"/>
                </a:solidFill>
                <a:latin typeface="DejaVu Serif"/>
                <a:cs typeface="DejaVu Serif"/>
              </a:rPr>
              <a:t>With </a:t>
            </a:r>
            <a:r>
              <a:rPr sz="2904" spc="-5" dirty="0">
                <a:solidFill>
                  <a:srgbClr val="191919"/>
                </a:solidFill>
                <a:latin typeface="DejaVu Serif"/>
                <a:cs typeface="DejaVu Serif"/>
              </a:rPr>
              <a:t>finite automata, </a:t>
            </a:r>
            <a:r>
              <a:rPr sz="2904" dirty="0">
                <a:solidFill>
                  <a:srgbClr val="191919"/>
                </a:solidFill>
                <a:latin typeface="DejaVu Serif"/>
                <a:cs typeface="DejaVu Serif"/>
              </a:rPr>
              <a:t>we </a:t>
            </a:r>
            <a:r>
              <a:rPr sz="2904" spc="-5" dirty="0">
                <a:solidFill>
                  <a:srgbClr val="191919"/>
                </a:solidFill>
                <a:latin typeface="DejaVu Serif"/>
                <a:cs typeface="DejaVu Serif"/>
              </a:rPr>
              <a:t>considered both  deterministic </a:t>
            </a:r>
            <a:r>
              <a:rPr sz="2904" spc="-45" dirty="0">
                <a:solidFill>
                  <a:srgbClr val="191919"/>
                </a:solidFill>
                <a:latin typeface="DejaVu Serif"/>
                <a:cs typeface="DejaVu Serif"/>
              </a:rPr>
              <a:t>(DFAs) </a:t>
            </a:r>
            <a:r>
              <a:rPr sz="2904" spc="-5" dirty="0">
                <a:solidFill>
                  <a:srgbClr val="191919"/>
                </a:solidFill>
                <a:latin typeface="DejaVu Serif"/>
                <a:cs typeface="DejaVu Serif"/>
              </a:rPr>
              <a:t>and  nondeterministic </a:t>
            </a:r>
            <a:r>
              <a:rPr sz="2904" spc="-45" dirty="0">
                <a:solidFill>
                  <a:srgbClr val="191919"/>
                </a:solidFill>
                <a:latin typeface="DejaVu Serif"/>
                <a:cs typeface="DejaVu Serif"/>
              </a:rPr>
              <a:t>(NFAs)</a:t>
            </a:r>
            <a:r>
              <a:rPr sz="2904" spc="-9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4" spc="-5" dirty="0">
                <a:solidFill>
                  <a:srgbClr val="191919"/>
                </a:solidFill>
                <a:latin typeface="DejaVu Serif"/>
                <a:cs typeface="DejaVu Serif"/>
              </a:rPr>
              <a:t>automata.</a:t>
            </a:r>
            <a:endParaRPr sz="2904">
              <a:latin typeface="DejaVu Serif"/>
              <a:cs typeface="DejaVu Serif"/>
            </a:endParaRPr>
          </a:p>
          <a:p>
            <a:pPr marL="11527" marR="199409">
              <a:lnSpc>
                <a:spcPts val="3422"/>
              </a:lnSpc>
              <a:spcBef>
                <a:spcPts val="1262"/>
              </a:spcBef>
              <a:tabLst>
                <a:tab pos="603990" algn="l"/>
              </a:tabLst>
            </a:pPr>
            <a:r>
              <a:rPr sz="2904" dirty="0">
                <a:solidFill>
                  <a:srgbClr val="191919"/>
                </a:solidFill>
                <a:latin typeface="DejaVu Serif"/>
                <a:cs typeface="DejaVu Serif"/>
              </a:rPr>
              <a:t>So	</a:t>
            </a:r>
            <a:r>
              <a:rPr sz="2904" spc="-82" dirty="0">
                <a:solidFill>
                  <a:srgbClr val="191919"/>
                </a:solidFill>
                <a:latin typeface="DejaVu Serif"/>
                <a:cs typeface="DejaVu Serif"/>
              </a:rPr>
              <a:t>far, </a:t>
            </a:r>
            <a:r>
              <a:rPr sz="2904" dirty="0">
                <a:solidFill>
                  <a:srgbClr val="191919"/>
                </a:solidFill>
                <a:latin typeface="DejaVu Serif"/>
                <a:cs typeface="DejaVu Serif"/>
              </a:rPr>
              <a:t>we've </a:t>
            </a:r>
            <a:r>
              <a:rPr sz="2904" spc="-5" dirty="0">
                <a:solidFill>
                  <a:srgbClr val="191919"/>
                </a:solidFill>
                <a:latin typeface="DejaVu Serif"/>
                <a:cs typeface="DejaVu Serif"/>
              </a:rPr>
              <a:t>only seen nondeterministic  PDAs (or</a:t>
            </a:r>
            <a:r>
              <a:rPr sz="2904" spc="23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4" b="1" dirty="0">
                <a:solidFill>
                  <a:srgbClr val="0000FF"/>
                </a:solidFill>
                <a:latin typeface="DejaVu Serif"/>
                <a:cs typeface="DejaVu Serif"/>
              </a:rPr>
              <a:t>NPDAs</a:t>
            </a:r>
            <a:r>
              <a:rPr sz="2904" dirty="0">
                <a:solidFill>
                  <a:srgbClr val="191919"/>
                </a:solidFill>
                <a:latin typeface="DejaVu Serif"/>
                <a:cs typeface="DejaVu Serif"/>
              </a:rPr>
              <a:t>).</a:t>
            </a:r>
            <a:endParaRPr sz="2904">
              <a:latin typeface="DejaVu Serif"/>
              <a:cs typeface="DejaVu Serif"/>
            </a:endParaRPr>
          </a:p>
          <a:p>
            <a:pPr marL="11527" marR="1881704">
              <a:lnSpc>
                <a:spcPts val="3422"/>
              </a:lnSpc>
              <a:spcBef>
                <a:spcPts val="1248"/>
              </a:spcBef>
            </a:pPr>
            <a:r>
              <a:rPr sz="2904" spc="-5" dirty="0">
                <a:solidFill>
                  <a:srgbClr val="191919"/>
                </a:solidFill>
                <a:latin typeface="DejaVu Serif"/>
                <a:cs typeface="DejaVu Serif"/>
              </a:rPr>
              <a:t>What about deterministic PDAs  </a:t>
            </a:r>
            <a:r>
              <a:rPr sz="2904" dirty="0">
                <a:solidFill>
                  <a:srgbClr val="191919"/>
                </a:solidFill>
                <a:latin typeface="DejaVu Serif"/>
                <a:cs typeface="DejaVu Serif"/>
              </a:rPr>
              <a:t>(</a:t>
            </a:r>
            <a:r>
              <a:rPr sz="2904" b="1" dirty="0">
                <a:solidFill>
                  <a:srgbClr val="0000FF"/>
                </a:solidFill>
                <a:latin typeface="DejaVu Serif"/>
                <a:cs typeface="DejaVu Serif"/>
              </a:rPr>
              <a:t>DPDAs</a:t>
            </a:r>
            <a:r>
              <a:rPr sz="2904" dirty="0">
                <a:solidFill>
                  <a:srgbClr val="191919"/>
                </a:solidFill>
                <a:latin typeface="DejaVu Serif"/>
                <a:cs typeface="DejaVu Serif"/>
              </a:rPr>
              <a:t>)?</a:t>
            </a:r>
            <a:endParaRPr sz="2904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4188" y="3146612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316" spc="-9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1316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4188" y="4173584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316" spc="-9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1316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0FA1-B9E5-4B94-8C88-BB990CFA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 : Convert the PDA from given CFG. where M is defined are as follows: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A937-EB8D-4AB6-A902-FDC36C60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M={   {q0,q1},   {0,1},   {x,z0),  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,  q0,  z0,   q1}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{  V,T,P,S}</a:t>
            </a:r>
          </a:p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:</a:t>
            </a:r>
          </a:p>
          <a:p>
            <a:pPr marL="514350" indent="-514350">
              <a:buFont typeface="+mj-lt"/>
              <a:buAutoNum type="arabicPeriod"/>
            </a:pP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(q0,1,z0)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q0,xzo</a:t>
            </a:r>
          </a:p>
          <a:p>
            <a:pPr marL="514350" indent="-514350">
              <a:buFont typeface="+mj-lt"/>
              <a:buAutoNum type="arabicPeriod"/>
            </a:pP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(q0,1,x)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q0,xx</a:t>
            </a:r>
          </a:p>
          <a:p>
            <a:pPr marL="514350" indent="-514350">
              <a:buFont typeface="+mj-lt"/>
              <a:buAutoNum type="arabicPeriod"/>
            </a:pP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(q0,0,x)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q0,x</a:t>
            </a:r>
          </a:p>
          <a:p>
            <a:pPr marL="514350" indent="-514350">
              <a:buFont typeface="+mj-lt"/>
              <a:buAutoNum type="arabicPeriod"/>
            </a:pP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(q0,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,x)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q1,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ε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(q1,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ε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, x)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q1,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ε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(q1,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0,x)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q1,xx</a:t>
            </a:r>
          </a:p>
          <a:p>
            <a:pPr marL="514350" indent="-514350">
              <a:buFont typeface="+mj-lt"/>
              <a:buAutoNum type="arabicPeriod"/>
            </a:pP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(q1,0,z)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q1,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ε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71378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1205" y="506452"/>
            <a:ext cx="1803250" cy="626102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993" spc="-5" dirty="0"/>
              <a:t>D</a:t>
            </a:r>
            <a:r>
              <a:rPr sz="3993" spc="5" dirty="0"/>
              <a:t>P</a:t>
            </a:r>
            <a:r>
              <a:rPr sz="3993" spc="-5" dirty="0"/>
              <a:t>DAs</a:t>
            </a:r>
            <a:endParaRPr sz="3993"/>
          </a:p>
        </p:txBody>
      </p:sp>
      <p:sp>
        <p:nvSpPr>
          <p:cNvPr id="3" name="object 3"/>
          <p:cNvSpPr txBox="1"/>
          <p:nvPr/>
        </p:nvSpPr>
        <p:spPr>
          <a:xfrm>
            <a:off x="1814072" y="1662056"/>
            <a:ext cx="114108" cy="15019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08" spc="-9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908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7987" y="1577916"/>
            <a:ext cx="8205972" cy="5004817"/>
          </a:xfrm>
          <a:prstGeom prst="rect">
            <a:avLst/>
          </a:prstGeom>
        </p:spPr>
        <p:txBody>
          <a:bodyPr vert="horz" wrap="square" lIns="0" tIns="28815" rIns="0" bIns="0" rtlCol="0">
            <a:spAutoFit/>
          </a:bodyPr>
          <a:lstStyle/>
          <a:p>
            <a:pPr marL="11527" marR="571715">
              <a:lnSpc>
                <a:spcPts val="2323"/>
              </a:lnSpc>
              <a:spcBef>
                <a:spcPts val="227"/>
              </a:spcBef>
            </a:pPr>
            <a:r>
              <a:rPr sz="1997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1997" b="1" spc="-5" dirty="0">
                <a:solidFill>
                  <a:srgbClr val="0000FF"/>
                </a:solidFill>
                <a:latin typeface="DejaVu Serif"/>
                <a:cs typeface="DejaVu Serif"/>
              </a:rPr>
              <a:t>deterministic pushdown automaton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is </a:t>
            </a:r>
            <a:r>
              <a:rPr sz="1997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PDA with the  extra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property</a:t>
            </a:r>
            <a:r>
              <a:rPr sz="1997" spc="-27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that</a:t>
            </a:r>
            <a:endParaRPr sz="1997">
              <a:latin typeface="DejaVu Serif"/>
              <a:cs typeface="DejaVu Serif"/>
            </a:endParaRPr>
          </a:p>
          <a:p>
            <a:pPr marL="715221" marR="574021" indent="165982">
              <a:lnSpc>
                <a:spcPts val="2323"/>
              </a:lnSpc>
              <a:spcBef>
                <a:spcPts val="1280"/>
              </a:spcBef>
            </a:pPr>
            <a:r>
              <a:rPr sz="1997" spc="-41" dirty="0">
                <a:solidFill>
                  <a:srgbClr val="191919"/>
                </a:solidFill>
                <a:latin typeface="DejaVu Serif"/>
                <a:cs typeface="DejaVu Serif"/>
              </a:rPr>
              <a:t>For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each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state </a:t>
            </a:r>
            <a:r>
              <a:rPr sz="1997" dirty="0">
                <a:solidFill>
                  <a:srgbClr val="191919"/>
                </a:solidFill>
                <a:latin typeface="DejaVu Serif"/>
                <a:cs typeface="DejaVu Serif"/>
              </a:rPr>
              <a:t>in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the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PDA,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and for any combination  of </a:t>
            </a:r>
            <a:r>
              <a:rPr sz="1997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current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input symbol and </a:t>
            </a:r>
            <a:r>
              <a:rPr sz="1997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current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stack</a:t>
            </a:r>
            <a:r>
              <a:rPr sz="1997" spc="-73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symbol,</a:t>
            </a:r>
            <a:endParaRPr sz="1997">
              <a:latin typeface="DejaVu Serif"/>
              <a:cs typeface="DejaVu Serif"/>
            </a:endParaRPr>
          </a:p>
          <a:p>
            <a:pPr marL="1613713">
              <a:lnSpc>
                <a:spcPts val="2278"/>
              </a:lnSpc>
            </a:pP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there </a:t>
            </a:r>
            <a:r>
              <a:rPr sz="1997" dirty="0">
                <a:solidFill>
                  <a:srgbClr val="191919"/>
                </a:solidFill>
                <a:latin typeface="DejaVu Serif"/>
                <a:cs typeface="DejaVu Serif"/>
              </a:rPr>
              <a:t>is </a:t>
            </a:r>
            <a:r>
              <a:rPr sz="1997" b="1" dirty="0">
                <a:solidFill>
                  <a:srgbClr val="0000FF"/>
                </a:solidFill>
                <a:latin typeface="DejaVu Serif"/>
                <a:cs typeface="DejaVu Serif"/>
              </a:rPr>
              <a:t>at </a:t>
            </a:r>
            <a:r>
              <a:rPr sz="1997" b="1" spc="-5" dirty="0">
                <a:solidFill>
                  <a:srgbClr val="0000FF"/>
                </a:solidFill>
                <a:latin typeface="DejaVu Serif"/>
                <a:cs typeface="DejaVu Serif"/>
              </a:rPr>
              <a:t>most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one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transition</a:t>
            </a:r>
            <a:r>
              <a:rPr sz="1997" spc="-8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defined.</a:t>
            </a:r>
            <a:endParaRPr sz="1997">
              <a:latin typeface="DejaVu Serif"/>
              <a:cs typeface="DejaVu Serif"/>
            </a:endParaRPr>
          </a:p>
          <a:p>
            <a:pPr marL="11527" marR="1139397">
              <a:lnSpc>
                <a:spcPts val="2323"/>
              </a:lnSpc>
              <a:spcBef>
                <a:spcPts val="1366"/>
              </a:spcBef>
            </a:pPr>
            <a:r>
              <a:rPr sz="1997" dirty="0">
                <a:solidFill>
                  <a:srgbClr val="191919"/>
                </a:solidFill>
                <a:latin typeface="DejaVu Serif"/>
                <a:cs typeface="DejaVu Serif"/>
              </a:rPr>
              <a:t>In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other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words, there </a:t>
            </a:r>
            <a:r>
              <a:rPr sz="1997" dirty="0">
                <a:solidFill>
                  <a:srgbClr val="191919"/>
                </a:solidFill>
                <a:latin typeface="DejaVu Serif"/>
                <a:cs typeface="DejaVu Serif"/>
              </a:rPr>
              <a:t>is </a:t>
            </a:r>
            <a:r>
              <a:rPr sz="1997" b="1" i="1" dirty="0">
                <a:solidFill>
                  <a:srgbClr val="191919"/>
                </a:solidFill>
                <a:latin typeface="DejaVu Serif"/>
                <a:cs typeface="DejaVu Serif"/>
              </a:rPr>
              <a:t>at </a:t>
            </a:r>
            <a:r>
              <a:rPr sz="1997" b="1" i="1" spc="-5" dirty="0">
                <a:solidFill>
                  <a:srgbClr val="191919"/>
                </a:solidFill>
                <a:latin typeface="DejaVu Serif"/>
                <a:cs typeface="DejaVu Serif"/>
              </a:rPr>
              <a:t>most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one legal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sequence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of  transitions that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can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be followed for any</a:t>
            </a:r>
            <a:r>
              <a:rPr sz="1997" spc="-50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input.</a:t>
            </a:r>
            <a:endParaRPr sz="1997">
              <a:latin typeface="DejaVu Serif"/>
              <a:cs typeface="DejaVu Serif"/>
            </a:endParaRPr>
          </a:p>
          <a:p>
            <a:pPr marL="11527" marR="4611">
              <a:lnSpc>
                <a:spcPts val="2323"/>
              </a:lnSpc>
              <a:spcBef>
                <a:spcPts val="1298"/>
              </a:spcBef>
            </a:pP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This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does </a:t>
            </a:r>
            <a:r>
              <a:rPr sz="1997" b="1" i="1" spc="-5" dirty="0">
                <a:solidFill>
                  <a:srgbClr val="191919"/>
                </a:solidFill>
                <a:latin typeface="DejaVu Serif"/>
                <a:cs typeface="DejaVu Serif"/>
              </a:rPr>
              <a:t>not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preclude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ε-transitions, as long as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there </a:t>
            </a:r>
            <a:r>
              <a:rPr sz="1997" dirty="0">
                <a:solidFill>
                  <a:srgbClr val="191919"/>
                </a:solidFill>
                <a:latin typeface="DejaVu Serif"/>
                <a:cs typeface="DejaVu Serif"/>
              </a:rPr>
              <a:t>is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never </a:t>
            </a:r>
            <a:r>
              <a:rPr sz="1997" dirty="0">
                <a:solidFill>
                  <a:srgbClr val="191919"/>
                </a:solidFill>
                <a:latin typeface="DejaVu Serif"/>
                <a:cs typeface="DejaVu Serif"/>
              </a:rPr>
              <a:t>a 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conflict between following the ε-transition or some other  transition.</a:t>
            </a:r>
            <a:endParaRPr sz="1997">
              <a:latin typeface="DejaVu Serif"/>
              <a:cs typeface="DejaVu Serif"/>
            </a:endParaRPr>
          </a:p>
          <a:p>
            <a:pPr marL="11527" marR="284705">
              <a:lnSpc>
                <a:spcPts val="2323"/>
              </a:lnSpc>
              <a:spcBef>
                <a:spcPts val="1298"/>
              </a:spcBef>
            </a:pPr>
            <a:r>
              <a:rPr sz="1997" spc="-36" dirty="0">
                <a:solidFill>
                  <a:srgbClr val="191919"/>
                </a:solidFill>
                <a:latin typeface="DejaVu Serif"/>
                <a:cs typeface="DejaVu Serif"/>
              </a:rPr>
              <a:t>However,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there can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be </a:t>
            </a:r>
            <a:r>
              <a:rPr sz="1997" b="1" i="1" spc="-5" dirty="0">
                <a:solidFill>
                  <a:srgbClr val="191919"/>
                </a:solidFill>
                <a:latin typeface="DejaVu Serif"/>
                <a:cs typeface="DejaVu Serif"/>
              </a:rPr>
              <a:t>at most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one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ε-transition that could be  followed at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any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one</a:t>
            </a:r>
            <a:r>
              <a:rPr sz="1997" spc="-18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time.</a:t>
            </a:r>
            <a:endParaRPr sz="1997">
              <a:latin typeface="DejaVu Serif"/>
              <a:cs typeface="DejaVu Serif"/>
            </a:endParaRPr>
          </a:p>
          <a:p>
            <a:pPr marL="11527" marR="183848">
              <a:lnSpc>
                <a:spcPts val="2323"/>
              </a:lnSpc>
              <a:spcBef>
                <a:spcPts val="1298"/>
              </a:spcBef>
            </a:pP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This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does </a:t>
            </a:r>
            <a:r>
              <a:rPr sz="1997" b="1" i="1" spc="-5" dirty="0">
                <a:solidFill>
                  <a:srgbClr val="191919"/>
                </a:solidFill>
                <a:latin typeface="DejaVu Serif"/>
                <a:cs typeface="DejaVu Serif"/>
              </a:rPr>
              <a:t>not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preclude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the automaton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“dying”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from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having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no  transitions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defined;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DPDAs </a:t>
            </a:r>
            <a:r>
              <a:rPr sz="1997" spc="-9" dirty="0">
                <a:solidFill>
                  <a:srgbClr val="191919"/>
                </a:solidFill>
                <a:latin typeface="DejaVu Serif"/>
                <a:cs typeface="DejaVu Serif"/>
              </a:rPr>
              <a:t>can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have undefined</a:t>
            </a:r>
            <a:r>
              <a:rPr sz="1997" spc="-4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1997" spc="-5" dirty="0">
                <a:solidFill>
                  <a:srgbClr val="191919"/>
                </a:solidFill>
                <a:latin typeface="DejaVu Serif"/>
                <a:cs typeface="DejaVu Serif"/>
              </a:rPr>
              <a:t>transitions.</a:t>
            </a:r>
            <a:endParaRPr sz="1997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4072" y="3467036"/>
            <a:ext cx="114108" cy="15019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08" spc="-9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908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4072" y="4221991"/>
            <a:ext cx="114108" cy="15019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08" spc="-9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908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4072" y="5272015"/>
            <a:ext cx="114108" cy="15019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08" spc="-9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908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4072" y="6026972"/>
            <a:ext cx="114108" cy="15019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908" spc="-9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908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5857" y="506452"/>
            <a:ext cx="4010489" cy="626102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993" spc="-5" dirty="0"/>
              <a:t>Is this </a:t>
            </a:r>
            <a:r>
              <a:rPr sz="3993" dirty="0"/>
              <a:t>a</a:t>
            </a:r>
            <a:r>
              <a:rPr sz="3993" spc="-95" dirty="0"/>
              <a:t> </a:t>
            </a:r>
            <a:r>
              <a:rPr sz="3993" spc="-5" dirty="0"/>
              <a:t>DPDA?</a:t>
            </a:r>
            <a:endParaRPr sz="3993"/>
          </a:p>
        </p:txBody>
      </p:sp>
      <p:grpSp>
        <p:nvGrpSpPr>
          <p:cNvPr id="3" name="object 3"/>
          <p:cNvGrpSpPr/>
          <p:nvPr/>
        </p:nvGrpSpPr>
        <p:grpSpPr>
          <a:xfrm>
            <a:off x="4862713" y="3076068"/>
            <a:ext cx="1031005" cy="1082296"/>
            <a:chOff x="3683000" y="3389371"/>
            <a:chExt cx="1136015" cy="1192530"/>
          </a:xfrm>
        </p:grpSpPr>
        <p:sp>
          <p:nvSpPr>
            <p:cNvPr id="4" name="object 4"/>
            <p:cNvSpPr/>
            <p:nvPr/>
          </p:nvSpPr>
          <p:spPr>
            <a:xfrm>
              <a:off x="3886200" y="364871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505029" y="2288"/>
                  </a:lnTo>
                  <a:lnTo>
                    <a:pt x="551229" y="9018"/>
                  </a:lnTo>
                  <a:lnTo>
                    <a:pt x="595598" y="19991"/>
                  </a:lnTo>
                  <a:lnTo>
                    <a:pt x="637936" y="35004"/>
                  </a:lnTo>
                  <a:lnTo>
                    <a:pt x="678042" y="53857"/>
                  </a:lnTo>
                  <a:lnTo>
                    <a:pt x="715714" y="76348"/>
                  </a:lnTo>
                  <a:lnTo>
                    <a:pt x="750752" y="102278"/>
                  </a:lnTo>
                  <a:lnTo>
                    <a:pt x="782954" y="131445"/>
                  </a:lnTo>
                  <a:lnTo>
                    <a:pt x="812121" y="163647"/>
                  </a:lnTo>
                  <a:lnTo>
                    <a:pt x="838051" y="198685"/>
                  </a:lnTo>
                  <a:lnTo>
                    <a:pt x="860542" y="236357"/>
                  </a:lnTo>
                  <a:lnTo>
                    <a:pt x="879395" y="276463"/>
                  </a:lnTo>
                  <a:lnTo>
                    <a:pt x="894408" y="318801"/>
                  </a:lnTo>
                  <a:lnTo>
                    <a:pt x="905381" y="363170"/>
                  </a:lnTo>
                  <a:lnTo>
                    <a:pt x="912111" y="409370"/>
                  </a:lnTo>
                  <a:lnTo>
                    <a:pt x="914400" y="457200"/>
                  </a:lnTo>
                  <a:lnTo>
                    <a:pt x="912111" y="505029"/>
                  </a:lnTo>
                  <a:lnTo>
                    <a:pt x="905381" y="551229"/>
                  </a:lnTo>
                  <a:lnTo>
                    <a:pt x="894408" y="595598"/>
                  </a:lnTo>
                  <a:lnTo>
                    <a:pt x="879395" y="637936"/>
                  </a:lnTo>
                  <a:lnTo>
                    <a:pt x="860542" y="678042"/>
                  </a:lnTo>
                  <a:lnTo>
                    <a:pt x="838051" y="715714"/>
                  </a:lnTo>
                  <a:lnTo>
                    <a:pt x="812121" y="750752"/>
                  </a:lnTo>
                  <a:lnTo>
                    <a:pt x="782954" y="782955"/>
                  </a:lnTo>
                  <a:lnTo>
                    <a:pt x="750752" y="812121"/>
                  </a:lnTo>
                  <a:lnTo>
                    <a:pt x="715714" y="838051"/>
                  </a:lnTo>
                  <a:lnTo>
                    <a:pt x="678042" y="860542"/>
                  </a:lnTo>
                  <a:lnTo>
                    <a:pt x="637936" y="879395"/>
                  </a:lnTo>
                  <a:lnTo>
                    <a:pt x="595598" y="894408"/>
                  </a:lnTo>
                  <a:lnTo>
                    <a:pt x="551229" y="905381"/>
                  </a:lnTo>
                  <a:lnTo>
                    <a:pt x="505029" y="912111"/>
                  </a:lnTo>
                  <a:lnTo>
                    <a:pt x="457200" y="914400"/>
                  </a:lnTo>
                  <a:lnTo>
                    <a:pt x="409370" y="912111"/>
                  </a:lnTo>
                  <a:lnTo>
                    <a:pt x="363170" y="905381"/>
                  </a:lnTo>
                  <a:lnTo>
                    <a:pt x="318801" y="894408"/>
                  </a:lnTo>
                  <a:lnTo>
                    <a:pt x="276463" y="879395"/>
                  </a:lnTo>
                  <a:lnTo>
                    <a:pt x="236357" y="860542"/>
                  </a:lnTo>
                  <a:lnTo>
                    <a:pt x="198685" y="838051"/>
                  </a:lnTo>
                  <a:lnTo>
                    <a:pt x="163647" y="812121"/>
                  </a:lnTo>
                  <a:lnTo>
                    <a:pt x="131445" y="782954"/>
                  </a:lnTo>
                  <a:lnTo>
                    <a:pt x="102278" y="750752"/>
                  </a:lnTo>
                  <a:lnTo>
                    <a:pt x="76348" y="715714"/>
                  </a:lnTo>
                  <a:lnTo>
                    <a:pt x="53857" y="678042"/>
                  </a:lnTo>
                  <a:lnTo>
                    <a:pt x="35004" y="637936"/>
                  </a:lnTo>
                  <a:lnTo>
                    <a:pt x="19991" y="595598"/>
                  </a:lnTo>
                  <a:lnTo>
                    <a:pt x="9018" y="551229"/>
                  </a:lnTo>
                  <a:lnTo>
                    <a:pt x="2288" y="505029"/>
                  </a:lnTo>
                  <a:lnTo>
                    <a:pt x="0" y="457200"/>
                  </a:lnTo>
                  <a:lnTo>
                    <a:pt x="2288" y="409370"/>
                  </a:lnTo>
                  <a:lnTo>
                    <a:pt x="9018" y="363170"/>
                  </a:lnTo>
                  <a:lnTo>
                    <a:pt x="19991" y="318801"/>
                  </a:lnTo>
                  <a:lnTo>
                    <a:pt x="35004" y="276463"/>
                  </a:lnTo>
                  <a:lnTo>
                    <a:pt x="53857" y="236357"/>
                  </a:lnTo>
                  <a:lnTo>
                    <a:pt x="76348" y="198685"/>
                  </a:lnTo>
                  <a:lnTo>
                    <a:pt x="102278" y="163647"/>
                  </a:lnTo>
                  <a:lnTo>
                    <a:pt x="131445" y="131445"/>
                  </a:lnTo>
                  <a:lnTo>
                    <a:pt x="163647" y="102278"/>
                  </a:lnTo>
                  <a:lnTo>
                    <a:pt x="198685" y="76348"/>
                  </a:lnTo>
                  <a:lnTo>
                    <a:pt x="236357" y="53857"/>
                  </a:lnTo>
                  <a:lnTo>
                    <a:pt x="276463" y="35004"/>
                  </a:lnTo>
                  <a:lnTo>
                    <a:pt x="318801" y="19991"/>
                  </a:lnTo>
                  <a:lnTo>
                    <a:pt x="363170" y="9018"/>
                  </a:lnTo>
                  <a:lnTo>
                    <a:pt x="409370" y="2288"/>
                  </a:lnTo>
                  <a:lnTo>
                    <a:pt x="457200" y="0"/>
                  </a:lnTo>
                  <a:close/>
                </a:path>
                <a:path w="914400" h="914400">
                  <a:moveTo>
                    <a:pt x="0" y="0"/>
                  </a:moveTo>
                  <a:lnTo>
                    <a:pt x="0" y="0"/>
                  </a:lnTo>
                </a:path>
                <a:path w="914400" h="914400">
                  <a:moveTo>
                    <a:pt x="914400" y="914400"/>
                  </a:moveTo>
                  <a:lnTo>
                    <a:pt x="914400" y="914400"/>
                  </a:lnTo>
                </a:path>
              </a:pathLst>
            </a:custGeom>
            <a:ln w="36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3683000" y="4038600"/>
              <a:ext cx="203200" cy="134620"/>
            </a:xfrm>
            <a:custGeom>
              <a:avLst/>
              <a:gdLst/>
              <a:ahLst/>
              <a:cxnLst/>
              <a:rect l="l" t="t" r="r" b="b"/>
              <a:pathLst>
                <a:path w="203200" h="134620">
                  <a:moveTo>
                    <a:pt x="0" y="0"/>
                  </a:moveTo>
                  <a:lnTo>
                    <a:pt x="0" y="134620"/>
                  </a:lnTo>
                  <a:lnTo>
                    <a:pt x="203200" y="67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4019550" y="3390006"/>
              <a:ext cx="624840" cy="392430"/>
            </a:xfrm>
            <a:custGeom>
              <a:avLst/>
              <a:gdLst/>
              <a:ahLst/>
              <a:cxnLst/>
              <a:rect l="l" t="t" r="r" b="b"/>
              <a:pathLst>
                <a:path w="624839" h="392429">
                  <a:moveTo>
                    <a:pt x="0" y="392053"/>
                  </a:moveTo>
                  <a:lnTo>
                    <a:pt x="2054" y="338673"/>
                  </a:lnTo>
                  <a:lnTo>
                    <a:pt x="8035" y="289411"/>
                  </a:lnTo>
                  <a:lnTo>
                    <a:pt x="17665" y="244216"/>
                  </a:lnTo>
                  <a:lnTo>
                    <a:pt x="30667" y="203034"/>
                  </a:lnTo>
                  <a:lnTo>
                    <a:pt x="46766" y="165814"/>
                  </a:lnTo>
                  <a:lnTo>
                    <a:pt x="65684" y="132503"/>
                  </a:lnTo>
                  <a:lnTo>
                    <a:pt x="110875" y="77400"/>
                  </a:lnTo>
                  <a:lnTo>
                    <a:pt x="164029" y="37307"/>
                  </a:lnTo>
                  <a:lnTo>
                    <a:pt x="222934" y="11806"/>
                  </a:lnTo>
                  <a:lnTo>
                    <a:pt x="285379" y="479"/>
                  </a:lnTo>
                  <a:lnTo>
                    <a:pt x="317238" y="0"/>
                  </a:lnTo>
                  <a:lnTo>
                    <a:pt x="349153" y="2907"/>
                  </a:lnTo>
                  <a:lnTo>
                    <a:pt x="412044" y="18673"/>
                  </a:lnTo>
                  <a:lnTo>
                    <a:pt x="471841" y="47359"/>
                  </a:lnTo>
                  <a:lnTo>
                    <a:pt x="526333" y="88546"/>
                  </a:lnTo>
                  <a:lnTo>
                    <a:pt x="573308" y="141816"/>
                  </a:lnTo>
                  <a:lnTo>
                    <a:pt x="610555" y="206752"/>
                  </a:lnTo>
                  <a:lnTo>
                    <a:pt x="624839" y="2434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4587239" y="3614420"/>
              <a:ext cx="106680" cy="167640"/>
            </a:xfrm>
            <a:custGeom>
              <a:avLst/>
              <a:gdLst/>
              <a:ahLst/>
              <a:cxnLst/>
              <a:rect l="l" t="t" r="r" b="b"/>
              <a:pathLst>
                <a:path w="106679" h="167639">
                  <a:moveTo>
                    <a:pt x="106680" y="0"/>
                  </a:moveTo>
                  <a:lnTo>
                    <a:pt x="0" y="16509"/>
                  </a:lnTo>
                  <a:lnTo>
                    <a:pt x="80010" y="167639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352340" y="3302789"/>
            <a:ext cx="1031005" cy="863301"/>
            <a:chOff x="6426200" y="3639184"/>
            <a:chExt cx="1136015" cy="951230"/>
          </a:xfrm>
        </p:grpSpPr>
        <p:sp>
          <p:nvSpPr>
            <p:cNvPr id="9" name="object 9"/>
            <p:cNvSpPr/>
            <p:nvPr/>
          </p:nvSpPr>
          <p:spPr>
            <a:xfrm>
              <a:off x="6629400" y="365759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505029" y="2288"/>
                  </a:lnTo>
                  <a:lnTo>
                    <a:pt x="551229" y="9018"/>
                  </a:lnTo>
                  <a:lnTo>
                    <a:pt x="595598" y="19991"/>
                  </a:lnTo>
                  <a:lnTo>
                    <a:pt x="637936" y="35004"/>
                  </a:lnTo>
                  <a:lnTo>
                    <a:pt x="678042" y="53857"/>
                  </a:lnTo>
                  <a:lnTo>
                    <a:pt x="715714" y="76348"/>
                  </a:lnTo>
                  <a:lnTo>
                    <a:pt x="750752" y="102278"/>
                  </a:lnTo>
                  <a:lnTo>
                    <a:pt x="782954" y="131445"/>
                  </a:lnTo>
                  <a:lnTo>
                    <a:pt x="812121" y="163647"/>
                  </a:lnTo>
                  <a:lnTo>
                    <a:pt x="838051" y="198685"/>
                  </a:lnTo>
                  <a:lnTo>
                    <a:pt x="860542" y="236357"/>
                  </a:lnTo>
                  <a:lnTo>
                    <a:pt x="879395" y="276463"/>
                  </a:lnTo>
                  <a:lnTo>
                    <a:pt x="894408" y="318801"/>
                  </a:lnTo>
                  <a:lnTo>
                    <a:pt x="905381" y="363170"/>
                  </a:lnTo>
                  <a:lnTo>
                    <a:pt x="912111" y="409370"/>
                  </a:lnTo>
                  <a:lnTo>
                    <a:pt x="914400" y="457200"/>
                  </a:lnTo>
                  <a:lnTo>
                    <a:pt x="912111" y="505029"/>
                  </a:lnTo>
                  <a:lnTo>
                    <a:pt x="905381" y="551229"/>
                  </a:lnTo>
                  <a:lnTo>
                    <a:pt x="894408" y="595598"/>
                  </a:lnTo>
                  <a:lnTo>
                    <a:pt x="879395" y="637936"/>
                  </a:lnTo>
                  <a:lnTo>
                    <a:pt x="860542" y="678042"/>
                  </a:lnTo>
                  <a:lnTo>
                    <a:pt x="838051" y="715714"/>
                  </a:lnTo>
                  <a:lnTo>
                    <a:pt x="812121" y="750752"/>
                  </a:lnTo>
                  <a:lnTo>
                    <a:pt x="782955" y="782955"/>
                  </a:lnTo>
                  <a:lnTo>
                    <a:pt x="750752" y="812121"/>
                  </a:lnTo>
                  <a:lnTo>
                    <a:pt x="715714" y="838051"/>
                  </a:lnTo>
                  <a:lnTo>
                    <a:pt x="678042" y="860542"/>
                  </a:lnTo>
                  <a:lnTo>
                    <a:pt x="637936" y="879395"/>
                  </a:lnTo>
                  <a:lnTo>
                    <a:pt x="595598" y="894408"/>
                  </a:lnTo>
                  <a:lnTo>
                    <a:pt x="551229" y="905381"/>
                  </a:lnTo>
                  <a:lnTo>
                    <a:pt x="505029" y="912111"/>
                  </a:lnTo>
                  <a:lnTo>
                    <a:pt x="457200" y="914400"/>
                  </a:lnTo>
                  <a:lnTo>
                    <a:pt x="409370" y="912111"/>
                  </a:lnTo>
                  <a:lnTo>
                    <a:pt x="363170" y="905381"/>
                  </a:lnTo>
                  <a:lnTo>
                    <a:pt x="318801" y="894408"/>
                  </a:lnTo>
                  <a:lnTo>
                    <a:pt x="276463" y="879395"/>
                  </a:lnTo>
                  <a:lnTo>
                    <a:pt x="236357" y="860542"/>
                  </a:lnTo>
                  <a:lnTo>
                    <a:pt x="198685" y="838051"/>
                  </a:lnTo>
                  <a:lnTo>
                    <a:pt x="163647" y="812121"/>
                  </a:lnTo>
                  <a:lnTo>
                    <a:pt x="131445" y="782954"/>
                  </a:lnTo>
                  <a:lnTo>
                    <a:pt x="102278" y="750752"/>
                  </a:lnTo>
                  <a:lnTo>
                    <a:pt x="76348" y="715714"/>
                  </a:lnTo>
                  <a:lnTo>
                    <a:pt x="53857" y="678042"/>
                  </a:lnTo>
                  <a:lnTo>
                    <a:pt x="35004" y="637936"/>
                  </a:lnTo>
                  <a:lnTo>
                    <a:pt x="19991" y="595598"/>
                  </a:lnTo>
                  <a:lnTo>
                    <a:pt x="9018" y="551229"/>
                  </a:lnTo>
                  <a:lnTo>
                    <a:pt x="2288" y="505029"/>
                  </a:lnTo>
                  <a:lnTo>
                    <a:pt x="0" y="457200"/>
                  </a:lnTo>
                  <a:lnTo>
                    <a:pt x="2288" y="409370"/>
                  </a:lnTo>
                  <a:lnTo>
                    <a:pt x="9018" y="363170"/>
                  </a:lnTo>
                  <a:lnTo>
                    <a:pt x="19991" y="318801"/>
                  </a:lnTo>
                  <a:lnTo>
                    <a:pt x="35004" y="276463"/>
                  </a:lnTo>
                  <a:lnTo>
                    <a:pt x="53857" y="236357"/>
                  </a:lnTo>
                  <a:lnTo>
                    <a:pt x="76348" y="198685"/>
                  </a:lnTo>
                  <a:lnTo>
                    <a:pt x="102278" y="163647"/>
                  </a:lnTo>
                  <a:lnTo>
                    <a:pt x="131444" y="131445"/>
                  </a:lnTo>
                  <a:lnTo>
                    <a:pt x="163647" y="102278"/>
                  </a:lnTo>
                  <a:lnTo>
                    <a:pt x="198685" y="76348"/>
                  </a:lnTo>
                  <a:lnTo>
                    <a:pt x="236357" y="53857"/>
                  </a:lnTo>
                  <a:lnTo>
                    <a:pt x="276463" y="35004"/>
                  </a:lnTo>
                  <a:lnTo>
                    <a:pt x="318801" y="19991"/>
                  </a:lnTo>
                  <a:lnTo>
                    <a:pt x="363170" y="9018"/>
                  </a:lnTo>
                  <a:lnTo>
                    <a:pt x="409370" y="2288"/>
                  </a:lnTo>
                  <a:lnTo>
                    <a:pt x="457200" y="0"/>
                  </a:lnTo>
                  <a:close/>
                </a:path>
                <a:path w="914400" h="914400">
                  <a:moveTo>
                    <a:pt x="0" y="0"/>
                  </a:moveTo>
                  <a:lnTo>
                    <a:pt x="0" y="0"/>
                  </a:lnTo>
                </a:path>
                <a:path w="914400" h="914400">
                  <a:moveTo>
                    <a:pt x="914400" y="914400"/>
                  </a:moveTo>
                  <a:lnTo>
                    <a:pt x="914400" y="914400"/>
                  </a:lnTo>
                </a:path>
              </a:pathLst>
            </a:custGeom>
            <a:ln w="36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6426200" y="4046219"/>
              <a:ext cx="203200" cy="134620"/>
            </a:xfrm>
            <a:custGeom>
              <a:avLst/>
              <a:gdLst/>
              <a:ahLst/>
              <a:cxnLst/>
              <a:rect l="l" t="t" r="r" b="b"/>
              <a:pathLst>
                <a:path w="203200" h="134620">
                  <a:moveTo>
                    <a:pt x="0" y="0"/>
                  </a:moveTo>
                  <a:lnTo>
                    <a:pt x="0" y="134619"/>
                  </a:lnTo>
                  <a:lnTo>
                    <a:pt x="203200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78665" y="2070078"/>
            <a:ext cx="3461849" cy="1659436"/>
          </a:xfrm>
          <a:prstGeom prst="rect">
            <a:avLst/>
          </a:prstGeom>
        </p:spPr>
        <p:txBody>
          <a:bodyPr vert="horz" wrap="square" lIns="0" tIns="54172" rIns="0" bIns="0" rtlCol="0">
            <a:spAutoFit/>
          </a:bodyPr>
          <a:lstStyle/>
          <a:p>
            <a:pPr marR="488724" algn="ctr">
              <a:spcBef>
                <a:spcPts val="427"/>
              </a:spcBef>
            </a:pPr>
            <a:r>
              <a:rPr sz="2178" b="1" spc="-5" dirty="0">
                <a:solidFill>
                  <a:srgbClr val="FF0000"/>
                </a:solidFill>
                <a:latin typeface="Arial"/>
                <a:cs typeface="Arial"/>
              </a:rPr>
              <a:t>0, Z</a:t>
            </a:r>
            <a:r>
              <a:rPr sz="1906" b="1" spc="-6" baseline="-31746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178" b="1" dirty="0">
                <a:solidFill>
                  <a:srgbClr val="FF0000"/>
                </a:solidFill>
                <a:latin typeface="Arial"/>
                <a:cs typeface="Arial"/>
              </a:rPr>
              <a:t>→</a:t>
            </a:r>
            <a:r>
              <a:rPr sz="2178" b="1" spc="-8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78" b="1" spc="-9" dirty="0">
                <a:solidFill>
                  <a:srgbClr val="FF0000"/>
                </a:solidFill>
                <a:latin typeface="Arial"/>
                <a:cs typeface="Arial"/>
              </a:rPr>
              <a:t>0Z</a:t>
            </a:r>
            <a:r>
              <a:rPr sz="1906" b="1" spc="-14" baseline="-31746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906" baseline="-31746">
              <a:latin typeface="Arial"/>
              <a:cs typeface="Arial"/>
            </a:endParaRPr>
          </a:p>
          <a:p>
            <a:pPr marR="489301" algn="ctr">
              <a:lnSpc>
                <a:spcPts val="2523"/>
              </a:lnSpc>
              <a:spcBef>
                <a:spcPts val="336"/>
              </a:spcBef>
            </a:pPr>
            <a:r>
              <a:rPr sz="2178" dirty="0">
                <a:solidFill>
                  <a:srgbClr val="191919"/>
                </a:solidFill>
                <a:latin typeface="Arial"/>
                <a:cs typeface="Arial"/>
              </a:rPr>
              <a:t>0, 0 →</a:t>
            </a:r>
            <a:r>
              <a:rPr sz="2178" spc="-18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srgbClr val="191919"/>
                </a:solidFill>
                <a:latin typeface="Arial"/>
                <a:cs typeface="Arial"/>
              </a:rPr>
              <a:t>00</a:t>
            </a:r>
            <a:endParaRPr sz="2178">
              <a:latin typeface="Arial"/>
              <a:cs typeface="Arial"/>
            </a:endParaRPr>
          </a:p>
          <a:p>
            <a:pPr marR="489301" algn="ctr">
              <a:lnSpc>
                <a:spcPts val="2523"/>
              </a:lnSpc>
            </a:pPr>
            <a:r>
              <a:rPr sz="2178" spc="-5" dirty="0">
                <a:solidFill>
                  <a:srgbClr val="191919"/>
                </a:solidFill>
                <a:latin typeface="Arial"/>
                <a:cs typeface="Arial"/>
              </a:rPr>
              <a:t>1, </a:t>
            </a:r>
            <a:r>
              <a:rPr sz="2178" dirty="0">
                <a:solidFill>
                  <a:srgbClr val="191919"/>
                </a:solidFill>
                <a:latin typeface="Arial"/>
                <a:cs typeface="Arial"/>
              </a:rPr>
              <a:t>0 →</a:t>
            </a:r>
            <a:r>
              <a:rPr sz="2178" spc="-9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191919"/>
                </a:solidFill>
                <a:latin typeface="Arial"/>
                <a:cs typeface="Arial"/>
              </a:rPr>
              <a:t>ε</a:t>
            </a:r>
            <a:endParaRPr sz="2178">
              <a:latin typeface="Arial"/>
              <a:cs typeface="Arial"/>
            </a:endParaRPr>
          </a:p>
          <a:p>
            <a:pPr marL="2173325">
              <a:lnSpc>
                <a:spcPts val="2373"/>
              </a:lnSpc>
              <a:spcBef>
                <a:spcPts val="535"/>
              </a:spcBef>
            </a:pPr>
            <a:r>
              <a:rPr sz="2178" b="1" spc="-5" dirty="0">
                <a:solidFill>
                  <a:srgbClr val="FF0000"/>
                </a:solidFill>
                <a:latin typeface="Arial"/>
                <a:cs typeface="Arial"/>
              </a:rPr>
              <a:t>ε, Z</a:t>
            </a:r>
            <a:r>
              <a:rPr sz="1906" b="1" spc="-6" baseline="-31746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178" b="1" dirty="0">
                <a:solidFill>
                  <a:srgbClr val="FF0000"/>
                </a:solidFill>
                <a:latin typeface="Arial"/>
                <a:cs typeface="Arial"/>
              </a:rPr>
              <a:t>→</a:t>
            </a:r>
            <a:r>
              <a:rPr sz="2178" b="1" spc="-1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78" b="1" dirty="0">
                <a:solidFill>
                  <a:srgbClr val="FF0000"/>
                </a:solidFill>
                <a:latin typeface="Arial"/>
                <a:cs typeface="Arial"/>
              </a:rPr>
              <a:t>ε</a:t>
            </a:r>
            <a:endParaRPr sz="2178">
              <a:latin typeface="Arial"/>
              <a:cs typeface="Arial"/>
            </a:endParaRPr>
          </a:p>
          <a:p>
            <a:pPr marL="23053">
              <a:lnSpc>
                <a:spcPts val="1720"/>
              </a:lnSpc>
              <a:tabLst>
                <a:tab pos="347525" algn="l"/>
                <a:tab pos="896187" algn="l"/>
                <a:tab pos="1889772" algn="l"/>
                <a:tab pos="3438361" algn="l"/>
              </a:tabLst>
            </a:pPr>
            <a:r>
              <a:rPr sz="1634" u="heavy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34" u="heavy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start	</a:t>
            </a:r>
            <a:r>
              <a:rPr sz="1634" dirty="0">
                <a:solidFill>
                  <a:srgbClr val="191919"/>
                </a:solidFill>
                <a:latin typeface="Arial"/>
                <a:cs typeface="Arial"/>
              </a:rPr>
              <a:t>	</a:t>
            </a:r>
            <a:r>
              <a:rPr sz="1634" u="heavy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63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744" y="3402490"/>
            <a:ext cx="663901" cy="663901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365759" y="0"/>
                </a:moveTo>
                <a:lnTo>
                  <a:pt x="412624" y="2746"/>
                </a:lnTo>
                <a:lnTo>
                  <a:pt x="457474" y="10793"/>
                </a:lnTo>
                <a:lnTo>
                  <a:pt x="500006" y="23848"/>
                </a:lnTo>
                <a:lnTo>
                  <a:pt x="539920" y="41620"/>
                </a:lnTo>
                <a:lnTo>
                  <a:pt x="576914" y="63817"/>
                </a:lnTo>
                <a:lnTo>
                  <a:pt x="610685" y="90149"/>
                </a:lnTo>
                <a:lnTo>
                  <a:pt x="640933" y="120324"/>
                </a:lnTo>
                <a:lnTo>
                  <a:pt x="667355" y="154050"/>
                </a:lnTo>
                <a:lnTo>
                  <a:pt x="689649" y="191037"/>
                </a:lnTo>
                <a:lnTo>
                  <a:pt x="707515" y="230993"/>
                </a:lnTo>
                <a:lnTo>
                  <a:pt x="720650" y="273626"/>
                </a:lnTo>
                <a:lnTo>
                  <a:pt x="728752" y="318645"/>
                </a:lnTo>
                <a:lnTo>
                  <a:pt x="731519" y="365760"/>
                </a:lnTo>
                <a:lnTo>
                  <a:pt x="728752" y="412624"/>
                </a:lnTo>
                <a:lnTo>
                  <a:pt x="720650" y="457474"/>
                </a:lnTo>
                <a:lnTo>
                  <a:pt x="707515" y="500006"/>
                </a:lnTo>
                <a:lnTo>
                  <a:pt x="689649" y="539920"/>
                </a:lnTo>
                <a:lnTo>
                  <a:pt x="667355" y="576914"/>
                </a:lnTo>
                <a:lnTo>
                  <a:pt x="640933" y="610685"/>
                </a:lnTo>
                <a:lnTo>
                  <a:pt x="610685" y="640933"/>
                </a:lnTo>
                <a:lnTo>
                  <a:pt x="576914" y="667355"/>
                </a:lnTo>
                <a:lnTo>
                  <a:pt x="539920" y="689649"/>
                </a:lnTo>
                <a:lnTo>
                  <a:pt x="500006" y="707515"/>
                </a:lnTo>
                <a:lnTo>
                  <a:pt x="457474" y="720650"/>
                </a:lnTo>
                <a:lnTo>
                  <a:pt x="412624" y="728752"/>
                </a:lnTo>
                <a:lnTo>
                  <a:pt x="365759" y="731520"/>
                </a:lnTo>
                <a:lnTo>
                  <a:pt x="318645" y="728752"/>
                </a:lnTo>
                <a:lnTo>
                  <a:pt x="273626" y="720650"/>
                </a:lnTo>
                <a:lnTo>
                  <a:pt x="230993" y="707515"/>
                </a:lnTo>
                <a:lnTo>
                  <a:pt x="191037" y="689649"/>
                </a:lnTo>
                <a:lnTo>
                  <a:pt x="154050" y="667355"/>
                </a:lnTo>
                <a:lnTo>
                  <a:pt x="120324" y="640933"/>
                </a:lnTo>
                <a:lnTo>
                  <a:pt x="90149" y="610685"/>
                </a:lnTo>
                <a:lnTo>
                  <a:pt x="63817" y="576914"/>
                </a:lnTo>
                <a:lnTo>
                  <a:pt x="41620" y="539920"/>
                </a:lnTo>
                <a:lnTo>
                  <a:pt x="23848" y="500006"/>
                </a:lnTo>
                <a:lnTo>
                  <a:pt x="10793" y="457474"/>
                </a:lnTo>
                <a:lnTo>
                  <a:pt x="2746" y="412624"/>
                </a:lnTo>
                <a:lnTo>
                  <a:pt x="0" y="365760"/>
                </a:lnTo>
                <a:lnTo>
                  <a:pt x="2746" y="318645"/>
                </a:lnTo>
                <a:lnTo>
                  <a:pt x="10793" y="273626"/>
                </a:lnTo>
                <a:lnTo>
                  <a:pt x="23848" y="230993"/>
                </a:lnTo>
                <a:lnTo>
                  <a:pt x="41620" y="191037"/>
                </a:lnTo>
                <a:lnTo>
                  <a:pt x="63817" y="154050"/>
                </a:lnTo>
                <a:lnTo>
                  <a:pt x="90149" y="120324"/>
                </a:lnTo>
                <a:lnTo>
                  <a:pt x="120324" y="90149"/>
                </a:lnTo>
                <a:lnTo>
                  <a:pt x="154050" y="63817"/>
                </a:lnTo>
                <a:lnTo>
                  <a:pt x="191037" y="41620"/>
                </a:lnTo>
                <a:lnTo>
                  <a:pt x="230993" y="23848"/>
                </a:lnTo>
                <a:lnTo>
                  <a:pt x="273626" y="10793"/>
                </a:lnTo>
                <a:lnTo>
                  <a:pt x="318645" y="2746"/>
                </a:lnTo>
                <a:lnTo>
                  <a:pt x="365759" y="0"/>
                </a:lnTo>
                <a:close/>
              </a:path>
              <a:path w="731520" h="731520">
                <a:moveTo>
                  <a:pt x="0" y="0"/>
                </a:moveTo>
                <a:lnTo>
                  <a:pt x="0" y="0"/>
                </a:lnTo>
              </a:path>
              <a:path w="731520" h="731520">
                <a:moveTo>
                  <a:pt x="731519" y="731520"/>
                </a:moveTo>
                <a:lnTo>
                  <a:pt x="731519" y="731520"/>
                </a:lnTo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grpSp>
        <p:nvGrpSpPr>
          <p:cNvPr id="13" name="object 13"/>
          <p:cNvGrpSpPr/>
          <p:nvPr/>
        </p:nvGrpSpPr>
        <p:grpSpPr>
          <a:xfrm>
            <a:off x="1950983" y="4001594"/>
            <a:ext cx="2482135" cy="2483288"/>
            <a:chOff x="474705" y="4409164"/>
            <a:chExt cx="2734945" cy="2736215"/>
          </a:xfrm>
        </p:grpSpPr>
        <p:sp>
          <p:nvSpPr>
            <p:cNvPr id="14" name="object 14"/>
            <p:cNvSpPr/>
            <p:nvPr/>
          </p:nvSpPr>
          <p:spPr>
            <a:xfrm>
              <a:off x="483869" y="4418329"/>
              <a:ext cx="2716530" cy="2717800"/>
            </a:xfrm>
            <a:custGeom>
              <a:avLst/>
              <a:gdLst/>
              <a:ahLst/>
              <a:cxnLst/>
              <a:rect l="l" t="t" r="r" b="b"/>
              <a:pathLst>
                <a:path w="2716530" h="2717800">
                  <a:moveTo>
                    <a:pt x="1643080" y="2692400"/>
                  </a:moveTo>
                  <a:lnTo>
                    <a:pt x="1072606" y="2692400"/>
                  </a:lnTo>
                  <a:lnTo>
                    <a:pt x="1165328" y="2717800"/>
                  </a:lnTo>
                  <a:lnTo>
                    <a:pt x="1550229" y="2717800"/>
                  </a:lnTo>
                  <a:lnTo>
                    <a:pt x="1643080" y="2692400"/>
                  </a:lnTo>
                  <a:close/>
                </a:path>
                <a:path w="2716530" h="2717800">
                  <a:moveTo>
                    <a:pt x="1688561" y="38100"/>
                  </a:moveTo>
                  <a:lnTo>
                    <a:pt x="1027185" y="38100"/>
                  </a:lnTo>
                  <a:lnTo>
                    <a:pt x="894961" y="76200"/>
                  </a:lnTo>
                  <a:lnTo>
                    <a:pt x="852312" y="101600"/>
                  </a:lnTo>
                  <a:lnTo>
                    <a:pt x="769291" y="127000"/>
                  </a:lnTo>
                  <a:lnTo>
                    <a:pt x="728967" y="152400"/>
                  </a:lnTo>
                  <a:lnTo>
                    <a:pt x="689464" y="177800"/>
                  </a:lnTo>
                  <a:lnTo>
                    <a:pt x="650808" y="190500"/>
                  </a:lnTo>
                  <a:lnTo>
                    <a:pt x="613020" y="215900"/>
                  </a:lnTo>
                  <a:lnTo>
                    <a:pt x="576125" y="241300"/>
                  </a:lnTo>
                  <a:lnTo>
                    <a:pt x="540147" y="266700"/>
                  </a:lnTo>
                  <a:lnTo>
                    <a:pt x="505107" y="292100"/>
                  </a:lnTo>
                  <a:lnTo>
                    <a:pt x="471031" y="317500"/>
                  </a:lnTo>
                  <a:lnTo>
                    <a:pt x="437941" y="355600"/>
                  </a:lnTo>
                  <a:lnTo>
                    <a:pt x="405861" y="381000"/>
                  </a:lnTo>
                  <a:lnTo>
                    <a:pt x="374814" y="406400"/>
                  </a:lnTo>
                  <a:lnTo>
                    <a:pt x="344825" y="444500"/>
                  </a:lnTo>
                  <a:lnTo>
                    <a:pt x="315916" y="482600"/>
                  </a:lnTo>
                  <a:lnTo>
                    <a:pt x="288111" y="508000"/>
                  </a:lnTo>
                  <a:lnTo>
                    <a:pt x="261433" y="546100"/>
                  </a:lnTo>
                  <a:lnTo>
                    <a:pt x="235906" y="584200"/>
                  </a:lnTo>
                  <a:lnTo>
                    <a:pt x="211554" y="622300"/>
                  </a:lnTo>
                  <a:lnTo>
                    <a:pt x="188399" y="660400"/>
                  </a:lnTo>
                  <a:lnTo>
                    <a:pt x="166466" y="698500"/>
                  </a:lnTo>
                  <a:lnTo>
                    <a:pt x="145777" y="736600"/>
                  </a:lnTo>
                  <a:lnTo>
                    <a:pt x="126357" y="774700"/>
                  </a:lnTo>
                  <a:lnTo>
                    <a:pt x="108229" y="812800"/>
                  </a:lnTo>
                  <a:lnTo>
                    <a:pt x="91416" y="863600"/>
                  </a:lnTo>
                  <a:lnTo>
                    <a:pt x="75942" y="901700"/>
                  </a:lnTo>
                  <a:lnTo>
                    <a:pt x="61830" y="939800"/>
                  </a:lnTo>
                  <a:lnTo>
                    <a:pt x="49104" y="990600"/>
                  </a:lnTo>
                  <a:lnTo>
                    <a:pt x="37787" y="1028700"/>
                  </a:lnTo>
                  <a:lnTo>
                    <a:pt x="27902" y="1079500"/>
                  </a:lnTo>
                  <a:lnTo>
                    <a:pt x="19474" y="1130300"/>
                  </a:lnTo>
                  <a:lnTo>
                    <a:pt x="12526" y="1168400"/>
                  </a:lnTo>
                  <a:lnTo>
                    <a:pt x="7081" y="1219200"/>
                  </a:lnTo>
                  <a:lnTo>
                    <a:pt x="3162" y="1270000"/>
                  </a:lnTo>
                  <a:lnTo>
                    <a:pt x="794" y="1320800"/>
                  </a:lnTo>
                  <a:lnTo>
                    <a:pt x="0" y="1358900"/>
                  </a:lnTo>
                  <a:lnTo>
                    <a:pt x="794" y="1409700"/>
                  </a:lnTo>
                  <a:lnTo>
                    <a:pt x="3162" y="1460500"/>
                  </a:lnTo>
                  <a:lnTo>
                    <a:pt x="7081" y="1511300"/>
                  </a:lnTo>
                  <a:lnTo>
                    <a:pt x="12526" y="1562100"/>
                  </a:lnTo>
                  <a:lnTo>
                    <a:pt x="19474" y="1600200"/>
                  </a:lnTo>
                  <a:lnTo>
                    <a:pt x="27902" y="1651000"/>
                  </a:lnTo>
                  <a:lnTo>
                    <a:pt x="37787" y="1701800"/>
                  </a:lnTo>
                  <a:lnTo>
                    <a:pt x="49104" y="1739900"/>
                  </a:lnTo>
                  <a:lnTo>
                    <a:pt x="61830" y="1790700"/>
                  </a:lnTo>
                  <a:lnTo>
                    <a:pt x="75942" y="1828800"/>
                  </a:lnTo>
                  <a:lnTo>
                    <a:pt x="91416" y="1866900"/>
                  </a:lnTo>
                  <a:lnTo>
                    <a:pt x="108229" y="1917700"/>
                  </a:lnTo>
                  <a:lnTo>
                    <a:pt x="126357" y="1955800"/>
                  </a:lnTo>
                  <a:lnTo>
                    <a:pt x="145777" y="1993900"/>
                  </a:lnTo>
                  <a:lnTo>
                    <a:pt x="166466" y="2032000"/>
                  </a:lnTo>
                  <a:lnTo>
                    <a:pt x="188399" y="2070100"/>
                  </a:lnTo>
                  <a:lnTo>
                    <a:pt x="211554" y="2108200"/>
                  </a:lnTo>
                  <a:lnTo>
                    <a:pt x="235906" y="2146300"/>
                  </a:lnTo>
                  <a:lnTo>
                    <a:pt x="261433" y="2184400"/>
                  </a:lnTo>
                  <a:lnTo>
                    <a:pt x="288111" y="2222500"/>
                  </a:lnTo>
                  <a:lnTo>
                    <a:pt x="315916" y="2247900"/>
                  </a:lnTo>
                  <a:lnTo>
                    <a:pt x="344825" y="2286000"/>
                  </a:lnTo>
                  <a:lnTo>
                    <a:pt x="374814" y="2324100"/>
                  </a:lnTo>
                  <a:lnTo>
                    <a:pt x="405861" y="2349500"/>
                  </a:lnTo>
                  <a:lnTo>
                    <a:pt x="437941" y="2374900"/>
                  </a:lnTo>
                  <a:lnTo>
                    <a:pt x="471031" y="2413000"/>
                  </a:lnTo>
                  <a:lnTo>
                    <a:pt x="505107" y="2438400"/>
                  </a:lnTo>
                  <a:lnTo>
                    <a:pt x="540147" y="2463800"/>
                  </a:lnTo>
                  <a:lnTo>
                    <a:pt x="576125" y="2489200"/>
                  </a:lnTo>
                  <a:lnTo>
                    <a:pt x="613020" y="2514600"/>
                  </a:lnTo>
                  <a:lnTo>
                    <a:pt x="650808" y="2540000"/>
                  </a:lnTo>
                  <a:lnTo>
                    <a:pt x="689464" y="2552700"/>
                  </a:lnTo>
                  <a:lnTo>
                    <a:pt x="728967" y="2578100"/>
                  </a:lnTo>
                  <a:lnTo>
                    <a:pt x="769291" y="2603500"/>
                  </a:lnTo>
                  <a:lnTo>
                    <a:pt x="852312" y="2628900"/>
                  </a:lnTo>
                  <a:lnTo>
                    <a:pt x="894961" y="2654300"/>
                  </a:lnTo>
                  <a:lnTo>
                    <a:pt x="1027185" y="2692400"/>
                  </a:lnTo>
                  <a:lnTo>
                    <a:pt x="1688561" y="2692400"/>
                  </a:lnTo>
                  <a:lnTo>
                    <a:pt x="1820948" y="2654300"/>
                  </a:lnTo>
                  <a:lnTo>
                    <a:pt x="1863647" y="2628900"/>
                  </a:lnTo>
                  <a:lnTo>
                    <a:pt x="1946757" y="2603500"/>
                  </a:lnTo>
                  <a:lnTo>
                    <a:pt x="1987123" y="2578100"/>
                  </a:lnTo>
                  <a:lnTo>
                    <a:pt x="2026664" y="2552700"/>
                  </a:lnTo>
                  <a:lnTo>
                    <a:pt x="2065357" y="2540000"/>
                  </a:lnTo>
                  <a:lnTo>
                    <a:pt x="2103178" y="2514600"/>
                  </a:lnTo>
                  <a:lnTo>
                    <a:pt x="2140105" y="2489200"/>
                  </a:lnTo>
                  <a:lnTo>
                    <a:pt x="2176114" y="2463800"/>
                  </a:lnTo>
                  <a:lnTo>
                    <a:pt x="2211181" y="2438400"/>
                  </a:lnTo>
                  <a:lnTo>
                    <a:pt x="2245283" y="2413000"/>
                  </a:lnTo>
                  <a:lnTo>
                    <a:pt x="2267359" y="2387600"/>
                  </a:lnTo>
                  <a:lnTo>
                    <a:pt x="1324610" y="2387600"/>
                  </a:lnTo>
                  <a:lnTo>
                    <a:pt x="1272540" y="2374900"/>
                  </a:lnTo>
                  <a:lnTo>
                    <a:pt x="1221740" y="2374900"/>
                  </a:lnTo>
                  <a:lnTo>
                    <a:pt x="1172210" y="2362200"/>
                  </a:lnTo>
                  <a:lnTo>
                    <a:pt x="1121410" y="2362200"/>
                  </a:lnTo>
                  <a:lnTo>
                    <a:pt x="1071880" y="2336800"/>
                  </a:lnTo>
                  <a:lnTo>
                    <a:pt x="975360" y="2311400"/>
                  </a:lnTo>
                  <a:lnTo>
                    <a:pt x="929639" y="2286000"/>
                  </a:lnTo>
                  <a:lnTo>
                    <a:pt x="883919" y="2273300"/>
                  </a:lnTo>
                  <a:lnTo>
                    <a:pt x="838200" y="2247900"/>
                  </a:lnTo>
                  <a:lnTo>
                    <a:pt x="795020" y="2209800"/>
                  </a:lnTo>
                  <a:lnTo>
                    <a:pt x="713740" y="2159000"/>
                  </a:lnTo>
                  <a:lnTo>
                    <a:pt x="674370" y="2120900"/>
                  </a:lnTo>
                  <a:lnTo>
                    <a:pt x="637540" y="2082800"/>
                  </a:lnTo>
                  <a:lnTo>
                    <a:pt x="601980" y="2044700"/>
                  </a:lnTo>
                  <a:lnTo>
                    <a:pt x="568960" y="2006600"/>
                  </a:lnTo>
                  <a:lnTo>
                    <a:pt x="537210" y="1968500"/>
                  </a:lnTo>
                  <a:lnTo>
                    <a:pt x="509270" y="1930400"/>
                  </a:lnTo>
                  <a:lnTo>
                    <a:pt x="481330" y="1879600"/>
                  </a:lnTo>
                  <a:lnTo>
                    <a:pt x="455930" y="1841500"/>
                  </a:lnTo>
                  <a:lnTo>
                    <a:pt x="434339" y="1790700"/>
                  </a:lnTo>
                  <a:lnTo>
                    <a:pt x="414020" y="1752600"/>
                  </a:lnTo>
                  <a:lnTo>
                    <a:pt x="396239" y="1701800"/>
                  </a:lnTo>
                  <a:lnTo>
                    <a:pt x="379730" y="1651000"/>
                  </a:lnTo>
                  <a:lnTo>
                    <a:pt x="367030" y="1600200"/>
                  </a:lnTo>
                  <a:lnTo>
                    <a:pt x="356870" y="1549400"/>
                  </a:lnTo>
                  <a:lnTo>
                    <a:pt x="347980" y="1498600"/>
                  </a:lnTo>
                  <a:lnTo>
                    <a:pt x="342899" y="1447800"/>
                  </a:lnTo>
                  <a:lnTo>
                    <a:pt x="340360" y="1397000"/>
                  </a:lnTo>
                  <a:lnTo>
                    <a:pt x="339089" y="1346200"/>
                  </a:lnTo>
                  <a:lnTo>
                    <a:pt x="341630" y="1295400"/>
                  </a:lnTo>
                  <a:lnTo>
                    <a:pt x="345439" y="1244600"/>
                  </a:lnTo>
                  <a:lnTo>
                    <a:pt x="353060" y="1193800"/>
                  </a:lnTo>
                  <a:lnTo>
                    <a:pt x="363220" y="1143000"/>
                  </a:lnTo>
                  <a:lnTo>
                    <a:pt x="374649" y="1092200"/>
                  </a:lnTo>
                  <a:lnTo>
                    <a:pt x="389889" y="1041400"/>
                  </a:lnTo>
                  <a:lnTo>
                    <a:pt x="407670" y="1003300"/>
                  </a:lnTo>
                  <a:lnTo>
                    <a:pt x="426720" y="952500"/>
                  </a:lnTo>
                  <a:lnTo>
                    <a:pt x="448310" y="901700"/>
                  </a:lnTo>
                  <a:lnTo>
                    <a:pt x="472439" y="863600"/>
                  </a:lnTo>
                  <a:lnTo>
                    <a:pt x="499110" y="812800"/>
                  </a:lnTo>
                  <a:lnTo>
                    <a:pt x="528320" y="774700"/>
                  </a:lnTo>
                  <a:lnTo>
                    <a:pt x="1009219" y="774700"/>
                  </a:lnTo>
                  <a:lnTo>
                    <a:pt x="768349" y="533400"/>
                  </a:lnTo>
                  <a:lnTo>
                    <a:pt x="810260" y="508000"/>
                  </a:lnTo>
                  <a:lnTo>
                    <a:pt x="853439" y="482600"/>
                  </a:lnTo>
                  <a:lnTo>
                    <a:pt x="944880" y="431800"/>
                  </a:lnTo>
                  <a:lnTo>
                    <a:pt x="991869" y="419100"/>
                  </a:lnTo>
                  <a:lnTo>
                    <a:pt x="1040130" y="393700"/>
                  </a:lnTo>
                  <a:lnTo>
                    <a:pt x="1188720" y="355600"/>
                  </a:lnTo>
                  <a:lnTo>
                    <a:pt x="1239520" y="355600"/>
                  </a:lnTo>
                  <a:lnTo>
                    <a:pt x="1290320" y="342900"/>
                  </a:lnTo>
                  <a:lnTo>
                    <a:pt x="2267359" y="342900"/>
                  </a:lnTo>
                  <a:lnTo>
                    <a:pt x="2245283" y="317500"/>
                  </a:lnTo>
                  <a:lnTo>
                    <a:pt x="2211181" y="292100"/>
                  </a:lnTo>
                  <a:lnTo>
                    <a:pt x="2176114" y="266700"/>
                  </a:lnTo>
                  <a:lnTo>
                    <a:pt x="2140105" y="241300"/>
                  </a:lnTo>
                  <a:lnTo>
                    <a:pt x="2103178" y="215900"/>
                  </a:lnTo>
                  <a:lnTo>
                    <a:pt x="2065357" y="190500"/>
                  </a:lnTo>
                  <a:lnTo>
                    <a:pt x="2026664" y="177800"/>
                  </a:lnTo>
                  <a:lnTo>
                    <a:pt x="1987123" y="152400"/>
                  </a:lnTo>
                  <a:lnTo>
                    <a:pt x="1946757" y="127000"/>
                  </a:lnTo>
                  <a:lnTo>
                    <a:pt x="1863647" y="101600"/>
                  </a:lnTo>
                  <a:lnTo>
                    <a:pt x="1820948" y="76200"/>
                  </a:lnTo>
                  <a:lnTo>
                    <a:pt x="1688561" y="38100"/>
                  </a:lnTo>
                  <a:close/>
                </a:path>
                <a:path w="2716530" h="2717800">
                  <a:moveTo>
                    <a:pt x="1009219" y="774700"/>
                  </a:moveTo>
                  <a:lnTo>
                    <a:pt x="528320" y="774700"/>
                  </a:lnTo>
                  <a:lnTo>
                    <a:pt x="1948180" y="2197100"/>
                  </a:lnTo>
                  <a:lnTo>
                    <a:pt x="1906270" y="2222500"/>
                  </a:lnTo>
                  <a:lnTo>
                    <a:pt x="1863090" y="2247900"/>
                  </a:lnTo>
                  <a:lnTo>
                    <a:pt x="1771650" y="2298700"/>
                  </a:lnTo>
                  <a:lnTo>
                    <a:pt x="1724660" y="2311400"/>
                  </a:lnTo>
                  <a:lnTo>
                    <a:pt x="1676400" y="2336800"/>
                  </a:lnTo>
                  <a:lnTo>
                    <a:pt x="1527810" y="2374900"/>
                  </a:lnTo>
                  <a:lnTo>
                    <a:pt x="1477010" y="2374900"/>
                  </a:lnTo>
                  <a:lnTo>
                    <a:pt x="1426210" y="2387600"/>
                  </a:lnTo>
                  <a:lnTo>
                    <a:pt x="2267359" y="2387600"/>
                  </a:lnTo>
                  <a:lnTo>
                    <a:pt x="2278397" y="2374900"/>
                  </a:lnTo>
                  <a:lnTo>
                    <a:pt x="2310499" y="2349500"/>
                  </a:lnTo>
                  <a:lnTo>
                    <a:pt x="2341566" y="2324100"/>
                  </a:lnTo>
                  <a:lnTo>
                    <a:pt x="2371574" y="2286000"/>
                  </a:lnTo>
                  <a:lnTo>
                    <a:pt x="2400500" y="2247900"/>
                  </a:lnTo>
                  <a:lnTo>
                    <a:pt x="2428320" y="2222500"/>
                  </a:lnTo>
                  <a:lnTo>
                    <a:pt x="2455012" y="2184400"/>
                  </a:lnTo>
                  <a:lnTo>
                    <a:pt x="2480552" y="2146300"/>
                  </a:lnTo>
                  <a:lnTo>
                    <a:pt x="2504915" y="2108200"/>
                  </a:lnTo>
                  <a:lnTo>
                    <a:pt x="2528080" y="2070100"/>
                  </a:lnTo>
                  <a:lnTo>
                    <a:pt x="2550022" y="2032000"/>
                  </a:lnTo>
                  <a:lnTo>
                    <a:pt x="2570718" y="1993900"/>
                  </a:lnTo>
                  <a:lnTo>
                    <a:pt x="2590145" y="1955800"/>
                  </a:lnTo>
                  <a:lnTo>
                    <a:pt x="2188210" y="1955800"/>
                  </a:lnTo>
                  <a:lnTo>
                    <a:pt x="1009219" y="774700"/>
                  </a:lnTo>
                  <a:close/>
                </a:path>
                <a:path w="2716530" h="2717800">
                  <a:moveTo>
                    <a:pt x="2267359" y="342900"/>
                  </a:moveTo>
                  <a:lnTo>
                    <a:pt x="1443990" y="342900"/>
                  </a:lnTo>
                  <a:lnTo>
                    <a:pt x="1544320" y="368300"/>
                  </a:lnTo>
                  <a:lnTo>
                    <a:pt x="1595120" y="368300"/>
                  </a:lnTo>
                  <a:lnTo>
                    <a:pt x="1644650" y="381000"/>
                  </a:lnTo>
                  <a:lnTo>
                    <a:pt x="1692910" y="406400"/>
                  </a:lnTo>
                  <a:lnTo>
                    <a:pt x="1741170" y="419100"/>
                  </a:lnTo>
                  <a:lnTo>
                    <a:pt x="1786890" y="444500"/>
                  </a:lnTo>
                  <a:lnTo>
                    <a:pt x="1832610" y="457200"/>
                  </a:lnTo>
                  <a:lnTo>
                    <a:pt x="1878330" y="482600"/>
                  </a:lnTo>
                  <a:lnTo>
                    <a:pt x="1921510" y="520700"/>
                  </a:lnTo>
                  <a:lnTo>
                    <a:pt x="2002790" y="571500"/>
                  </a:lnTo>
                  <a:lnTo>
                    <a:pt x="2042160" y="609600"/>
                  </a:lnTo>
                  <a:lnTo>
                    <a:pt x="2078990" y="647700"/>
                  </a:lnTo>
                  <a:lnTo>
                    <a:pt x="2114550" y="685800"/>
                  </a:lnTo>
                  <a:lnTo>
                    <a:pt x="2147570" y="723900"/>
                  </a:lnTo>
                  <a:lnTo>
                    <a:pt x="2179320" y="762000"/>
                  </a:lnTo>
                  <a:lnTo>
                    <a:pt x="2207260" y="800100"/>
                  </a:lnTo>
                  <a:lnTo>
                    <a:pt x="2235200" y="850900"/>
                  </a:lnTo>
                  <a:lnTo>
                    <a:pt x="2260600" y="889000"/>
                  </a:lnTo>
                  <a:lnTo>
                    <a:pt x="2282190" y="939800"/>
                  </a:lnTo>
                  <a:lnTo>
                    <a:pt x="2302510" y="977900"/>
                  </a:lnTo>
                  <a:lnTo>
                    <a:pt x="2320290" y="1028700"/>
                  </a:lnTo>
                  <a:lnTo>
                    <a:pt x="2336800" y="1079500"/>
                  </a:lnTo>
                  <a:lnTo>
                    <a:pt x="2349500" y="1130300"/>
                  </a:lnTo>
                  <a:lnTo>
                    <a:pt x="2359660" y="1181100"/>
                  </a:lnTo>
                  <a:lnTo>
                    <a:pt x="2368550" y="1231900"/>
                  </a:lnTo>
                  <a:lnTo>
                    <a:pt x="2373630" y="1282700"/>
                  </a:lnTo>
                  <a:lnTo>
                    <a:pt x="2376170" y="1333500"/>
                  </a:lnTo>
                  <a:lnTo>
                    <a:pt x="2377440" y="1384300"/>
                  </a:lnTo>
                  <a:lnTo>
                    <a:pt x="2374900" y="1435100"/>
                  </a:lnTo>
                  <a:lnTo>
                    <a:pt x="2371090" y="1485900"/>
                  </a:lnTo>
                  <a:lnTo>
                    <a:pt x="2363470" y="1536700"/>
                  </a:lnTo>
                  <a:lnTo>
                    <a:pt x="2353310" y="1587500"/>
                  </a:lnTo>
                  <a:lnTo>
                    <a:pt x="2341880" y="1638300"/>
                  </a:lnTo>
                  <a:lnTo>
                    <a:pt x="2326640" y="1676400"/>
                  </a:lnTo>
                  <a:lnTo>
                    <a:pt x="2308860" y="1727200"/>
                  </a:lnTo>
                  <a:lnTo>
                    <a:pt x="2289810" y="1778000"/>
                  </a:lnTo>
                  <a:lnTo>
                    <a:pt x="2268220" y="1828800"/>
                  </a:lnTo>
                  <a:lnTo>
                    <a:pt x="2244090" y="1866900"/>
                  </a:lnTo>
                  <a:lnTo>
                    <a:pt x="2217420" y="1917700"/>
                  </a:lnTo>
                  <a:lnTo>
                    <a:pt x="2188210" y="1955800"/>
                  </a:lnTo>
                  <a:lnTo>
                    <a:pt x="2590145" y="1955800"/>
                  </a:lnTo>
                  <a:lnTo>
                    <a:pt x="2608279" y="1917700"/>
                  </a:lnTo>
                  <a:lnTo>
                    <a:pt x="2625097" y="1866900"/>
                  </a:lnTo>
                  <a:lnTo>
                    <a:pt x="2640575" y="1828800"/>
                  </a:lnTo>
                  <a:lnTo>
                    <a:pt x="2654690" y="1790700"/>
                  </a:lnTo>
                  <a:lnTo>
                    <a:pt x="2667419" y="1739900"/>
                  </a:lnTo>
                  <a:lnTo>
                    <a:pt x="2678738" y="1701800"/>
                  </a:lnTo>
                  <a:lnTo>
                    <a:pt x="2688624" y="1651000"/>
                  </a:lnTo>
                  <a:lnTo>
                    <a:pt x="2697053" y="1600200"/>
                  </a:lnTo>
                  <a:lnTo>
                    <a:pt x="2704002" y="1562100"/>
                  </a:lnTo>
                  <a:lnTo>
                    <a:pt x="2709448" y="1511300"/>
                  </a:lnTo>
                  <a:lnTo>
                    <a:pt x="2713366" y="1460500"/>
                  </a:lnTo>
                  <a:lnTo>
                    <a:pt x="2715735" y="1409700"/>
                  </a:lnTo>
                  <a:lnTo>
                    <a:pt x="2716530" y="1358900"/>
                  </a:lnTo>
                  <a:lnTo>
                    <a:pt x="2715735" y="1320800"/>
                  </a:lnTo>
                  <a:lnTo>
                    <a:pt x="2713366" y="1270000"/>
                  </a:lnTo>
                  <a:lnTo>
                    <a:pt x="2709448" y="1219200"/>
                  </a:lnTo>
                  <a:lnTo>
                    <a:pt x="2704002" y="1168400"/>
                  </a:lnTo>
                  <a:lnTo>
                    <a:pt x="2697053" y="1130300"/>
                  </a:lnTo>
                  <a:lnTo>
                    <a:pt x="2688624" y="1079500"/>
                  </a:lnTo>
                  <a:lnTo>
                    <a:pt x="2678738" y="1028700"/>
                  </a:lnTo>
                  <a:lnTo>
                    <a:pt x="2667419" y="990600"/>
                  </a:lnTo>
                  <a:lnTo>
                    <a:pt x="2654690" y="939800"/>
                  </a:lnTo>
                  <a:lnTo>
                    <a:pt x="2640575" y="901700"/>
                  </a:lnTo>
                  <a:lnTo>
                    <a:pt x="2625097" y="863600"/>
                  </a:lnTo>
                  <a:lnTo>
                    <a:pt x="2608279" y="812800"/>
                  </a:lnTo>
                  <a:lnTo>
                    <a:pt x="2590145" y="774700"/>
                  </a:lnTo>
                  <a:lnTo>
                    <a:pt x="2570718" y="736600"/>
                  </a:lnTo>
                  <a:lnTo>
                    <a:pt x="2550022" y="698500"/>
                  </a:lnTo>
                  <a:lnTo>
                    <a:pt x="2528080" y="660400"/>
                  </a:lnTo>
                  <a:lnTo>
                    <a:pt x="2504915" y="622300"/>
                  </a:lnTo>
                  <a:lnTo>
                    <a:pt x="2480552" y="584200"/>
                  </a:lnTo>
                  <a:lnTo>
                    <a:pt x="2455012" y="546100"/>
                  </a:lnTo>
                  <a:lnTo>
                    <a:pt x="2428320" y="508000"/>
                  </a:lnTo>
                  <a:lnTo>
                    <a:pt x="2400500" y="482600"/>
                  </a:lnTo>
                  <a:lnTo>
                    <a:pt x="2371574" y="444500"/>
                  </a:lnTo>
                  <a:lnTo>
                    <a:pt x="2341566" y="406400"/>
                  </a:lnTo>
                  <a:lnTo>
                    <a:pt x="2310499" y="381000"/>
                  </a:lnTo>
                  <a:lnTo>
                    <a:pt x="2278397" y="355600"/>
                  </a:lnTo>
                  <a:lnTo>
                    <a:pt x="2267359" y="342900"/>
                  </a:lnTo>
                  <a:close/>
                </a:path>
                <a:path w="2716530" h="2717800">
                  <a:moveTo>
                    <a:pt x="1550229" y="12700"/>
                  </a:moveTo>
                  <a:lnTo>
                    <a:pt x="1165328" y="12700"/>
                  </a:lnTo>
                  <a:lnTo>
                    <a:pt x="1072606" y="38100"/>
                  </a:lnTo>
                  <a:lnTo>
                    <a:pt x="1643080" y="38100"/>
                  </a:lnTo>
                  <a:lnTo>
                    <a:pt x="1550229" y="12700"/>
                  </a:lnTo>
                  <a:close/>
                </a:path>
                <a:path w="2716530" h="2717800">
                  <a:moveTo>
                    <a:pt x="1357630" y="0"/>
                  </a:moveTo>
                  <a:lnTo>
                    <a:pt x="1308755" y="12700"/>
                  </a:lnTo>
                  <a:lnTo>
                    <a:pt x="1406583" y="12700"/>
                  </a:lnTo>
                  <a:lnTo>
                    <a:pt x="13576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483869" y="4418329"/>
              <a:ext cx="2717800" cy="2717800"/>
            </a:xfrm>
            <a:custGeom>
              <a:avLst/>
              <a:gdLst/>
              <a:ahLst/>
              <a:cxnLst/>
              <a:rect l="l" t="t" r="r" b="b"/>
              <a:pathLst>
                <a:path w="2717800" h="2717800">
                  <a:moveTo>
                    <a:pt x="1357630" y="0"/>
                  </a:moveTo>
                  <a:lnTo>
                    <a:pt x="1406583" y="794"/>
                  </a:lnTo>
                  <a:lnTo>
                    <a:pt x="1455016" y="3163"/>
                  </a:lnTo>
                  <a:lnTo>
                    <a:pt x="1502906" y="7081"/>
                  </a:lnTo>
                  <a:lnTo>
                    <a:pt x="1550229" y="12527"/>
                  </a:lnTo>
                  <a:lnTo>
                    <a:pt x="1596961" y="19476"/>
                  </a:lnTo>
                  <a:lnTo>
                    <a:pt x="1643080" y="27905"/>
                  </a:lnTo>
                  <a:lnTo>
                    <a:pt x="1688561" y="37791"/>
                  </a:lnTo>
                  <a:lnTo>
                    <a:pt x="1733382" y="49110"/>
                  </a:lnTo>
                  <a:lnTo>
                    <a:pt x="1777519" y="61839"/>
                  </a:lnTo>
                  <a:lnTo>
                    <a:pt x="1820948" y="75954"/>
                  </a:lnTo>
                  <a:lnTo>
                    <a:pt x="1863647" y="91432"/>
                  </a:lnTo>
                  <a:lnTo>
                    <a:pt x="1905591" y="108250"/>
                  </a:lnTo>
                  <a:lnTo>
                    <a:pt x="1946757" y="126384"/>
                  </a:lnTo>
                  <a:lnTo>
                    <a:pt x="1987123" y="145811"/>
                  </a:lnTo>
                  <a:lnTo>
                    <a:pt x="2026664" y="166507"/>
                  </a:lnTo>
                  <a:lnTo>
                    <a:pt x="2065357" y="188449"/>
                  </a:lnTo>
                  <a:lnTo>
                    <a:pt x="2103178" y="211614"/>
                  </a:lnTo>
                  <a:lnTo>
                    <a:pt x="2140105" y="235977"/>
                  </a:lnTo>
                  <a:lnTo>
                    <a:pt x="2176114" y="261517"/>
                  </a:lnTo>
                  <a:lnTo>
                    <a:pt x="2211181" y="288209"/>
                  </a:lnTo>
                  <a:lnTo>
                    <a:pt x="2245283" y="316029"/>
                  </a:lnTo>
                  <a:lnTo>
                    <a:pt x="2278397" y="344955"/>
                  </a:lnTo>
                  <a:lnTo>
                    <a:pt x="2310499" y="374963"/>
                  </a:lnTo>
                  <a:lnTo>
                    <a:pt x="2341566" y="406030"/>
                  </a:lnTo>
                  <a:lnTo>
                    <a:pt x="2371574" y="438132"/>
                  </a:lnTo>
                  <a:lnTo>
                    <a:pt x="2400500" y="471246"/>
                  </a:lnTo>
                  <a:lnTo>
                    <a:pt x="2428320" y="505348"/>
                  </a:lnTo>
                  <a:lnTo>
                    <a:pt x="2455012" y="540415"/>
                  </a:lnTo>
                  <a:lnTo>
                    <a:pt x="2480552" y="576424"/>
                  </a:lnTo>
                  <a:lnTo>
                    <a:pt x="2504915" y="613351"/>
                  </a:lnTo>
                  <a:lnTo>
                    <a:pt x="2528080" y="651172"/>
                  </a:lnTo>
                  <a:lnTo>
                    <a:pt x="2550022" y="689865"/>
                  </a:lnTo>
                  <a:lnTo>
                    <a:pt x="2570718" y="729406"/>
                  </a:lnTo>
                  <a:lnTo>
                    <a:pt x="2590145" y="769772"/>
                  </a:lnTo>
                  <a:lnTo>
                    <a:pt x="2608279" y="810938"/>
                  </a:lnTo>
                  <a:lnTo>
                    <a:pt x="2625097" y="852882"/>
                  </a:lnTo>
                  <a:lnTo>
                    <a:pt x="2640575" y="895581"/>
                  </a:lnTo>
                  <a:lnTo>
                    <a:pt x="2654690" y="939010"/>
                  </a:lnTo>
                  <a:lnTo>
                    <a:pt x="2667419" y="983147"/>
                  </a:lnTo>
                  <a:lnTo>
                    <a:pt x="2678738" y="1027968"/>
                  </a:lnTo>
                  <a:lnTo>
                    <a:pt x="2688624" y="1073449"/>
                  </a:lnTo>
                  <a:lnTo>
                    <a:pt x="2697053" y="1119568"/>
                  </a:lnTo>
                  <a:lnTo>
                    <a:pt x="2704002" y="1166300"/>
                  </a:lnTo>
                  <a:lnTo>
                    <a:pt x="2709448" y="1213623"/>
                  </a:lnTo>
                  <a:lnTo>
                    <a:pt x="2713366" y="1261513"/>
                  </a:lnTo>
                  <a:lnTo>
                    <a:pt x="2715735" y="1309946"/>
                  </a:lnTo>
                  <a:lnTo>
                    <a:pt x="2716530" y="1358900"/>
                  </a:lnTo>
                  <a:lnTo>
                    <a:pt x="2715735" y="1407853"/>
                  </a:lnTo>
                  <a:lnTo>
                    <a:pt x="2713366" y="1456286"/>
                  </a:lnTo>
                  <a:lnTo>
                    <a:pt x="2709448" y="1504176"/>
                  </a:lnTo>
                  <a:lnTo>
                    <a:pt x="2704002" y="1551499"/>
                  </a:lnTo>
                  <a:lnTo>
                    <a:pt x="2697053" y="1598231"/>
                  </a:lnTo>
                  <a:lnTo>
                    <a:pt x="2688624" y="1644350"/>
                  </a:lnTo>
                  <a:lnTo>
                    <a:pt x="2678738" y="1689831"/>
                  </a:lnTo>
                  <a:lnTo>
                    <a:pt x="2667419" y="1734652"/>
                  </a:lnTo>
                  <a:lnTo>
                    <a:pt x="2654690" y="1778789"/>
                  </a:lnTo>
                  <a:lnTo>
                    <a:pt x="2640575" y="1822218"/>
                  </a:lnTo>
                  <a:lnTo>
                    <a:pt x="2625097" y="1864917"/>
                  </a:lnTo>
                  <a:lnTo>
                    <a:pt x="2608279" y="1906861"/>
                  </a:lnTo>
                  <a:lnTo>
                    <a:pt x="2590145" y="1948027"/>
                  </a:lnTo>
                  <a:lnTo>
                    <a:pt x="2570718" y="1988393"/>
                  </a:lnTo>
                  <a:lnTo>
                    <a:pt x="2550022" y="2027934"/>
                  </a:lnTo>
                  <a:lnTo>
                    <a:pt x="2528080" y="2066627"/>
                  </a:lnTo>
                  <a:lnTo>
                    <a:pt x="2504915" y="2104448"/>
                  </a:lnTo>
                  <a:lnTo>
                    <a:pt x="2480552" y="2141375"/>
                  </a:lnTo>
                  <a:lnTo>
                    <a:pt x="2455012" y="2177384"/>
                  </a:lnTo>
                  <a:lnTo>
                    <a:pt x="2428320" y="2212451"/>
                  </a:lnTo>
                  <a:lnTo>
                    <a:pt x="2400500" y="2246553"/>
                  </a:lnTo>
                  <a:lnTo>
                    <a:pt x="2371574" y="2279667"/>
                  </a:lnTo>
                  <a:lnTo>
                    <a:pt x="2341566" y="2311769"/>
                  </a:lnTo>
                  <a:lnTo>
                    <a:pt x="2310499" y="2342836"/>
                  </a:lnTo>
                  <a:lnTo>
                    <a:pt x="2278397" y="2372844"/>
                  </a:lnTo>
                  <a:lnTo>
                    <a:pt x="2245283" y="2401770"/>
                  </a:lnTo>
                  <a:lnTo>
                    <a:pt x="2211181" y="2429590"/>
                  </a:lnTo>
                  <a:lnTo>
                    <a:pt x="2176114" y="2456282"/>
                  </a:lnTo>
                  <a:lnTo>
                    <a:pt x="2140105" y="2481822"/>
                  </a:lnTo>
                  <a:lnTo>
                    <a:pt x="2103178" y="2506185"/>
                  </a:lnTo>
                  <a:lnTo>
                    <a:pt x="2065357" y="2529350"/>
                  </a:lnTo>
                  <a:lnTo>
                    <a:pt x="2026664" y="2551292"/>
                  </a:lnTo>
                  <a:lnTo>
                    <a:pt x="1987123" y="2571988"/>
                  </a:lnTo>
                  <a:lnTo>
                    <a:pt x="1946757" y="2591415"/>
                  </a:lnTo>
                  <a:lnTo>
                    <a:pt x="1905591" y="2609549"/>
                  </a:lnTo>
                  <a:lnTo>
                    <a:pt x="1863647" y="2626367"/>
                  </a:lnTo>
                  <a:lnTo>
                    <a:pt x="1820948" y="2641845"/>
                  </a:lnTo>
                  <a:lnTo>
                    <a:pt x="1777519" y="2655960"/>
                  </a:lnTo>
                  <a:lnTo>
                    <a:pt x="1733382" y="2668689"/>
                  </a:lnTo>
                  <a:lnTo>
                    <a:pt x="1688561" y="2680008"/>
                  </a:lnTo>
                  <a:lnTo>
                    <a:pt x="1643080" y="2689894"/>
                  </a:lnTo>
                  <a:lnTo>
                    <a:pt x="1596961" y="2698323"/>
                  </a:lnTo>
                  <a:lnTo>
                    <a:pt x="1550229" y="2705272"/>
                  </a:lnTo>
                  <a:lnTo>
                    <a:pt x="1502906" y="2710718"/>
                  </a:lnTo>
                  <a:lnTo>
                    <a:pt x="1455016" y="2714636"/>
                  </a:lnTo>
                  <a:lnTo>
                    <a:pt x="1406583" y="2717005"/>
                  </a:lnTo>
                  <a:lnTo>
                    <a:pt x="1357630" y="2717800"/>
                  </a:lnTo>
                  <a:lnTo>
                    <a:pt x="1308755" y="2717005"/>
                  </a:lnTo>
                  <a:lnTo>
                    <a:pt x="1260398" y="2714636"/>
                  </a:lnTo>
                  <a:lnTo>
                    <a:pt x="1212581" y="2710718"/>
                  </a:lnTo>
                  <a:lnTo>
                    <a:pt x="1165328" y="2705272"/>
                  </a:lnTo>
                  <a:lnTo>
                    <a:pt x="1118661" y="2698323"/>
                  </a:lnTo>
                  <a:lnTo>
                    <a:pt x="1072606" y="2689894"/>
                  </a:lnTo>
                  <a:lnTo>
                    <a:pt x="1027185" y="2680008"/>
                  </a:lnTo>
                  <a:lnTo>
                    <a:pt x="982421" y="2668689"/>
                  </a:lnTo>
                  <a:lnTo>
                    <a:pt x="938339" y="2655960"/>
                  </a:lnTo>
                  <a:lnTo>
                    <a:pt x="894961" y="2641845"/>
                  </a:lnTo>
                  <a:lnTo>
                    <a:pt x="852312" y="2626367"/>
                  </a:lnTo>
                  <a:lnTo>
                    <a:pt x="810414" y="2609549"/>
                  </a:lnTo>
                  <a:lnTo>
                    <a:pt x="769291" y="2591415"/>
                  </a:lnTo>
                  <a:lnTo>
                    <a:pt x="728967" y="2571988"/>
                  </a:lnTo>
                  <a:lnTo>
                    <a:pt x="689464" y="2551292"/>
                  </a:lnTo>
                  <a:lnTo>
                    <a:pt x="650808" y="2529350"/>
                  </a:lnTo>
                  <a:lnTo>
                    <a:pt x="613020" y="2506185"/>
                  </a:lnTo>
                  <a:lnTo>
                    <a:pt x="576125" y="2481822"/>
                  </a:lnTo>
                  <a:lnTo>
                    <a:pt x="540147" y="2456282"/>
                  </a:lnTo>
                  <a:lnTo>
                    <a:pt x="505107" y="2429590"/>
                  </a:lnTo>
                  <a:lnTo>
                    <a:pt x="471031" y="2401770"/>
                  </a:lnTo>
                  <a:lnTo>
                    <a:pt x="437941" y="2372844"/>
                  </a:lnTo>
                  <a:lnTo>
                    <a:pt x="405861" y="2342836"/>
                  </a:lnTo>
                  <a:lnTo>
                    <a:pt x="374814" y="2311769"/>
                  </a:lnTo>
                  <a:lnTo>
                    <a:pt x="344825" y="2279667"/>
                  </a:lnTo>
                  <a:lnTo>
                    <a:pt x="315916" y="2246553"/>
                  </a:lnTo>
                  <a:lnTo>
                    <a:pt x="288111" y="2212451"/>
                  </a:lnTo>
                  <a:lnTo>
                    <a:pt x="261433" y="2177384"/>
                  </a:lnTo>
                  <a:lnTo>
                    <a:pt x="235906" y="2141375"/>
                  </a:lnTo>
                  <a:lnTo>
                    <a:pt x="211554" y="2104448"/>
                  </a:lnTo>
                  <a:lnTo>
                    <a:pt x="188399" y="2066627"/>
                  </a:lnTo>
                  <a:lnTo>
                    <a:pt x="166466" y="2027934"/>
                  </a:lnTo>
                  <a:lnTo>
                    <a:pt x="145777" y="1988393"/>
                  </a:lnTo>
                  <a:lnTo>
                    <a:pt x="126357" y="1948027"/>
                  </a:lnTo>
                  <a:lnTo>
                    <a:pt x="108229" y="1906861"/>
                  </a:lnTo>
                  <a:lnTo>
                    <a:pt x="91416" y="1864917"/>
                  </a:lnTo>
                  <a:lnTo>
                    <a:pt x="75942" y="1822218"/>
                  </a:lnTo>
                  <a:lnTo>
                    <a:pt x="61830" y="1778789"/>
                  </a:lnTo>
                  <a:lnTo>
                    <a:pt x="49104" y="1734652"/>
                  </a:lnTo>
                  <a:lnTo>
                    <a:pt x="37787" y="1689831"/>
                  </a:lnTo>
                  <a:lnTo>
                    <a:pt x="27902" y="1644350"/>
                  </a:lnTo>
                  <a:lnTo>
                    <a:pt x="19474" y="1598231"/>
                  </a:lnTo>
                  <a:lnTo>
                    <a:pt x="12526" y="1551499"/>
                  </a:lnTo>
                  <a:lnTo>
                    <a:pt x="7081" y="1504176"/>
                  </a:lnTo>
                  <a:lnTo>
                    <a:pt x="3162" y="1456286"/>
                  </a:lnTo>
                  <a:lnTo>
                    <a:pt x="794" y="1407853"/>
                  </a:lnTo>
                  <a:lnTo>
                    <a:pt x="0" y="1358900"/>
                  </a:lnTo>
                  <a:lnTo>
                    <a:pt x="794" y="1309946"/>
                  </a:lnTo>
                  <a:lnTo>
                    <a:pt x="3162" y="1261513"/>
                  </a:lnTo>
                  <a:lnTo>
                    <a:pt x="7081" y="1213623"/>
                  </a:lnTo>
                  <a:lnTo>
                    <a:pt x="12526" y="1166300"/>
                  </a:lnTo>
                  <a:lnTo>
                    <a:pt x="19474" y="1119568"/>
                  </a:lnTo>
                  <a:lnTo>
                    <a:pt x="27902" y="1073449"/>
                  </a:lnTo>
                  <a:lnTo>
                    <a:pt x="37787" y="1027968"/>
                  </a:lnTo>
                  <a:lnTo>
                    <a:pt x="49104" y="983147"/>
                  </a:lnTo>
                  <a:lnTo>
                    <a:pt x="61830" y="939010"/>
                  </a:lnTo>
                  <a:lnTo>
                    <a:pt x="75942" y="895581"/>
                  </a:lnTo>
                  <a:lnTo>
                    <a:pt x="91416" y="852882"/>
                  </a:lnTo>
                  <a:lnTo>
                    <a:pt x="108229" y="810938"/>
                  </a:lnTo>
                  <a:lnTo>
                    <a:pt x="126357" y="769772"/>
                  </a:lnTo>
                  <a:lnTo>
                    <a:pt x="145777" y="729406"/>
                  </a:lnTo>
                  <a:lnTo>
                    <a:pt x="166466" y="689865"/>
                  </a:lnTo>
                  <a:lnTo>
                    <a:pt x="188399" y="651172"/>
                  </a:lnTo>
                  <a:lnTo>
                    <a:pt x="211554" y="613351"/>
                  </a:lnTo>
                  <a:lnTo>
                    <a:pt x="235906" y="576424"/>
                  </a:lnTo>
                  <a:lnTo>
                    <a:pt x="261433" y="540415"/>
                  </a:lnTo>
                  <a:lnTo>
                    <a:pt x="288111" y="505348"/>
                  </a:lnTo>
                  <a:lnTo>
                    <a:pt x="315916" y="471246"/>
                  </a:lnTo>
                  <a:lnTo>
                    <a:pt x="344825" y="438132"/>
                  </a:lnTo>
                  <a:lnTo>
                    <a:pt x="374814" y="406030"/>
                  </a:lnTo>
                  <a:lnTo>
                    <a:pt x="405861" y="374963"/>
                  </a:lnTo>
                  <a:lnTo>
                    <a:pt x="437941" y="344955"/>
                  </a:lnTo>
                  <a:lnTo>
                    <a:pt x="471031" y="316029"/>
                  </a:lnTo>
                  <a:lnTo>
                    <a:pt x="505107" y="288209"/>
                  </a:lnTo>
                  <a:lnTo>
                    <a:pt x="540147" y="261517"/>
                  </a:lnTo>
                  <a:lnTo>
                    <a:pt x="576125" y="235977"/>
                  </a:lnTo>
                  <a:lnTo>
                    <a:pt x="613020" y="211614"/>
                  </a:lnTo>
                  <a:lnTo>
                    <a:pt x="650808" y="188449"/>
                  </a:lnTo>
                  <a:lnTo>
                    <a:pt x="689464" y="166507"/>
                  </a:lnTo>
                  <a:lnTo>
                    <a:pt x="728967" y="145811"/>
                  </a:lnTo>
                  <a:lnTo>
                    <a:pt x="769291" y="126384"/>
                  </a:lnTo>
                  <a:lnTo>
                    <a:pt x="810414" y="108250"/>
                  </a:lnTo>
                  <a:lnTo>
                    <a:pt x="852312" y="91432"/>
                  </a:lnTo>
                  <a:lnTo>
                    <a:pt x="894961" y="75954"/>
                  </a:lnTo>
                  <a:lnTo>
                    <a:pt x="938339" y="61839"/>
                  </a:lnTo>
                  <a:lnTo>
                    <a:pt x="982421" y="49110"/>
                  </a:lnTo>
                  <a:lnTo>
                    <a:pt x="1027185" y="37791"/>
                  </a:lnTo>
                  <a:lnTo>
                    <a:pt x="1072606" y="27905"/>
                  </a:lnTo>
                  <a:lnTo>
                    <a:pt x="1118661" y="19476"/>
                  </a:lnTo>
                  <a:lnTo>
                    <a:pt x="1165328" y="12527"/>
                  </a:lnTo>
                  <a:lnTo>
                    <a:pt x="1212581" y="7081"/>
                  </a:lnTo>
                  <a:lnTo>
                    <a:pt x="1260398" y="3163"/>
                  </a:lnTo>
                  <a:lnTo>
                    <a:pt x="1308755" y="794"/>
                  </a:lnTo>
                  <a:lnTo>
                    <a:pt x="1357630" y="0"/>
                  </a:lnTo>
                  <a:close/>
                </a:path>
                <a:path w="2717800" h="2717800">
                  <a:moveTo>
                    <a:pt x="528320" y="768350"/>
                  </a:moveTo>
                  <a:lnTo>
                    <a:pt x="499110" y="810260"/>
                  </a:lnTo>
                  <a:lnTo>
                    <a:pt x="472439" y="854710"/>
                  </a:lnTo>
                  <a:lnTo>
                    <a:pt x="448310" y="899160"/>
                  </a:lnTo>
                  <a:lnTo>
                    <a:pt x="426720" y="946150"/>
                  </a:lnTo>
                  <a:lnTo>
                    <a:pt x="407670" y="993140"/>
                  </a:lnTo>
                  <a:lnTo>
                    <a:pt x="389889" y="1041400"/>
                  </a:lnTo>
                  <a:lnTo>
                    <a:pt x="374649" y="1089660"/>
                  </a:lnTo>
                  <a:lnTo>
                    <a:pt x="363220" y="1139190"/>
                  </a:lnTo>
                  <a:lnTo>
                    <a:pt x="353060" y="1189990"/>
                  </a:lnTo>
                  <a:lnTo>
                    <a:pt x="345439" y="1239520"/>
                  </a:lnTo>
                  <a:lnTo>
                    <a:pt x="341630" y="1290320"/>
                  </a:lnTo>
                  <a:lnTo>
                    <a:pt x="339089" y="1342390"/>
                  </a:lnTo>
                  <a:lnTo>
                    <a:pt x="340360" y="1393190"/>
                  </a:lnTo>
                  <a:lnTo>
                    <a:pt x="342899" y="1443990"/>
                  </a:lnTo>
                  <a:lnTo>
                    <a:pt x="347980" y="1494790"/>
                  </a:lnTo>
                  <a:lnTo>
                    <a:pt x="356870" y="1545590"/>
                  </a:lnTo>
                  <a:lnTo>
                    <a:pt x="367030" y="1595120"/>
                  </a:lnTo>
                  <a:lnTo>
                    <a:pt x="379730" y="1644650"/>
                  </a:lnTo>
                  <a:lnTo>
                    <a:pt x="396239" y="1692910"/>
                  </a:lnTo>
                  <a:lnTo>
                    <a:pt x="414020" y="1741170"/>
                  </a:lnTo>
                  <a:lnTo>
                    <a:pt x="434339" y="1788160"/>
                  </a:lnTo>
                  <a:lnTo>
                    <a:pt x="455930" y="1833880"/>
                  </a:lnTo>
                  <a:lnTo>
                    <a:pt x="481330" y="1878330"/>
                  </a:lnTo>
                  <a:lnTo>
                    <a:pt x="509270" y="1921510"/>
                  </a:lnTo>
                  <a:lnTo>
                    <a:pt x="537210" y="1963420"/>
                  </a:lnTo>
                  <a:lnTo>
                    <a:pt x="568960" y="2004060"/>
                  </a:lnTo>
                  <a:lnTo>
                    <a:pt x="601980" y="2042160"/>
                  </a:lnTo>
                  <a:lnTo>
                    <a:pt x="637540" y="2080260"/>
                  </a:lnTo>
                  <a:lnTo>
                    <a:pt x="674370" y="2114550"/>
                  </a:lnTo>
                  <a:lnTo>
                    <a:pt x="713740" y="2147570"/>
                  </a:lnTo>
                  <a:lnTo>
                    <a:pt x="754380" y="2179320"/>
                  </a:lnTo>
                  <a:lnTo>
                    <a:pt x="795020" y="2208530"/>
                  </a:lnTo>
                  <a:lnTo>
                    <a:pt x="838200" y="2236470"/>
                  </a:lnTo>
                  <a:lnTo>
                    <a:pt x="883919" y="2260600"/>
                  </a:lnTo>
                  <a:lnTo>
                    <a:pt x="929639" y="2283460"/>
                  </a:lnTo>
                  <a:lnTo>
                    <a:pt x="975360" y="2303780"/>
                  </a:lnTo>
                  <a:lnTo>
                    <a:pt x="1023619" y="2321560"/>
                  </a:lnTo>
                  <a:lnTo>
                    <a:pt x="1071880" y="2336800"/>
                  </a:lnTo>
                  <a:lnTo>
                    <a:pt x="1121410" y="2350770"/>
                  </a:lnTo>
                  <a:lnTo>
                    <a:pt x="1172210" y="2360930"/>
                  </a:lnTo>
                  <a:lnTo>
                    <a:pt x="1221740" y="2368550"/>
                  </a:lnTo>
                  <a:lnTo>
                    <a:pt x="1272540" y="2374900"/>
                  </a:lnTo>
                  <a:lnTo>
                    <a:pt x="1324610" y="2377440"/>
                  </a:lnTo>
                  <a:lnTo>
                    <a:pt x="1375410" y="2378710"/>
                  </a:lnTo>
                  <a:lnTo>
                    <a:pt x="1426210" y="2376170"/>
                  </a:lnTo>
                  <a:lnTo>
                    <a:pt x="1477010" y="2371090"/>
                  </a:lnTo>
                  <a:lnTo>
                    <a:pt x="1527810" y="2363470"/>
                  </a:lnTo>
                  <a:lnTo>
                    <a:pt x="1577340" y="2354580"/>
                  </a:lnTo>
                  <a:lnTo>
                    <a:pt x="1626870" y="2341880"/>
                  </a:lnTo>
                  <a:lnTo>
                    <a:pt x="1676400" y="2327910"/>
                  </a:lnTo>
                  <a:lnTo>
                    <a:pt x="1724660" y="2310130"/>
                  </a:lnTo>
                  <a:lnTo>
                    <a:pt x="1771650" y="2291080"/>
                  </a:lnTo>
                  <a:lnTo>
                    <a:pt x="1817370" y="2268220"/>
                  </a:lnTo>
                  <a:lnTo>
                    <a:pt x="1863090" y="2244090"/>
                  </a:lnTo>
                  <a:lnTo>
                    <a:pt x="1906270" y="2218690"/>
                  </a:lnTo>
                  <a:lnTo>
                    <a:pt x="1948180" y="2189480"/>
                  </a:lnTo>
                  <a:lnTo>
                    <a:pt x="528320" y="768350"/>
                  </a:lnTo>
                  <a:close/>
                </a:path>
                <a:path w="2717800" h="2717800">
                  <a:moveTo>
                    <a:pt x="2188210" y="1949450"/>
                  </a:moveTo>
                  <a:lnTo>
                    <a:pt x="2217420" y="1907540"/>
                  </a:lnTo>
                  <a:lnTo>
                    <a:pt x="2244090" y="1863090"/>
                  </a:lnTo>
                  <a:lnTo>
                    <a:pt x="2268220" y="1818640"/>
                  </a:lnTo>
                  <a:lnTo>
                    <a:pt x="2289810" y="1771650"/>
                  </a:lnTo>
                  <a:lnTo>
                    <a:pt x="2308860" y="1724660"/>
                  </a:lnTo>
                  <a:lnTo>
                    <a:pt x="2326640" y="1676400"/>
                  </a:lnTo>
                  <a:lnTo>
                    <a:pt x="2341880" y="1628140"/>
                  </a:lnTo>
                  <a:lnTo>
                    <a:pt x="2353310" y="1578610"/>
                  </a:lnTo>
                  <a:lnTo>
                    <a:pt x="2363470" y="1527810"/>
                  </a:lnTo>
                  <a:lnTo>
                    <a:pt x="2371090" y="1478280"/>
                  </a:lnTo>
                  <a:lnTo>
                    <a:pt x="2374900" y="1427480"/>
                  </a:lnTo>
                  <a:lnTo>
                    <a:pt x="2377440" y="1375410"/>
                  </a:lnTo>
                  <a:lnTo>
                    <a:pt x="2376170" y="1324610"/>
                  </a:lnTo>
                  <a:lnTo>
                    <a:pt x="2373630" y="1273810"/>
                  </a:lnTo>
                  <a:lnTo>
                    <a:pt x="2368550" y="1223010"/>
                  </a:lnTo>
                  <a:lnTo>
                    <a:pt x="2359660" y="1172210"/>
                  </a:lnTo>
                  <a:lnTo>
                    <a:pt x="2349500" y="1122680"/>
                  </a:lnTo>
                  <a:lnTo>
                    <a:pt x="2336800" y="1073150"/>
                  </a:lnTo>
                  <a:lnTo>
                    <a:pt x="2320290" y="1024890"/>
                  </a:lnTo>
                  <a:lnTo>
                    <a:pt x="2302510" y="976630"/>
                  </a:lnTo>
                  <a:lnTo>
                    <a:pt x="2282190" y="929640"/>
                  </a:lnTo>
                  <a:lnTo>
                    <a:pt x="2260600" y="883920"/>
                  </a:lnTo>
                  <a:lnTo>
                    <a:pt x="2235200" y="839470"/>
                  </a:lnTo>
                  <a:lnTo>
                    <a:pt x="2207260" y="796290"/>
                  </a:lnTo>
                  <a:lnTo>
                    <a:pt x="2179320" y="754380"/>
                  </a:lnTo>
                  <a:lnTo>
                    <a:pt x="2147570" y="713740"/>
                  </a:lnTo>
                  <a:lnTo>
                    <a:pt x="2114550" y="675640"/>
                  </a:lnTo>
                  <a:lnTo>
                    <a:pt x="2078990" y="638810"/>
                  </a:lnTo>
                  <a:lnTo>
                    <a:pt x="2042160" y="603250"/>
                  </a:lnTo>
                  <a:lnTo>
                    <a:pt x="2002790" y="570230"/>
                  </a:lnTo>
                  <a:lnTo>
                    <a:pt x="1962150" y="538480"/>
                  </a:lnTo>
                  <a:lnTo>
                    <a:pt x="1921510" y="509270"/>
                  </a:lnTo>
                  <a:lnTo>
                    <a:pt x="1878330" y="482600"/>
                  </a:lnTo>
                  <a:lnTo>
                    <a:pt x="1832610" y="457200"/>
                  </a:lnTo>
                  <a:lnTo>
                    <a:pt x="1786890" y="434340"/>
                  </a:lnTo>
                  <a:lnTo>
                    <a:pt x="1741170" y="414020"/>
                  </a:lnTo>
                  <a:lnTo>
                    <a:pt x="1692910" y="396240"/>
                  </a:lnTo>
                  <a:lnTo>
                    <a:pt x="1644650" y="381000"/>
                  </a:lnTo>
                  <a:lnTo>
                    <a:pt x="1595120" y="367030"/>
                  </a:lnTo>
                  <a:lnTo>
                    <a:pt x="1544320" y="356870"/>
                  </a:lnTo>
                  <a:lnTo>
                    <a:pt x="1494790" y="349250"/>
                  </a:lnTo>
                  <a:lnTo>
                    <a:pt x="1443990" y="342900"/>
                  </a:lnTo>
                  <a:lnTo>
                    <a:pt x="1391920" y="340360"/>
                  </a:lnTo>
                  <a:lnTo>
                    <a:pt x="1341120" y="340360"/>
                  </a:lnTo>
                  <a:lnTo>
                    <a:pt x="1290320" y="341630"/>
                  </a:lnTo>
                  <a:lnTo>
                    <a:pt x="1239520" y="346710"/>
                  </a:lnTo>
                  <a:lnTo>
                    <a:pt x="1188720" y="354330"/>
                  </a:lnTo>
                  <a:lnTo>
                    <a:pt x="1139189" y="363220"/>
                  </a:lnTo>
                  <a:lnTo>
                    <a:pt x="1089660" y="375920"/>
                  </a:lnTo>
                  <a:lnTo>
                    <a:pt x="1040130" y="391160"/>
                  </a:lnTo>
                  <a:lnTo>
                    <a:pt x="991869" y="407670"/>
                  </a:lnTo>
                  <a:lnTo>
                    <a:pt x="944880" y="426720"/>
                  </a:lnTo>
                  <a:lnTo>
                    <a:pt x="899160" y="449580"/>
                  </a:lnTo>
                  <a:lnTo>
                    <a:pt x="853439" y="473710"/>
                  </a:lnTo>
                  <a:lnTo>
                    <a:pt x="810260" y="499110"/>
                  </a:lnTo>
                  <a:lnTo>
                    <a:pt x="768349" y="528320"/>
                  </a:lnTo>
                  <a:lnTo>
                    <a:pt x="2188210" y="1949450"/>
                  </a:lnTo>
                  <a:close/>
                </a:path>
                <a:path w="2717800" h="2717800">
                  <a:moveTo>
                    <a:pt x="0" y="0"/>
                  </a:moveTo>
                  <a:lnTo>
                    <a:pt x="0" y="0"/>
                  </a:lnTo>
                </a:path>
                <a:path w="2717800" h="2717800">
                  <a:moveTo>
                    <a:pt x="2717800" y="2717800"/>
                  </a:moveTo>
                  <a:lnTo>
                    <a:pt x="2717800" y="2717800"/>
                  </a:lnTo>
                </a:path>
              </a:pathLst>
            </a:custGeom>
            <a:ln w="1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7627" y="1154910"/>
            <a:ext cx="4886469" cy="1345666"/>
            <a:chOff x="228600" y="1272539"/>
            <a:chExt cx="5384165" cy="1482725"/>
          </a:xfrm>
        </p:grpSpPr>
        <p:sp>
          <p:nvSpPr>
            <p:cNvPr id="3" name="object 3"/>
            <p:cNvSpPr/>
            <p:nvPr/>
          </p:nvSpPr>
          <p:spPr>
            <a:xfrm>
              <a:off x="336550" y="1380489"/>
              <a:ext cx="5257800" cy="1356360"/>
            </a:xfrm>
            <a:custGeom>
              <a:avLst/>
              <a:gdLst/>
              <a:ahLst/>
              <a:cxnLst/>
              <a:rect l="l" t="t" r="r" b="b"/>
              <a:pathLst>
                <a:path w="5257800" h="1356360">
                  <a:moveTo>
                    <a:pt x="5257800" y="0"/>
                  </a:moveTo>
                  <a:lnTo>
                    <a:pt x="0" y="0"/>
                  </a:lnTo>
                  <a:lnTo>
                    <a:pt x="0" y="1248410"/>
                  </a:lnTo>
                  <a:lnTo>
                    <a:pt x="0" y="1356360"/>
                  </a:lnTo>
                  <a:lnTo>
                    <a:pt x="5257800" y="1356360"/>
                  </a:lnTo>
                  <a:lnTo>
                    <a:pt x="5257800" y="1248410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" name="object 4"/>
            <p:cNvSpPr/>
            <p:nvPr/>
          </p:nvSpPr>
          <p:spPr>
            <a:xfrm>
              <a:off x="336550" y="1380489"/>
              <a:ext cx="5257800" cy="1356360"/>
            </a:xfrm>
            <a:custGeom>
              <a:avLst/>
              <a:gdLst/>
              <a:ahLst/>
              <a:cxnLst/>
              <a:rect l="l" t="t" r="r" b="b"/>
              <a:pathLst>
                <a:path w="5257800" h="1356360">
                  <a:moveTo>
                    <a:pt x="2628900" y="1356360"/>
                  </a:moveTo>
                  <a:lnTo>
                    <a:pt x="0" y="1356360"/>
                  </a:lnTo>
                  <a:lnTo>
                    <a:pt x="0" y="0"/>
                  </a:lnTo>
                  <a:lnTo>
                    <a:pt x="5257800" y="0"/>
                  </a:lnTo>
                  <a:lnTo>
                    <a:pt x="5257800" y="1356360"/>
                  </a:lnTo>
                  <a:lnTo>
                    <a:pt x="2628900" y="1356360"/>
                  </a:lnTo>
                  <a:close/>
                </a:path>
              </a:pathLst>
            </a:custGeom>
            <a:ln w="3665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1272539"/>
              <a:ext cx="5257800" cy="1356360"/>
            </a:xfrm>
            <a:custGeom>
              <a:avLst/>
              <a:gdLst/>
              <a:ahLst/>
              <a:cxnLst/>
              <a:rect l="l" t="t" r="r" b="b"/>
              <a:pathLst>
                <a:path w="5257800" h="1356360">
                  <a:moveTo>
                    <a:pt x="5257800" y="0"/>
                  </a:moveTo>
                  <a:lnTo>
                    <a:pt x="0" y="0"/>
                  </a:lnTo>
                  <a:lnTo>
                    <a:pt x="0" y="1356360"/>
                  </a:lnTo>
                  <a:lnTo>
                    <a:pt x="5257800" y="13563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27627" y="1154909"/>
            <a:ext cx="4771785" cy="1103514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16136" rIns="0" bIns="0" rtlCol="0">
            <a:spAutoFit/>
          </a:bodyPr>
          <a:lstStyle/>
          <a:p>
            <a:pPr marL="107197" marR="105468" indent="431092">
              <a:lnSpc>
                <a:spcPts val="2922"/>
              </a:lnSpc>
              <a:spcBef>
                <a:spcPts val="127"/>
              </a:spcBef>
              <a:tabLst>
                <a:tab pos="1204521" algn="l"/>
                <a:tab pos="3162301" algn="l"/>
              </a:tabLst>
            </a:pPr>
            <a:r>
              <a:rPr sz="1815" spc="-5" dirty="0">
                <a:solidFill>
                  <a:srgbClr val="191919"/>
                </a:solidFill>
                <a:latin typeface="Purisa"/>
                <a:cs typeface="Purisa"/>
              </a:rPr>
              <a:t>This</a:t>
            </a:r>
            <a:r>
              <a:rPr sz="1815" spc="32" dirty="0">
                <a:solidFill>
                  <a:srgbClr val="191919"/>
                </a:solidFill>
                <a:latin typeface="Purisa"/>
                <a:cs typeface="Purisa"/>
              </a:rPr>
              <a:t> </a:t>
            </a:r>
            <a:r>
              <a:rPr sz="1815" spc="-5" dirty="0">
                <a:solidFill>
                  <a:srgbClr val="191919"/>
                </a:solidFill>
                <a:latin typeface="DejaVu Sans"/>
                <a:cs typeface="DejaVu Sans"/>
              </a:rPr>
              <a:t>ε</a:t>
            </a:r>
            <a:r>
              <a:rPr sz="1815" spc="-5" dirty="0">
                <a:solidFill>
                  <a:srgbClr val="191919"/>
                </a:solidFill>
                <a:latin typeface="Purisa"/>
                <a:cs typeface="Purisa"/>
              </a:rPr>
              <a:t>-transition</a:t>
            </a:r>
            <a:r>
              <a:rPr sz="1815" spc="18" dirty="0">
                <a:solidFill>
                  <a:srgbClr val="191919"/>
                </a:solidFill>
                <a:latin typeface="Purisa"/>
                <a:cs typeface="Purisa"/>
              </a:rPr>
              <a:t> </a:t>
            </a:r>
            <a:r>
              <a:rPr sz="1815" spc="-5" dirty="0">
                <a:solidFill>
                  <a:srgbClr val="191919"/>
                </a:solidFill>
                <a:latin typeface="Purisa"/>
                <a:cs typeface="Purisa"/>
              </a:rPr>
              <a:t>is	</a:t>
            </a:r>
            <a:r>
              <a:rPr sz="1815" dirty="0">
                <a:solidFill>
                  <a:srgbClr val="191919"/>
                </a:solidFill>
                <a:latin typeface="Purisa"/>
                <a:cs typeface="Purisa"/>
              </a:rPr>
              <a:t>allowable  </a:t>
            </a:r>
            <a:r>
              <a:rPr sz="1815" spc="-5" dirty="0">
                <a:solidFill>
                  <a:srgbClr val="191919"/>
                </a:solidFill>
                <a:latin typeface="Purisa"/>
                <a:cs typeface="Purisa"/>
              </a:rPr>
              <a:t>because	no </a:t>
            </a:r>
            <a:r>
              <a:rPr sz="1815" dirty="0">
                <a:solidFill>
                  <a:srgbClr val="191919"/>
                </a:solidFill>
                <a:latin typeface="Purisa"/>
                <a:cs typeface="Purisa"/>
              </a:rPr>
              <a:t>other </a:t>
            </a:r>
            <a:r>
              <a:rPr sz="1815" spc="-5" dirty="0">
                <a:solidFill>
                  <a:srgbClr val="191919"/>
                </a:solidFill>
                <a:latin typeface="Purisa"/>
                <a:cs typeface="Purisa"/>
              </a:rPr>
              <a:t>transitions in</a:t>
            </a:r>
            <a:r>
              <a:rPr sz="1815" spc="-27" dirty="0">
                <a:solidFill>
                  <a:srgbClr val="191919"/>
                </a:solidFill>
                <a:latin typeface="Purisa"/>
                <a:cs typeface="Purisa"/>
              </a:rPr>
              <a:t> </a:t>
            </a:r>
            <a:r>
              <a:rPr sz="1815" dirty="0">
                <a:solidFill>
                  <a:srgbClr val="191919"/>
                </a:solidFill>
                <a:latin typeface="Purisa"/>
                <a:cs typeface="Purisa"/>
              </a:rPr>
              <a:t>this</a:t>
            </a:r>
            <a:endParaRPr sz="1815">
              <a:latin typeface="Purisa"/>
              <a:cs typeface="Purisa"/>
            </a:endParaRPr>
          </a:p>
          <a:p>
            <a:pPr marL="534831">
              <a:spcBef>
                <a:spcPts val="535"/>
              </a:spcBef>
              <a:tabLst>
                <a:tab pos="2387719" algn="l"/>
              </a:tabLst>
            </a:pPr>
            <a:r>
              <a:rPr sz="1815" dirty="0">
                <a:solidFill>
                  <a:srgbClr val="191919"/>
                </a:solidFill>
                <a:latin typeface="Purisa"/>
                <a:cs typeface="Purisa"/>
              </a:rPr>
              <a:t>state</a:t>
            </a:r>
            <a:r>
              <a:rPr sz="1815" spc="5" dirty="0">
                <a:solidFill>
                  <a:srgbClr val="191919"/>
                </a:solidFill>
                <a:latin typeface="Purisa"/>
                <a:cs typeface="Purisa"/>
              </a:rPr>
              <a:t> </a:t>
            </a:r>
            <a:r>
              <a:rPr sz="1815" spc="-5" dirty="0">
                <a:solidFill>
                  <a:srgbClr val="191919"/>
                </a:solidFill>
                <a:latin typeface="Purisa"/>
                <a:cs typeface="Purisa"/>
              </a:rPr>
              <a:t>use</a:t>
            </a:r>
            <a:r>
              <a:rPr sz="1815" spc="5" dirty="0">
                <a:solidFill>
                  <a:srgbClr val="191919"/>
                </a:solidFill>
                <a:latin typeface="Purisa"/>
                <a:cs typeface="Purisa"/>
              </a:rPr>
              <a:t> </a:t>
            </a:r>
            <a:r>
              <a:rPr sz="1815" dirty="0">
                <a:solidFill>
                  <a:srgbClr val="191919"/>
                </a:solidFill>
                <a:latin typeface="Purisa"/>
                <a:cs typeface="Purisa"/>
              </a:rPr>
              <a:t>the	</a:t>
            </a:r>
            <a:r>
              <a:rPr sz="1815" spc="-5" dirty="0">
                <a:solidFill>
                  <a:srgbClr val="191919"/>
                </a:solidFill>
                <a:latin typeface="Purisa"/>
                <a:cs typeface="Purisa"/>
              </a:rPr>
              <a:t>input </a:t>
            </a:r>
            <a:r>
              <a:rPr sz="1815" dirty="0">
                <a:solidFill>
                  <a:srgbClr val="191919"/>
                </a:solidFill>
                <a:latin typeface="Purisa"/>
                <a:cs typeface="Purisa"/>
              </a:rPr>
              <a:t>symbol</a:t>
            </a:r>
            <a:r>
              <a:rPr sz="1815" spc="-27" dirty="0">
                <a:solidFill>
                  <a:srgbClr val="191919"/>
                </a:solidFill>
                <a:latin typeface="Purisa"/>
                <a:cs typeface="Purisa"/>
              </a:rPr>
              <a:t> </a:t>
            </a:r>
            <a:r>
              <a:rPr sz="1815" dirty="0">
                <a:solidFill>
                  <a:srgbClr val="191919"/>
                </a:solidFill>
                <a:latin typeface="Purisa"/>
                <a:cs typeface="Purisa"/>
              </a:rPr>
              <a:t>0</a:t>
            </a:r>
            <a:endParaRPr sz="1815">
              <a:latin typeface="Purisa"/>
              <a:cs typeface="Puris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15478" y="2872291"/>
            <a:ext cx="3352927" cy="1452282"/>
            <a:chOff x="3410584" y="3164839"/>
            <a:chExt cx="3694429" cy="1600200"/>
          </a:xfrm>
        </p:grpSpPr>
        <p:sp>
          <p:nvSpPr>
            <p:cNvPr id="8" name="object 8"/>
            <p:cNvSpPr/>
            <p:nvPr/>
          </p:nvSpPr>
          <p:spPr>
            <a:xfrm>
              <a:off x="4343400" y="3164839"/>
              <a:ext cx="1828800" cy="1600200"/>
            </a:xfrm>
            <a:custGeom>
              <a:avLst/>
              <a:gdLst/>
              <a:ahLst/>
              <a:cxnLst/>
              <a:rect l="l" t="t" r="r" b="b"/>
              <a:pathLst>
                <a:path w="1828800" h="1600200">
                  <a:moveTo>
                    <a:pt x="1828800" y="1143000"/>
                  </a:moveTo>
                  <a:lnTo>
                    <a:pt x="0" y="1143000"/>
                  </a:lnTo>
                  <a:lnTo>
                    <a:pt x="0" y="1600200"/>
                  </a:lnTo>
                  <a:lnTo>
                    <a:pt x="1828800" y="1600200"/>
                  </a:lnTo>
                  <a:lnTo>
                    <a:pt x="1828800" y="1143000"/>
                  </a:lnTo>
                  <a:close/>
                </a:path>
                <a:path w="1828800" h="1600200">
                  <a:moveTo>
                    <a:pt x="1828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28800" y="4572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3428999" y="3428999"/>
              <a:ext cx="3657600" cy="914400"/>
            </a:xfrm>
            <a:custGeom>
              <a:avLst/>
              <a:gdLst/>
              <a:ahLst/>
              <a:cxnLst/>
              <a:rect l="l" t="t" r="r" b="b"/>
              <a:pathLst>
                <a:path w="3657600" h="914400">
                  <a:moveTo>
                    <a:pt x="457200" y="0"/>
                  </a:moveTo>
                  <a:lnTo>
                    <a:pt x="505029" y="2288"/>
                  </a:lnTo>
                  <a:lnTo>
                    <a:pt x="551229" y="9018"/>
                  </a:lnTo>
                  <a:lnTo>
                    <a:pt x="595598" y="19991"/>
                  </a:lnTo>
                  <a:lnTo>
                    <a:pt x="637936" y="35004"/>
                  </a:lnTo>
                  <a:lnTo>
                    <a:pt x="678042" y="53857"/>
                  </a:lnTo>
                  <a:lnTo>
                    <a:pt x="715714" y="76348"/>
                  </a:lnTo>
                  <a:lnTo>
                    <a:pt x="750752" y="102278"/>
                  </a:lnTo>
                  <a:lnTo>
                    <a:pt x="782954" y="131445"/>
                  </a:lnTo>
                  <a:lnTo>
                    <a:pt x="812121" y="163647"/>
                  </a:lnTo>
                  <a:lnTo>
                    <a:pt x="838051" y="198685"/>
                  </a:lnTo>
                  <a:lnTo>
                    <a:pt x="860542" y="236357"/>
                  </a:lnTo>
                  <a:lnTo>
                    <a:pt x="879395" y="276463"/>
                  </a:lnTo>
                  <a:lnTo>
                    <a:pt x="894408" y="318801"/>
                  </a:lnTo>
                  <a:lnTo>
                    <a:pt x="905381" y="363170"/>
                  </a:lnTo>
                  <a:lnTo>
                    <a:pt x="912111" y="409370"/>
                  </a:lnTo>
                  <a:lnTo>
                    <a:pt x="914400" y="457200"/>
                  </a:lnTo>
                  <a:lnTo>
                    <a:pt x="912111" y="505029"/>
                  </a:lnTo>
                  <a:lnTo>
                    <a:pt x="905381" y="551229"/>
                  </a:lnTo>
                  <a:lnTo>
                    <a:pt x="894408" y="595598"/>
                  </a:lnTo>
                  <a:lnTo>
                    <a:pt x="879395" y="637936"/>
                  </a:lnTo>
                  <a:lnTo>
                    <a:pt x="860542" y="678042"/>
                  </a:lnTo>
                  <a:lnTo>
                    <a:pt x="838051" y="715714"/>
                  </a:lnTo>
                  <a:lnTo>
                    <a:pt x="812121" y="750752"/>
                  </a:lnTo>
                  <a:lnTo>
                    <a:pt x="782954" y="782954"/>
                  </a:lnTo>
                  <a:lnTo>
                    <a:pt x="750752" y="812121"/>
                  </a:lnTo>
                  <a:lnTo>
                    <a:pt x="715714" y="838051"/>
                  </a:lnTo>
                  <a:lnTo>
                    <a:pt x="678042" y="860542"/>
                  </a:lnTo>
                  <a:lnTo>
                    <a:pt x="637936" y="879395"/>
                  </a:lnTo>
                  <a:lnTo>
                    <a:pt x="595598" y="894408"/>
                  </a:lnTo>
                  <a:lnTo>
                    <a:pt x="551229" y="905381"/>
                  </a:lnTo>
                  <a:lnTo>
                    <a:pt x="505029" y="912111"/>
                  </a:lnTo>
                  <a:lnTo>
                    <a:pt x="457200" y="914400"/>
                  </a:lnTo>
                  <a:lnTo>
                    <a:pt x="409370" y="912111"/>
                  </a:lnTo>
                  <a:lnTo>
                    <a:pt x="363170" y="905381"/>
                  </a:lnTo>
                  <a:lnTo>
                    <a:pt x="318801" y="894408"/>
                  </a:lnTo>
                  <a:lnTo>
                    <a:pt x="276463" y="879395"/>
                  </a:lnTo>
                  <a:lnTo>
                    <a:pt x="236357" y="860542"/>
                  </a:lnTo>
                  <a:lnTo>
                    <a:pt x="198685" y="838051"/>
                  </a:lnTo>
                  <a:lnTo>
                    <a:pt x="163647" y="812121"/>
                  </a:lnTo>
                  <a:lnTo>
                    <a:pt x="131445" y="782954"/>
                  </a:lnTo>
                  <a:lnTo>
                    <a:pt x="102278" y="750752"/>
                  </a:lnTo>
                  <a:lnTo>
                    <a:pt x="76348" y="715714"/>
                  </a:lnTo>
                  <a:lnTo>
                    <a:pt x="53857" y="678042"/>
                  </a:lnTo>
                  <a:lnTo>
                    <a:pt x="35004" y="637936"/>
                  </a:lnTo>
                  <a:lnTo>
                    <a:pt x="19991" y="595598"/>
                  </a:lnTo>
                  <a:lnTo>
                    <a:pt x="9018" y="551229"/>
                  </a:lnTo>
                  <a:lnTo>
                    <a:pt x="2288" y="505029"/>
                  </a:lnTo>
                  <a:lnTo>
                    <a:pt x="0" y="457200"/>
                  </a:lnTo>
                  <a:lnTo>
                    <a:pt x="2288" y="409370"/>
                  </a:lnTo>
                  <a:lnTo>
                    <a:pt x="9018" y="363170"/>
                  </a:lnTo>
                  <a:lnTo>
                    <a:pt x="19991" y="318801"/>
                  </a:lnTo>
                  <a:lnTo>
                    <a:pt x="35004" y="276463"/>
                  </a:lnTo>
                  <a:lnTo>
                    <a:pt x="53857" y="236357"/>
                  </a:lnTo>
                  <a:lnTo>
                    <a:pt x="76348" y="198685"/>
                  </a:lnTo>
                  <a:lnTo>
                    <a:pt x="102278" y="163647"/>
                  </a:lnTo>
                  <a:lnTo>
                    <a:pt x="131445" y="131445"/>
                  </a:lnTo>
                  <a:lnTo>
                    <a:pt x="163647" y="102278"/>
                  </a:lnTo>
                  <a:lnTo>
                    <a:pt x="198685" y="76348"/>
                  </a:lnTo>
                  <a:lnTo>
                    <a:pt x="236357" y="53857"/>
                  </a:lnTo>
                  <a:lnTo>
                    <a:pt x="276463" y="35004"/>
                  </a:lnTo>
                  <a:lnTo>
                    <a:pt x="318801" y="19991"/>
                  </a:lnTo>
                  <a:lnTo>
                    <a:pt x="363170" y="9018"/>
                  </a:lnTo>
                  <a:lnTo>
                    <a:pt x="409370" y="2288"/>
                  </a:lnTo>
                  <a:lnTo>
                    <a:pt x="457200" y="0"/>
                  </a:lnTo>
                  <a:close/>
                </a:path>
                <a:path w="3657600" h="914400">
                  <a:moveTo>
                    <a:pt x="0" y="0"/>
                  </a:moveTo>
                  <a:lnTo>
                    <a:pt x="0" y="0"/>
                  </a:lnTo>
                </a:path>
                <a:path w="3657600" h="914400">
                  <a:moveTo>
                    <a:pt x="914400" y="914400"/>
                  </a:moveTo>
                  <a:lnTo>
                    <a:pt x="914400" y="914400"/>
                  </a:lnTo>
                </a:path>
                <a:path w="3657600" h="914400">
                  <a:moveTo>
                    <a:pt x="3200400" y="0"/>
                  </a:moveTo>
                  <a:lnTo>
                    <a:pt x="3248229" y="2288"/>
                  </a:lnTo>
                  <a:lnTo>
                    <a:pt x="3294429" y="9018"/>
                  </a:lnTo>
                  <a:lnTo>
                    <a:pt x="3338798" y="19991"/>
                  </a:lnTo>
                  <a:lnTo>
                    <a:pt x="3381136" y="35004"/>
                  </a:lnTo>
                  <a:lnTo>
                    <a:pt x="3421242" y="53857"/>
                  </a:lnTo>
                  <a:lnTo>
                    <a:pt x="3458914" y="76348"/>
                  </a:lnTo>
                  <a:lnTo>
                    <a:pt x="3493952" y="102278"/>
                  </a:lnTo>
                  <a:lnTo>
                    <a:pt x="3526154" y="131445"/>
                  </a:lnTo>
                  <a:lnTo>
                    <a:pt x="3555321" y="163647"/>
                  </a:lnTo>
                  <a:lnTo>
                    <a:pt x="3581251" y="198685"/>
                  </a:lnTo>
                  <a:lnTo>
                    <a:pt x="3603742" y="236357"/>
                  </a:lnTo>
                  <a:lnTo>
                    <a:pt x="3622595" y="276463"/>
                  </a:lnTo>
                  <a:lnTo>
                    <a:pt x="3637608" y="318801"/>
                  </a:lnTo>
                  <a:lnTo>
                    <a:pt x="3648581" y="363170"/>
                  </a:lnTo>
                  <a:lnTo>
                    <a:pt x="3655311" y="409370"/>
                  </a:lnTo>
                  <a:lnTo>
                    <a:pt x="3657600" y="457200"/>
                  </a:lnTo>
                  <a:lnTo>
                    <a:pt x="3655311" y="505029"/>
                  </a:lnTo>
                  <a:lnTo>
                    <a:pt x="3648581" y="551229"/>
                  </a:lnTo>
                  <a:lnTo>
                    <a:pt x="3637608" y="595598"/>
                  </a:lnTo>
                  <a:lnTo>
                    <a:pt x="3622595" y="637936"/>
                  </a:lnTo>
                  <a:lnTo>
                    <a:pt x="3603742" y="678042"/>
                  </a:lnTo>
                  <a:lnTo>
                    <a:pt x="3581251" y="715714"/>
                  </a:lnTo>
                  <a:lnTo>
                    <a:pt x="3555321" y="750752"/>
                  </a:lnTo>
                  <a:lnTo>
                    <a:pt x="3526155" y="782954"/>
                  </a:lnTo>
                  <a:lnTo>
                    <a:pt x="3493952" y="812121"/>
                  </a:lnTo>
                  <a:lnTo>
                    <a:pt x="3458914" y="838051"/>
                  </a:lnTo>
                  <a:lnTo>
                    <a:pt x="3421242" y="860542"/>
                  </a:lnTo>
                  <a:lnTo>
                    <a:pt x="3381136" y="879395"/>
                  </a:lnTo>
                  <a:lnTo>
                    <a:pt x="3338798" y="894408"/>
                  </a:lnTo>
                  <a:lnTo>
                    <a:pt x="3294429" y="905381"/>
                  </a:lnTo>
                  <a:lnTo>
                    <a:pt x="3248229" y="912111"/>
                  </a:lnTo>
                  <a:lnTo>
                    <a:pt x="3200400" y="914400"/>
                  </a:lnTo>
                  <a:lnTo>
                    <a:pt x="3152570" y="912111"/>
                  </a:lnTo>
                  <a:lnTo>
                    <a:pt x="3106370" y="905381"/>
                  </a:lnTo>
                  <a:lnTo>
                    <a:pt x="3062001" y="894408"/>
                  </a:lnTo>
                  <a:lnTo>
                    <a:pt x="3019663" y="879395"/>
                  </a:lnTo>
                  <a:lnTo>
                    <a:pt x="2979557" y="860542"/>
                  </a:lnTo>
                  <a:lnTo>
                    <a:pt x="2941885" y="838051"/>
                  </a:lnTo>
                  <a:lnTo>
                    <a:pt x="2906847" y="812121"/>
                  </a:lnTo>
                  <a:lnTo>
                    <a:pt x="2874645" y="782954"/>
                  </a:lnTo>
                  <a:lnTo>
                    <a:pt x="2845478" y="750752"/>
                  </a:lnTo>
                  <a:lnTo>
                    <a:pt x="2819548" y="715714"/>
                  </a:lnTo>
                  <a:lnTo>
                    <a:pt x="2797057" y="678042"/>
                  </a:lnTo>
                  <a:lnTo>
                    <a:pt x="2778204" y="637936"/>
                  </a:lnTo>
                  <a:lnTo>
                    <a:pt x="2763191" y="595598"/>
                  </a:lnTo>
                  <a:lnTo>
                    <a:pt x="2752218" y="551229"/>
                  </a:lnTo>
                  <a:lnTo>
                    <a:pt x="2745488" y="505029"/>
                  </a:lnTo>
                  <a:lnTo>
                    <a:pt x="2743200" y="457200"/>
                  </a:lnTo>
                  <a:lnTo>
                    <a:pt x="2745488" y="409370"/>
                  </a:lnTo>
                  <a:lnTo>
                    <a:pt x="2752218" y="363170"/>
                  </a:lnTo>
                  <a:lnTo>
                    <a:pt x="2763191" y="318801"/>
                  </a:lnTo>
                  <a:lnTo>
                    <a:pt x="2778204" y="276463"/>
                  </a:lnTo>
                  <a:lnTo>
                    <a:pt x="2797057" y="236357"/>
                  </a:lnTo>
                  <a:lnTo>
                    <a:pt x="2819548" y="198685"/>
                  </a:lnTo>
                  <a:lnTo>
                    <a:pt x="2845478" y="163647"/>
                  </a:lnTo>
                  <a:lnTo>
                    <a:pt x="2874645" y="131445"/>
                  </a:lnTo>
                  <a:lnTo>
                    <a:pt x="2906847" y="102278"/>
                  </a:lnTo>
                  <a:lnTo>
                    <a:pt x="2941885" y="76348"/>
                  </a:lnTo>
                  <a:lnTo>
                    <a:pt x="2979557" y="53857"/>
                  </a:lnTo>
                  <a:lnTo>
                    <a:pt x="3019663" y="35004"/>
                  </a:lnTo>
                  <a:lnTo>
                    <a:pt x="3062001" y="19991"/>
                  </a:lnTo>
                  <a:lnTo>
                    <a:pt x="3106370" y="9018"/>
                  </a:lnTo>
                  <a:lnTo>
                    <a:pt x="3152570" y="2288"/>
                  </a:lnTo>
                  <a:lnTo>
                    <a:pt x="3200400" y="0"/>
                  </a:lnTo>
                  <a:close/>
                </a:path>
                <a:path w="3657600" h="914400">
                  <a:moveTo>
                    <a:pt x="2743200" y="0"/>
                  </a:moveTo>
                  <a:lnTo>
                    <a:pt x="2743200" y="0"/>
                  </a:lnTo>
                </a:path>
                <a:path w="3657600" h="914400">
                  <a:moveTo>
                    <a:pt x="3657600" y="914400"/>
                  </a:moveTo>
                  <a:lnTo>
                    <a:pt x="3657600" y="914400"/>
                  </a:lnTo>
                </a:path>
              </a:pathLst>
            </a:custGeom>
            <a:ln w="36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210049" y="3562349"/>
              <a:ext cx="1941830" cy="0"/>
            </a:xfrm>
            <a:custGeom>
              <a:avLst/>
              <a:gdLst/>
              <a:ahLst/>
              <a:cxnLst/>
              <a:rect l="l" t="t" r="r" b="b"/>
              <a:pathLst>
                <a:path w="1941829">
                  <a:moveTo>
                    <a:pt x="0" y="0"/>
                  </a:moveTo>
                  <a:lnTo>
                    <a:pt x="19418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6144259" y="3509009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0" y="0"/>
                  </a:moveTo>
                  <a:lnTo>
                    <a:pt x="0" y="107950"/>
                  </a:lnTo>
                  <a:lnTo>
                    <a:pt x="161289" y="53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085857" y="506452"/>
            <a:ext cx="4010489" cy="626102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993" spc="-5" dirty="0"/>
              <a:t>Is this </a:t>
            </a:r>
            <a:r>
              <a:rPr sz="3993" dirty="0"/>
              <a:t>a</a:t>
            </a:r>
            <a:r>
              <a:rPr sz="3993" spc="-95" dirty="0"/>
              <a:t> </a:t>
            </a:r>
            <a:r>
              <a:rPr sz="3993" spc="-5" dirty="0"/>
              <a:t>DPDA?</a:t>
            </a:r>
            <a:endParaRPr sz="3993"/>
          </a:p>
        </p:txBody>
      </p:sp>
      <p:sp>
        <p:nvSpPr>
          <p:cNvPr id="13" name="object 13"/>
          <p:cNvSpPr txBox="1"/>
          <p:nvPr/>
        </p:nvSpPr>
        <p:spPr>
          <a:xfrm>
            <a:off x="5462067" y="2872291"/>
            <a:ext cx="1659751" cy="36192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26509" rIns="0" bIns="0" rtlCol="0">
            <a:spAutoFit/>
          </a:bodyPr>
          <a:lstStyle/>
          <a:p>
            <a:pPr marL="316979">
              <a:spcBef>
                <a:spcPts val="208"/>
              </a:spcBef>
            </a:pPr>
            <a:r>
              <a:rPr sz="2178" b="1" spc="-5" dirty="0">
                <a:solidFill>
                  <a:srgbClr val="FF0000"/>
                </a:solidFill>
                <a:latin typeface="Arial"/>
                <a:cs typeface="Arial"/>
              </a:rPr>
              <a:t>0, </a:t>
            </a:r>
            <a:r>
              <a:rPr sz="2178" b="1" dirty="0">
                <a:solidFill>
                  <a:srgbClr val="FF0000"/>
                </a:solidFill>
                <a:latin typeface="Arial"/>
                <a:cs typeface="Arial"/>
              </a:rPr>
              <a:t>ε →</a:t>
            </a:r>
            <a:r>
              <a:rPr sz="2178" b="1" spc="-3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78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178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85350" y="2877046"/>
            <a:ext cx="4771785" cy="3873906"/>
            <a:chOff x="2165350" y="3170079"/>
            <a:chExt cx="5257800" cy="4268470"/>
          </a:xfrm>
        </p:grpSpPr>
        <p:sp>
          <p:nvSpPr>
            <p:cNvPr id="15" name="object 15"/>
            <p:cNvSpPr/>
            <p:nvPr/>
          </p:nvSpPr>
          <p:spPr>
            <a:xfrm>
              <a:off x="6305550" y="3170714"/>
              <a:ext cx="624840" cy="391795"/>
            </a:xfrm>
            <a:custGeom>
              <a:avLst/>
              <a:gdLst/>
              <a:ahLst/>
              <a:cxnLst/>
              <a:rect l="l" t="t" r="r" b="b"/>
              <a:pathLst>
                <a:path w="624840" h="391795">
                  <a:moveTo>
                    <a:pt x="0" y="391635"/>
                  </a:moveTo>
                  <a:lnTo>
                    <a:pt x="2054" y="338386"/>
                  </a:lnTo>
                  <a:lnTo>
                    <a:pt x="8035" y="289235"/>
                  </a:lnTo>
                  <a:lnTo>
                    <a:pt x="17665" y="244132"/>
                  </a:lnTo>
                  <a:lnTo>
                    <a:pt x="30667" y="203025"/>
                  </a:lnTo>
                  <a:lnTo>
                    <a:pt x="46766" y="165864"/>
                  </a:lnTo>
                  <a:lnTo>
                    <a:pt x="65684" y="132597"/>
                  </a:lnTo>
                  <a:lnTo>
                    <a:pt x="110875" y="77541"/>
                  </a:lnTo>
                  <a:lnTo>
                    <a:pt x="164029" y="37448"/>
                  </a:lnTo>
                  <a:lnTo>
                    <a:pt x="222934" y="11910"/>
                  </a:lnTo>
                  <a:lnTo>
                    <a:pt x="285379" y="518"/>
                  </a:lnTo>
                  <a:lnTo>
                    <a:pt x="317238" y="0"/>
                  </a:lnTo>
                  <a:lnTo>
                    <a:pt x="349153" y="2864"/>
                  </a:lnTo>
                  <a:lnTo>
                    <a:pt x="412044" y="18537"/>
                  </a:lnTo>
                  <a:lnTo>
                    <a:pt x="471841" y="47130"/>
                  </a:lnTo>
                  <a:lnTo>
                    <a:pt x="526333" y="88234"/>
                  </a:lnTo>
                  <a:lnTo>
                    <a:pt x="573308" y="141440"/>
                  </a:lnTo>
                  <a:lnTo>
                    <a:pt x="610555" y="206339"/>
                  </a:lnTo>
                  <a:lnTo>
                    <a:pt x="624840" y="2430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6873240" y="3394709"/>
              <a:ext cx="106680" cy="167640"/>
            </a:xfrm>
            <a:custGeom>
              <a:avLst/>
              <a:gdLst/>
              <a:ahLst/>
              <a:cxnLst/>
              <a:rect l="l" t="t" r="r" b="b"/>
              <a:pathLst>
                <a:path w="106679" h="167639">
                  <a:moveTo>
                    <a:pt x="106679" y="0"/>
                  </a:moveTo>
                  <a:lnTo>
                    <a:pt x="0" y="16510"/>
                  </a:lnTo>
                  <a:lnTo>
                    <a:pt x="80009" y="167639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4363720" y="4210050"/>
              <a:ext cx="1941830" cy="0"/>
            </a:xfrm>
            <a:custGeom>
              <a:avLst/>
              <a:gdLst/>
              <a:ahLst/>
              <a:cxnLst/>
              <a:rect l="l" t="t" r="r" b="b"/>
              <a:pathLst>
                <a:path w="1941829">
                  <a:moveTo>
                    <a:pt x="194182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4210050" y="4155439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161289" y="0"/>
                  </a:moveTo>
                  <a:lnTo>
                    <a:pt x="0" y="54610"/>
                  </a:lnTo>
                  <a:lnTo>
                    <a:pt x="161289" y="107950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20439" y="3520439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365760" y="0"/>
                  </a:moveTo>
                  <a:lnTo>
                    <a:pt x="318645" y="2746"/>
                  </a:lnTo>
                  <a:lnTo>
                    <a:pt x="273626" y="10793"/>
                  </a:lnTo>
                  <a:lnTo>
                    <a:pt x="230993" y="23848"/>
                  </a:lnTo>
                  <a:lnTo>
                    <a:pt x="191037" y="41620"/>
                  </a:lnTo>
                  <a:lnTo>
                    <a:pt x="154050" y="63817"/>
                  </a:lnTo>
                  <a:lnTo>
                    <a:pt x="120324" y="90149"/>
                  </a:lnTo>
                  <a:lnTo>
                    <a:pt x="90149" y="120324"/>
                  </a:lnTo>
                  <a:lnTo>
                    <a:pt x="63817" y="154050"/>
                  </a:lnTo>
                  <a:lnTo>
                    <a:pt x="41620" y="191037"/>
                  </a:lnTo>
                  <a:lnTo>
                    <a:pt x="23848" y="230993"/>
                  </a:lnTo>
                  <a:lnTo>
                    <a:pt x="10793" y="273626"/>
                  </a:lnTo>
                  <a:lnTo>
                    <a:pt x="2746" y="318645"/>
                  </a:lnTo>
                  <a:lnTo>
                    <a:pt x="0" y="365760"/>
                  </a:lnTo>
                  <a:lnTo>
                    <a:pt x="2746" y="412624"/>
                  </a:lnTo>
                  <a:lnTo>
                    <a:pt x="10793" y="457474"/>
                  </a:lnTo>
                  <a:lnTo>
                    <a:pt x="23848" y="500006"/>
                  </a:lnTo>
                  <a:lnTo>
                    <a:pt x="41620" y="539920"/>
                  </a:lnTo>
                  <a:lnTo>
                    <a:pt x="63817" y="576914"/>
                  </a:lnTo>
                  <a:lnTo>
                    <a:pt x="90149" y="610685"/>
                  </a:lnTo>
                  <a:lnTo>
                    <a:pt x="120324" y="640933"/>
                  </a:lnTo>
                  <a:lnTo>
                    <a:pt x="154050" y="667355"/>
                  </a:lnTo>
                  <a:lnTo>
                    <a:pt x="191037" y="689649"/>
                  </a:lnTo>
                  <a:lnTo>
                    <a:pt x="230993" y="707515"/>
                  </a:lnTo>
                  <a:lnTo>
                    <a:pt x="273626" y="720650"/>
                  </a:lnTo>
                  <a:lnTo>
                    <a:pt x="318645" y="728752"/>
                  </a:lnTo>
                  <a:lnTo>
                    <a:pt x="365760" y="731520"/>
                  </a:lnTo>
                  <a:lnTo>
                    <a:pt x="412624" y="728752"/>
                  </a:lnTo>
                  <a:lnTo>
                    <a:pt x="457474" y="720650"/>
                  </a:lnTo>
                  <a:lnTo>
                    <a:pt x="500006" y="707515"/>
                  </a:lnTo>
                  <a:lnTo>
                    <a:pt x="539920" y="689649"/>
                  </a:lnTo>
                  <a:lnTo>
                    <a:pt x="576914" y="667355"/>
                  </a:lnTo>
                  <a:lnTo>
                    <a:pt x="610685" y="640933"/>
                  </a:lnTo>
                  <a:lnTo>
                    <a:pt x="640933" y="610685"/>
                  </a:lnTo>
                  <a:lnTo>
                    <a:pt x="667355" y="576914"/>
                  </a:lnTo>
                  <a:lnTo>
                    <a:pt x="689649" y="539920"/>
                  </a:lnTo>
                  <a:lnTo>
                    <a:pt x="707515" y="500006"/>
                  </a:lnTo>
                  <a:lnTo>
                    <a:pt x="720650" y="457474"/>
                  </a:lnTo>
                  <a:lnTo>
                    <a:pt x="728752" y="412624"/>
                  </a:lnTo>
                  <a:lnTo>
                    <a:pt x="731520" y="365760"/>
                  </a:lnTo>
                  <a:lnTo>
                    <a:pt x="728752" y="318645"/>
                  </a:lnTo>
                  <a:lnTo>
                    <a:pt x="720650" y="273626"/>
                  </a:lnTo>
                  <a:lnTo>
                    <a:pt x="707515" y="230993"/>
                  </a:lnTo>
                  <a:lnTo>
                    <a:pt x="689649" y="191037"/>
                  </a:lnTo>
                  <a:lnTo>
                    <a:pt x="667355" y="154050"/>
                  </a:lnTo>
                  <a:lnTo>
                    <a:pt x="640933" y="120324"/>
                  </a:lnTo>
                  <a:lnTo>
                    <a:pt x="610685" y="90149"/>
                  </a:lnTo>
                  <a:lnTo>
                    <a:pt x="576914" y="63817"/>
                  </a:lnTo>
                  <a:lnTo>
                    <a:pt x="539920" y="41620"/>
                  </a:lnTo>
                  <a:lnTo>
                    <a:pt x="500006" y="23848"/>
                  </a:lnTo>
                  <a:lnTo>
                    <a:pt x="457474" y="10793"/>
                  </a:lnTo>
                  <a:lnTo>
                    <a:pt x="412624" y="2746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3520439" y="3520439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365760" y="0"/>
                  </a:moveTo>
                  <a:lnTo>
                    <a:pt x="412624" y="2746"/>
                  </a:lnTo>
                  <a:lnTo>
                    <a:pt x="457474" y="10793"/>
                  </a:lnTo>
                  <a:lnTo>
                    <a:pt x="500006" y="23848"/>
                  </a:lnTo>
                  <a:lnTo>
                    <a:pt x="539920" y="41620"/>
                  </a:lnTo>
                  <a:lnTo>
                    <a:pt x="576914" y="63817"/>
                  </a:lnTo>
                  <a:lnTo>
                    <a:pt x="610685" y="90149"/>
                  </a:lnTo>
                  <a:lnTo>
                    <a:pt x="640933" y="120324"/>
                  </a:lnTo>
                  <a:lnTo>
                    <a:pt x="667355" y="154050"/>
                  </a:lnTo>
                  <a:lnTo>
                    <a:pt x="689649" y="191037"/>
                  </a:lnTo>
                  <a:lnTo>
                    <a:pt x="707515" y="230993"/>
                  </a:lnTo>
                  <a:lnTo>
                    <a:pt x="720650" y="273626"/>
                  </a:lnTo>
                  <a:lnTo>
                    <a:pt x="728752" y="318645"/>
                  </a:lnTo>
                  <a:lnTo>
                    <a:pt x="731520" y="365760"/>
                  </a:lnTo>
                  <a:lnTo>
                    <a:pt x="728752" y="412624"/>
                  </a:lnTo>
                  <a:lnTo>
                    <a:pt x="720650" y="457474"/>
                  </a:lnTo>
                  <a:lnTo>
                    <a:pt x="707515" y="500006"/>
                  </a:lnTo>
                  <a:lnTo>
                    <a:pt x="689649" y="539920"/>
                  </a:lnTo>
                  <a:lnTo>
                    <a:pt x="667355" y="576914"/>
                  </a:lnTo>
                  <a:lnTo>
                    <a:pt x="640933" y="610685"/>
                  </a:lnTo>
                  <a:lnTo>
                    <a:pt x="610685" y="640933"/>
                  </a:lnTo>
                  <a:lnTo>
                    <a:pt x="576914" y="667355"/>
                  </a:lnTo>
                  <a:lnTo>
                    <a:pt x="539920" y="689649"/>
                  </a:lnTo>
                  <a:lnTo>
                    <a:pt x="500006" y="707515"/>
                  </a:lnTo>
                  <a:lnTo>
                    <a:pt x="457474" y="720650"/>
                  </a:lnTo>
                  <a:lnTo>
                    <a:pt x="412624" y="728752"/>
                  </a:lnTo>
                  <a:lnTo>
                    <a:pt x="365760" y="731520"/>
                  </a:lnTo>
                  <a:lnTo>
                    <a:pt x="318645" y="728752"/>
                  </a:lnTo>
                  <a:lnTo>
                    <a:pt x="273626" y="720650"/>
                  </a:lnTo>
                  <a:lnTo>
                    <a:pt x="230993" y="707515"/>
                  </a:lnTo>
                  <a:lnTo>
                    <a:pt x="191037" y="689649"/>
                  </a:lnTo>
                  <a:lnTo>
                    <a:pt x="154050" y="667355"/>
                  </a:lnTo>
                  <a:lnTo>
                    <a:pt x="120324" y="640933"/>
                  </a:lnTo>
                  <a:lnTo>
                    <a:pt x="90149" y="610685"/>
                  </a:lnTo>
                  <a:lnTo>
                    <a:pt x="63817" y="576914"/>
                  </a:lnTo>
                  <a:lnTo>
                    <a:pt x="41620" y="539920"/>
                  </a:lnTo>
                  <a:lnTo>
                    <a:pt x="23848" y="500006"/>
                  </a:lnTo>
                  <a:lnTo>
                    <a:pt x="10793" y="457474"/>
                  </a:lnTo>
                  <a:lnTo>
                    <a:pt x="2746" y="412624"/>
                  </a:lnTo>
                  <a:lnTo>
                    <a:pt x="0" y="365760"/>
                  </a:lnTo>
                  <a:lnTo>
                    <a:pt x="2746" y="318645"/>
                  </a:lnTo>
                  <a:lnTo>
                    <a:pt x="10793" y="273626"/>
                  </a:lnTo>
                  <a:lnTo>
                    <a:pt x="23848" y="230993"/>
                  </a:lnTo>
                  <a:lnTo>
                    <a:pt x="41620" y="191037"/>
                  </a:lnTo>
                  <a:lnTo>
                    <a:pt x="63817" y="154050"/>
                  </a:lnTo>
                  <a:lnTo>
                    <a:pt x="90149" y="120324"/>
                  </a:lnTo>
                  <a:lnTo>
                    <a:pt x="120324" y="90149"/>
                  </a:lnTo>
                  <a:lnTo>
                    <a:pt x="154050" y="63817"/>
                  </a:lnTo>
                  <a:lnTo>
                    <a:pt x="191037" y="41620"/>
                  </a:lnTo>
                  <a:lnTo>
                    <a:pt x="230993" y="23848"/>
                  </a:lnTo>
                  <a:lnTo>
                    <a:pt x="273626" y="10793"/>
                  </a:lnTo>
                  <a:lnTo>
                    <a:pt x="318645" y="2746"/>
                  </a:lnTo>
                  <a:lnTo>
                    <a:pt x="365760" y="0"/>
                  </a:lnTo>
                  <a:close/>
                </a:path>
                <a:path w="731520" h="731520">
                  <a:moveTo>
                    <a:pt x="0" y="0"/>
                  </a:moveTo>
                  <a:lnTo>
                    <a:pt x="0" y="0"/>
                  </a:lnTo>
                </a:path>
                <a:path w="731520" h="731520">
                  <a:moveTo>
                    <a:pt x="731520" y="731520"/>
                  </a:moveTo>
                  <a:lnTo>
                    <a:pt x="731520" y="731520"/>
                  </a:lnTo>
                </a:path>
              </a:pathLst>
            </a:custGeom>
            <a:ln w="36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3225800" y="3818889"/>
              <a:ext cx="203200" cy="134620"/>
            </a:xfrm>
            <a:custGeom>
              <a:avLst/>
              <a:gdLst/>
              <a:ahLst/>
              <a:cxnLst/>
              <a:rect l="l" t="t" r="r" b="b"/>
              <a:pathLst>
                <a:path w="203200" h="134620">
                  <a:moveTo>
                    <a:pt x="0" y="0"/>
                  </a:moveTo>
                  <a:lnTo>
                    <a:pt x="0" y="134620"/>
                  </a:lnTo>
                  <a:lnTo>
                    <a:pt x="203200" y="67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2165350" y="6051549"/>
              <a:ext cx="5257800" cy="1386840"/>
            </a:xfrm>
            <a:custGeom>
              <a:avLst/>
              <a:gdLst/>
              <a:ahLst/>
              <a:cxnLst/>
              <a:rect l="l" t="t" r="r" b="b"/>
              <a:pathLst>
                <a:path w="5257800" h="1386840">
                  <a:moveTo>
                    <a:pt x="5257800" y="0"/>
                  </a:moveTo>
                  <a:lnTo>
                    <a:pt x="0" y="0"/>
                  </a:lnTo>
                  <a:lnTo>
                    <a:pt x="0" y="1278890"/>
                  </a:lnTo>
                  <a:lnTo>
                    <a:pt x="0" y="1386840"/>
                  </a:lnTo>
                  <a:lnTo>
                    <a:pt x="5257800" y="1386840"/>
                  </a:lnTo>
                  <a:lnTo>
                    <a:pt x="5257800" y="1278890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924722" y="2100047"/>
            <a:ext cx="1222338" cy="65284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2523"/>
              </a:lnSpc>
              <a:spcBef>
                <a:spcPts val="91"/>
              </a:spcBef>
            </a:pPr>
            <a:r>
              <a:rPr sz="2178" spc="-5" dirty="0">
                <a:solidFill>
                  <a:srgbClr val="191919"/>
                </a:solidFill>
                <a:latin typeface="Arial"/>
                <a:cs typeface="Arial"/>
              </a:rPr>
              <a:t>0, </a:t>
            </a:r>
            <a:r>
              <a:rPr sz="2178" dirty="0">
                <a:solidFill>
                  <a:srgbClr val="191919"/>
                </a:solidFill>
                <a:latin typeface="Arial"/>
                <a:cs typeface="Arial"/>
              </a:rPr>
              <a:t>0 →</a:t>
            </a:r>
            <a:r>
              <a:rPr sz="2178" spc="-77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srgbClr val="191919"/>
                </a:solidFill>
                <a:latin typeface="Arial"/>
                <a:cs typeface="Arial"/>
              </a:rPr>
              <a:t>00</a:t>
            </a:r>
            <a:endParaRPr sz="2178">
              <a:latin typeface="Arial"/>
              <a:cs typeface="Arial"/>
            </a:endParaRPr>
          </a:p>
          <a:p>
            <a:pPr marL="103739">
              <a:lnSpc>
                <a:spcPts val="2523"/>
              </a:lnSpc>
            </a:pPr>
            <a:r>
              <a:rPr sz="2178" spc="-5" dirty="0">
                <a:solidFill>
                  <a:srgbClr val="191919"/>
                </a:solidFill>
                <a:latin typeface="Arial"/>
                <a:cs typeface="Arial"/>
              </a:rPr>
              <a:t>1, </a:t>
            </a:r>
            <a:r>
              <a:rPr sz="2178" dirty="0">
                <a:solidFill>
                  <a:srgbClr val="191919"/>
                </a:solidFill>
                <a:latin typeface="Arial"/>
                <a:cs typeface="Arial"/>
              </a:rPr>
              <a:t>0 →</a:t>
            </a:r>
            <a:r>
              <a:rPr sz="2178" spc="-54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srgbClr val="191919"/>
                </a:solidFill>
                <a:latin typeface="Arial"/>
                <a:cs typeface="Arial"/>
              </a:rPr>
              <a:t>ε</a:t>
            </a:r>
            <a:endParaRPr sz="2178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71795" y="3264178"/>
            <a:ext cx="3584602" cy="101614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3053">
              <a:spcBef>
                <a:spcPts val="91"/>
              </a:spcBef>
              <a:tabLst>
                <a:tab pos="339456" algn="l"/>
                <a:tab pos="883508" algn="l"/>
              </a:tabLst>
            </a:pPr>
            <a:r>
              <a:rPr sz="1634" u="heavy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34" u="heavy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start	</a:t>
            </a:r>
            <a:endParaRPr sz="1634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632">
              <a:latin typeface="Arial"/>
              <a:cs typeface="Arial"/>
            </a:endParaRPr>
          </a:p>
          <a:p>
            <a:pPr marL="2101861"/>
            <a:r>
              <a:rPr sz="2178" b="1" spc="-5" dirty="0">
                <a:solidFill>
                  <a:srgbClr val="FF0000"/>
                </a:solidFill>
                <a:latin typeface="Arial"/>
                <a:cs typeface="Arial"/>
              </a:rPr>
              <a:t>ε, Z</a:t>
            </a:r>
            <a:r>
              <a:rPr sz="1906" b="1" spc="-6" baseline="-31746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178" b="1" dirty="0">
                <a:solidFill>
                  <a:srgbClr val="FF0000"/>
                </a:solidFill>
                <a:latin typeface="Arial"/>
                <a:cs typeface="Arial"/>
              </a:rPr>
              <a:t>→</a:t>
            </a:r>
            <a:r>
              <a:rPr sz="2178" b="1" spc="-10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sz="1906" b="1" spc="-6" baseline="-31746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906" baseline="-31746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387379" y="5394192"/>
            <a:ext cx="4886469" cy="1373329"/>
            <a:chOff x="2057400" y="5943600"/>
            <a:chExt cx="5384165" cy="1513205"/>
          </a:xfrm>
        </p:grpSpPr>
        <p:sp>
          <p:nvSpPr>
            <p:cNvPr id="26" name="object 26"/>
            <p:cNvSpPr/>
            <p:nvPr/>
          </p:nvSpPr>
          <p:spPr>
            <a:xfrm>
              <a:off x="2165350" y="6051550"/>
              <a:ext cx="5257800" cy="1386840"/>
            </a:xfrm>
            <a:custGeom>
              <a:avLst/>
              <a:gdLst/>
              <a:ahLst/>
              <a:cxnLst/>
              <a:rect l="l" t="t" r="r" b="b"/>
              <a:pathLst>
                <a:path w="5257800" h="1386840">
                  <a:moveTo>
                    <a:pt x="2628900" y="1386840"/>
                  </a:moveTo>
                  <a:lnTo>
                    <a:pt x="0" y="1386840"/>
                  </a:lnTo>
                  <a:lnTo>
                    <a:pt x="0" y="0"/>
                  </a:lnTo>
                  <a:lnTo>
                    <a:pt x="5257800" y="0"/>
                  </a:lnTo>
                  <a:lnTo>
                    <a:pt x="5257800" y="1386840"/>
                  </a:lnTo>
                  <a:lnTo>
                    <a:pt x="2628900" y="1386840"/>
                  </a:lnTo>
                  <a:close/>
                </a:path>
              </a:pathLst>
            </a:custGeom>
            <a:ln w="3665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7400" y="5943600"/>
              <a:ext cx="5257800" cy="1386840"/>
            </a:xfrm>
            <a:custGeom>
              <a:avLst/>
              <a:gdLst/>
              <a:ahLst/>
              <a:cxnLst/>
              <a:rect l="l" t="t" r="r" b="b"/>
              <a:pathLst>
                <a:path w="5257800" h="1386840">
                  <a:moveTo>
                    <a:pt x="5257800" y="0"/>
                  </a:moveTo>
                  <a:lnTo>
                    <a:pt x="0" y="0"/>
                  </a:lnTo>
                  <a:lnTo>
                    <a:pt x="0" y="1386840"/>
                  </a:lnTo>
                  <a:lnTo>
                    <a:pt x="5257800" y="13868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387378" y="5394192"/>
            <a:ext cx="4771785" cy="1099855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15560" rIns="0" bIns="0" rtlCol="0">
            <a:spAutoFit/>
          </a:bodyPr>
          <a:lstStyle/>
          <a:p>
            <a:pPr marL="107197" marR="105468" indent="1153" algn="ctr">
              <a:lnSpc>
                <a:spcPts val="2931"/>
              </a:lnSpc>
              <a:spcBef>
                <a:spcPts val="123"/>
              </a:spcBef>
              <a:tabLst>
                <a:tab pos="880049" algn="l"/>
                <a:tab pos="1204521" algn="l"/>
                <a:tab pos="1425254" algn="l"/>
                <a:tab pos="2732362" algn="l"/>
              </a:tabLst>
            </a:pPr>
            <a:r>
              <a:rPr sz="1815" spc="-5" dirty="0">
                <a:solidFill>
                  <a:srgbClr val="191919"/>
                </a:solidFill>
                <a:latin typeface="Purisa"/>
                <a:cs typeface="Purisa"/>
              </a:rPr>
              <a:t>This</a:t>
            </a:r>
            <a:r>
              <a:rPr sz="1815" spc="32" dirty="0">
                <a:solidFill>
                  <a:srgbClr val="191919"/>
                </a:solidFill>
                <a:latin typeface="Purisa"/>
                <a:cs typeface="Purisa"/>
              </a:rPr>
              <a:t> </a:t>
            </a:r>
            <a:r>
              <a:rPr sz="1815" spc="-5" dirty="0">
                <a:solidFill>
                  <a:srgbClr val="191919"/>
                </a:solidFill>
                <a:latin typeface="DejaVu Sans"/>
                <a:cs typeface="DejaVu Sans"/>
              </a:rPr>
              <a:t>ε</a:t>
            </a:r>
            <a:r>
              <a:rPr sz="1815" spc="-5" dirty="0">
                <a:solidFill>
                  <a:srgbClr val="191919"/>
                </a:solidFill>
                <a:latin typeface="Purisa"/>
                <a:cs typeface="Purisa"/>
              </a:rPr>
              <a:t>-transition</a:t>
            </a:r>
            <a:r>
              <a:rPr sz="1815" spc="18" dirty="0">
                <a:solidFill>
                  <a:srgbClr val="191919"/>
                </a:solidFill>
                <a:latin typeface="Purisa"/>
                <a:cs typeface="Purisa"/>
              </a:rPr>
              <a:t> </a:t>
            </a:r>
            <a:r>
              <a:rPr sz="1815" spc="-5" dirty="0">
                <a:solidFill>
                  <a:srgbClr val="191919"/>
                </a:solidFill>
                <a:latin typeface="Purisa"/>
                <a:cs typeface="Purisa"/>
              </a:rPr>
              <a:t>is	</a:t>
            </a:r>
            <a:r>
              <a:rPr sz="1815" dirty="0">
                <a:solidFill>
                  <a:srgbClr val="191919"/>
                </a:solidFill>
                <a:latin typeface="Purisa"/>
                <a:cs typeface="Purisa"/>
              </a:rPr>
              <a:t>allowable  </a:t>
            </a:r>
            <a:r>
              <a:rPr sz="1815" spc="-5" dirty="0">
                <a:solidFill>
                  <a:srgbClr val="191919"/>
                </a:solidFill>
                <a:latin typeface="Purisa"/>
                <a:cs typeface="Purisa"/>
              </a:rPr>
              <a:t>because	no </a:t>
            </a:r>
            <a:r>
              <a:rPr sz="1815" dirty="0">
                <a:solidFill>
                  <a:srgbClr val="191919"/>
                </a:solidFill>
                <a:latin typeface="Purisa"/>
                <a:cs typeface="Purisa"/>
              </a:rPr>
              <a:t>other </a:t>
            </a:r>
            <a:r>
              <a:rPr sz="1815" spc="-5" dirty="0">
                <a:solidFill>
                  <a:srgbClr val="191919"/>
                </a:solidFill>
                <a:latin typeface="Purisa"/>
                <a:cs typeface="Purisa"/>
              </a:rPr>
              <a:t>transitions in</a:t>
            </a:r>
            <a:r>
              <a:rPr sz="1815" spc="-27" dirty="0">
                <a:solidFill>
                  <a:srgbClr val="191919"/>
                </a:solidFill>
                <a:latin typeface="Purisa"/>
                <a:cs typeface="Purisa"/>
              </a:rPr>
              <a:t> </a:t>
            </a:r>
            <a:r>
              <a:rPr sz="1815" dirty="0">
                <a:solidFill>
                  <a:srgbClr val="191919"/>
                </a:solidFill>
                <a:latin typeface="Purisa"/>
                <a:cs typeface="Purisa"/>
              </a:rPr>
              <a:t>this  state	</a:t>
            </a:r>
            <a:r>
              <a:rPr sz="1815" spc="-5" dirty="0">
                <a:solidFill>
                  <a:srgbClr val="191919"/>
                </a:solidFill>
                <a:latin typeface="Purisa"/>
                <a:cs typeface="Purisa"/>
              </a:rPr>
              <a:t>use	</a:t>
            </a:r>
            <a:r>
              <a:rPr sz="1815" dirty="0">
                <a:solidFill>
                  <a:srgbClr val="191919"/>
                </a:solidFill>
                <a:latin typeface="Purisa"/>
                <a:cs typeface="Purisa"/>
              </a:rPr>
              <a:t>the stack symbol</a:t>
            </a:r>
            <a:r>
              <a:rPr sz="1815" spc="-50" dirty="0">
                <a:solidFill>
                  <a:srgbClr val="191919"/>
                </a:solidFill>
                <a:latin typeface="Purisa"/>
                <a:cs typeface="Purisa"/>
              </a:rPr>
              <a:t> </a:t>
            </a:r>
            <a:r>
              <a:rPr sz="1815" spc="18" dirty="0">
                <a:solidFill>
                  <a:srgbClr val="191919"/>
                </a:solidFill>
                <a:latin typeface="Purisa"/>
                <a:cs typeface="Purisa"/>
              </a:rPr>
              <a:t>Z</a:t>
            </a:r>
            <a:r>
              <a:rPr sz="1566" spc="27" baseline="-31400" dirty="0">
                <a:solidFill>
                  <a:srgbClr val="191919"/>
                </a:solidFill>
                <a:latin typeface="Purisa"/>
                <a:cs typeface="Purisa"/>
              </a:rPr>
              <a:t>0</a:t>
            </a:r>
            <a:r>
              <a:rPr sz="1815" spc="18" dirty="0">
                <a:solidFill>
                  <a:srgbClr val="191919"/>
                </a:solidFill>
                <a:latin typeface="Purisa"/>
                <a:cs typeface="Purisa"/>
              </a:rPr>
              <a:t>.</a:t>
            </a:r>
            <a:endParaRPr sz="1815">
              <a:latin typeface="Purisa"/>
              <a:cs typeface="Puris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8739" y="2361112"/>
            <a:ext cx="2261987" cy="3057861"/>
            <a:chOff x="2830195" y="2601595"/>
            <a:chExt cx="2492375" cy="3369310"/>
          </a:xfrm>
        </p:grpSpPr>
        <p:sp>
          <p:nvSpPr>
            <p:cNvPr id="30" name="object 30"/>
            <p:cNvSpPr/>
            <p:nvPr/>
          </p:nvSpPr>
          <p:spPr>
            <a:xfrm>
              <a:off x="2857500" y="2628900"/>
              <a:ext cx="2373630" cy="3314700"/>
            </a:xfrm>
            <a:custGeom>
              <a:avLst/>
              <a:gdLst/>
              <a:ahLst/>
              <a:cxnLst/>
              <a:rect l="l" t="t" r="r" b="b"/>
              <a:pathLst>
                <a:path w="2373629" h="3314700">
                  <a:moveTo>
                    <a:pt x="0" y="0"/>
                  </a:moveTo>
                  <a:lnTo>
                    <a:pt x="6700" y="53312"/>
                  </a:lnTo>
                  <a:lnTo>
                    <a:pt x="26241" y="101034"/>
                  </a:lnTo>
                  <a:lnTo>
                    <a:pt x="57777" y="143490"/>
                  </a:lnTo>
                  <a:lnTo>
                    <a:pt x="100465" y="181002"/>
                  </a:lnTo>
                  <a:lnTo>
                    <a:pt x="153463" y="213895"/>
                  </a:lnTo>
                  <a:lnTo>
                    <a:pt x="215926" y="242491"/>
                  </a:lnTo>
                  <a:lnTo>
                    <a:pt x="287011" y="267114"/>
                  </a:lnTo>
                  <a:lnTo>
                    <a:pt x="325523" y="278037"/>
                  </a:lnTo>
                  <a:lnTo>
                    <a:pt x="365874" y="288088"/>
                  </a:lnTo>
                  <a:lnTo>
                    <a:pt x="407959" y="297308"/>
                  </a:lnTo>
                  <a:lnTo>
                    <a:pt x="451672" y="305736"/>
                  </a:lnTo>
                  <a:lnTo>
                    <a:pt x="496908" y="313414"/>
                  </a:lnTo>
                  <a:lnTo>
                    <a:pt x="543562" y="320382"/>
                  </a:lnTo>
                  <a:lnTo>
                    <a:pt x="591527" y="326680"/>
                  </a:lnTo>
                  <a:lnTo>
                    <a:pt x="640699" y="332349"/>
                  </a:lnTo>
                  <a:lnTo>
                    <a:pt x="690972" y="337428"/>
                  </a:lnTo>
                  <a:lnTo>
                    <a:pt x="742241" y="341960"/>
                  </a:lnTo>
                  <a:lnTo>
                    <a:pt x="794400" y="345983"/>
                  </a:lnTo>
                  <a:lnTo>
                    <a:pt x="847344" y="349539"/>
                  </a:lnTo>
                  <a:lnTo>
                    <a:pt x="900967" y="352668"/>
                  </a:lnTo>
                  <a:lnTo>
                    <a:pt x="955164" y="355410"/>
                  </a:lnTo>
                  <a:lnTo>
                    <a:pt x="1009830" y="357806"/>
                  </a:lnTo>
                  <a:lnTo>
                    <a:pt x="1064858" y="359896"/>
                  </a:lnTo>
                  <a:lnTo>
                    <a:pt x="1120144" y="361721"/>
                  </a:lnTo>
                  <a:lnTo>
                    <a:pt x="1175583" y="363320"/>
                  </a:lnTo>
                  <a:lnTo>
                    <a:pt x="1231068" y="364735"/>
                  </a:lnTo>
                  <a:lnTo>
                    <a:pt x="1286494" y="366006"/>
                  </a:lnTo>
                  <a:lnTo>
                    <a:pt x="1341756" y="367174"/>
                  </a:lnTo>
                  <a:lnTo>
                    <a:pt x="1396749" y="368278"/>
                  </a:lnTo>
                  <a:lnTo>
                    <a:pt x="1451367" y="369359"/>
                  </a:lnTo>
                  <a:lnTo>
                    <a:pt x="1505504" y="370459"/>
                  </a:lnTo>
                  <a:lnTo>
                    <a:pt x="1559055" y="371616"/>
                  </a:lnTo>
                  <a:lnTo>
                    <a:pt x="1611915" y="372871"/>
                  </a:lnTo>
                  <a:lnTo>
                    <a:pt x="1663978" y="374266"/>
                  </a:lnTo>
                  <a:lnTo>
                    <a:pt x="1715139" y="375840"/>
                  </a:lnTo>
                  <a:lnTo>
                    <a:pt x="1765293" y="377634"/>
                  </a:lnTo>
                  <a:lnTo>
                    <a:pt x="1814333" y="379688"/>
                  </a:lnTo>
                  <a:lnTo>
                    <a:pt x="1862155" y="382043"/>
                  </a:lnTo>
                  <a:lnTo>
                    <a:pt x="1908652" y="384739"/>
                  </a:lnTo>
                  <a:lnTo>
                    <a:pt x="1953721" y="387817"/>
                  </a:lnTo>
                  <a:lnTo>
                    <a:pt x="1997254" y="391316"/>
                  </a:lnTo>
                  <a:lnTo>
                    <a:pt x="2039148" y="395278"/>
                  </a:lnTo>
                  <a:lnTo>
                    <a:pt x="2079295" y="399743"/>
                  </a:lnTo>
                  <a:lnTo>
                    <a:pt x="2117592" y="404751"/>
                  </a:lnTo>
                  <a:lnTo>
                    <a:pt x="2153932" y="410343"/>
                  </a:lnTo>
                  <a:lnTo>
                    <a:pt x="2188210" y="416560"/>
                  </a:lnTo>
                </a:path>
                <a:path w="2373629" h="3314700">
                  <a:moveTo>
                    <a:pt x="1828800" y="3314700"/>
                  </a:moveTo>
                  <a:lnTo>
                    <a:pt x="1829597" y="3249870"/>
                  </a:lnTo>
                  <a:lnTo>
                    <a:pt x="1831944" y="3189922"/>
                  </a:lnTo>
                  <a:lnTo>
                    <a:pt x="1835769" y="3134640"/>
                  </a:lnTo>
                  <a:lnTo>
                    <a:pt x="1841003" y="3083811"/>
                  </a:lnTo>
                  <a:lnTo>
                    <a:pt x="1847574" y="3037219"/>
                  </a:lnTo>
                  <a:lnTo>
                    <a:pt x="1855413" y="2994651"/>
                  </a:lnTo>
                  <a:lnTo>
                    <a:pt x="1864449" y="2955891"/>
                  </a:lnTo>
                  <a:lnTo>
                    <a:pt x="1885830" y="2888939"/>
                  </a:lnTo>
                  <a:lnTo>
                    <a:pt x="1911155" y="2834646"/>
                  </a:lnTo>
                  <a:lnTo>
                    <a:pt x="1939860" y="2791297"/>
                  </a:lnTo>
                  <a:lnTo>
                    <a:pt x="1971384" y="2757174"/>
                  </a:lnTo>
                  <a:lnTo>
                    <a:pt x="2005163" y="2730562"/>
                  </a:lnTo>
                  <a:lnTo>
                    <a:pt x="2040634" y="2709745"/>
                  </a:lnTo>
                  <a:lnTo>
                    <a:pt x="2077234" y="2693004"/>
                  </a:lnTo>
                  <a:lnTo>
                    <a:pt x="2114401" y="2678625"/>
                  </a:lnTo>
                  <a:lnTo>
                    <a:pt x="2133020" y="2671785"/>
                  </a:lnTo>
                  <a:lnTo>
                    <a:pt x="2151570" y="2664891"/>
                  </a:lnTo>
                  <a:lnTo>
                    <a:pt x="2188181" y="2650085"/>
                  </a:lnTo>
                  <a:lnTo>
                    <a:pt x="2223668" y="2632492"/>
                  </a:lnTo>
                  <a:lnTo>
                    <a:pt x="2257471" y="2610394"/>
                  </a:lnTo>
                  <a:lnTo>
                    <a:pt x="2289024" y="2582075"/>
                  </a:lnTo>
                  <a:lnTo>
                    <a:pt x="2317767" y="2545819"/>
                  </a:lnTo>
                  <a:lnTo>
                    <a:pt x="2343135" y="2499909"/>
                  </a:lnTo>
                  <a:lnTo>
                    <a:pt x="2364566" y="2442629"/>
                  </a:lnTo>
                  <a:lnTo>
                    <a:pt x="2373629" y="2409190"/>
                  </a:lnTo>
                </a:path>
              </a:pathLst>
            </a:custGeom>
            <a:ln w="54610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" name="object 31"/>
            <p:cNvSpPr/>
            <p:nvPr/>
          </p:nvSpPr>
          <p:spPr>
            <a:xfrm>
              <a:off x="4961890" y="2946399"/>
              <a:ext cx="360680" cy="2110740"/>
            </a:xfrm>
            <a:custGeom>
              <a:avLst/>
              <a:gdLst/>
              <a:ahLst/>
              <a:cxnLst/>
              <a:rect l="l" t="t" r="r" b="b"/>
              <a:pathLst>
                <a:path w="360679" h="2110740">
                  <a:moveTo>
                    <a:pt x="295910" y="218440"/>
                  </a:moveTo>
                  <a:lnTo>
                    <a:pt x="90170" y="0"/>
                  </a:lnTo>
                  <a:lnTo>
                    <a:pt x="0" y="166370"/>
                  </a:lnTo>
                  <a:lnTo>
                    <a:pt x="295910" y="218440"/>
                  </a:lnTo>
                  <a:close/>
                </a:path>
                <a:path w="360679" h="2110740">
                  <a:moveTo>
                    <a:pt x="360680" y="2110740"/>
                  </a:moveTo>
                  <a:lnTo>
                    <a:pt x="295910" y="1818640"/>
                  </a:lnTo>
                  <a:lnTo>
                    <a:pt x="171450" y="2091690"/>
                  </a:lnTo>
                  <a:lnTo>
                    <a:pt x="360680" y="211074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7558" y="506452"/>
            <a:ext cx="5025358" cy="626102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993" spc="-5" dirty="0"/>
              <a:t>Why </a:t>
            </a:r>
            <a:r>
              <a:rPr sz="3993" spc="-9" dirty="0"/>
              <a:t>DPDAs</a:t>
            </a:r>
            <a:r>
              <a:rPr sz="3993" spc="-91" dirty="0"/>
              <a:t> </a:t>
            </a:r>
            <a:r>
              <a:rPr sz="3993" spc="-5" dirty="0"/>
              <a:t>Matter</a:t>
            </a:r>
            <a:endParaRPr sz="3993"/>
          </a:p>
        </p:txBody>
      </p:sp>
      <p:sp>
        <p:nvSpPr>
          <p:cNvPr id="3" name="object 3"/>
          <p:cNvSpPr txBox="1"/>
          <p:nvPr/>
        </p:nvSpPr>
        <p:spPr>
          <a:xfrm>
            <a:off x="2056120" y="1685108"/>
            <a:ext cx="143499" cy="194391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180" spc="5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118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6982" y="1568695"/>
            <a:ext cx="7483288" cy="830005"/>
          </a:xfrm>
          <a:prstGeom prst="rect">
            <a:avLst/>
          </a:prstGeom>
        </p:spPr>
        <p:txBody>
          <a:bodyPr vert="horz" wrap="square" lIns="0" tIns="34578" rIns="0" bIns="0" rtlCol="0">
            <a:spAutoFit/>
          </a:bodyPr>
          <a:lstStyle/>
          <a:p>
            <a:pPr marL="11527" marR="4611">
              <a:lnSpc>
                <a:spcPts val="3104"/>
              </a:lnSpc>
              <a:spcBef>
                <a:spcPts val="272"/>
              </a:spcBef>
            </a:pPr>
            <a:r>
              <a:rPr sz="2677" spc="-14" dirty="0">
                <a:solidFill>
                  <a:srgbClr val="191919"/>
                </a:solidFill>
                <a:latin typeface="DejaVu Serif"/>
                <a:cs typeface="DejaVu Serif"/>
              </a:rPr>
              <a:t>Because DPDAs </a:t>
            </a:r>
            <a:r>
              <a:rPr sz="2677" spc="-9" dirty="0">
                <a:solidFill>
                  <a:srgbClr val="191919"/>
                </a:solidFill>
                <a:latin typeface="DejaVu Serif"/>
                <a:cs typeface="DejaVu Serif"/>
              </a:rPr>
              <a:t>are </a:t>
            </a:r>
            <a:r>
              <a:rPr sz="2677" spc="-14" dirty="0">
                <a:solidFill>
                  <a:srgbClr val="191919"/>
                </a:solidFill>
                <a:latin typeface="DejaVu Serif"/>
                <a:cs typeface="DejaVu Serif"/>
              </a:rPr>
              <a:t>deterministic, they can  </a:t>
            </a:r>
            <a:r>
              <a:rPr sz="2677" spc="-9" dirty="0">
                <a:solidFill>
                  <a:srgbClr val="191919"/>
                </a:solidFill>
                <a:latin typeface="DejaVu Serif"/>
                <a:cs typeface="DejaVu Serif"/>
              </a:rPr>
              <a:t>be </a:t>
            </a:r>
            <a:r>
              <a:rPr sz="2677" spc="-14" dirty="0">
                <a:solidFill>
                  <a:srgbClr val="191919"/>
                </a:solidFill>
                <a:latin typeface="DejaVu Serif"/>
                <a:cs typeface="DejaVu Serif"/>
              </a:rPr>
              <a:t>simulated</a:t>
            </a:r>
            <a:r>
              <a:rPr sz="2677" spc="-9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677" spc="-14" dirty="0">
                <a:solidFill>
                  <a:srgbClr val="191919"/>
                </a:solidFill>
                <a:latin typeface="DejaVu Serif"/>
                <a:cs typeface="DejaVu Serif"/>
              </a:rPr>
              <a:t>efficiently:</a:t>
            </a:r>
            <a:endParaRPr sz="2677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6885" y="2611804"/>
            <a:ext cx="128515" cy="17232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044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1044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7747" y="2399031"/>
            <a:ext cx="7408944" cy="2825810"/>
          </a:xfrm>
          <a:prstGeom prst="rect">
            <a:avLst/>
          </a:prstGeom>
        </p:spPr>
        <p:txBody>
          <a:bodyPr vert="horz" wrap="square" lIns="0" tIns="126210" rIns="0" bIns="0" rtlCol="0">
            <a:spAutoFit/>
          </a:bodyPr>
          <a:lstStyle/>
          <a:p>
            <a:pPr marL="11527">
              <a:spcBef>
                <a:spcPts val="994"/>
              </a:spcBef>
            </a:pPr>
            <a:r>
              <a:rPr sz="2314" spc="-9" dirty="0">
                <a:solidFill>
                  <a:srgbClr val="191919"/>
                </a:solidFill>
                <a:latin typeface="DejaVu Serif"/>
                <a:cs typeface="DejaVu Serif"/>
              </a:rPr>
              <a:t>Keep </a:t>
            </a:r>
            <a:r>
              <a:rPr sz="2314" spc="5" dirty="0">
                <a:solidFill>
                  <a:srgbClr val="191919"/>
                </a:solidFill>
                <a:latin typeface="DejaVu Serif"/>
                <a:cs typeface="DejaVu Serif"/>
              </a:rPr>
              <a:t>track of the top of the</a:t>
            </a:r>
            <a:r>
              <a:rPr sz="2314" spc="-36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14" spc="5" dirty="0">
                <a:solidFill>
                  <a:srgbClr val="191919"/>
                </a:solidFill>
                <a:latin typeface="DejaVu Serif"/>
                <a:cs typeface="DejaVu Serif"/>
              </a:rPr>
              <a:t>stack.</a:t>
            </a:r>
            <a:endParaRPr sz="2314">
              <a:latin typeface="DejaVu Serif"/>
              <a:cs typeface="DejaVu Serif"/>
            </a:endParaRPr>
          </a:p>
          <a:p>
            <a:pPr marL="11527" marR="684675">
              <a:lnSpc>
                <a:spcPct val="97500"/>
              </a:lnSpc>
              <a:spcBef>
                <a:spcPts val="976"/>
              </a:spcBef>
            </a:pPr>
            <a:r>
              <a:rPr sz="2314" spc="5" dirty="0">
                <a:solidFill>
                  <a:srgbClr val="191919"/>
                </a:solidFill>
                <a:latin typeface="DejaVu Serif"/>
                <a:cs typeface="DejaVu Serif"/>
              </a:rPr>
              <a:t>Store an </a:t>
            </a:r>
            <a:r>
              <a:rPr sz="2314" b="1" spc="5" dirty="0">
                <a:solidFill>
                  <a:srgbClr val="0000FF"/>
                </a:solidFill>
                <a:latin typeface="DejaVu Serif"/>
                <a:cs typeface="DejaVu Serif"/>
              </a:rPr>
              <a:t>action/goto table </a:t>
            </a:r>
            <a:r>
              <a:rPr sz="2314" spc="5" dirty="0">
                <a:solidFill>
                  <a:srgbClr val="191919"/>
                </a:solidFill>
                <a:latin typeface="DejaVu Serif"/>
                <a:cs typeface="DejaVu Serif"/>
              </a:rPr>
              <a:t>that says what  operations to perform </a:t>
            </a:r>
            <a:r>
              <a:rPr sz="2314" spc="9" dirty="0">
                <a:solidFill>
                  <a:srgbClr val="191919"/>
                </a:solidFill>
                <a:latin typeface="DejaVu Serif"/>
                <a:cs typeface="DejaVu Serif"/>
              </a:rPr>
              <a:t>on </a:t>
            </a:r>
            <a:r>
              <a:rPr sz="2314" spc="5" dirty="0">
                <a:solidFill>
                  <a:srgbClr val="191919"/>
                </a:solidFill>
                <a:latin typeface="DejaVu Serif"/>
                <a:cs typeface="DejaVu Serif"/>
              </a:rPr>
              <a:t>the stack </a:t>
            </a:r>
            <a:r>
              <a:rPr sz="2314" spc="9" dirty="0">
                <a:solidFill>
                  <a:srgbClr val="191919"/>
                </a:solidFill>
                <a:latin typeface="DejaVu Serif"/>
                <a:cs typeface="DejaVu Serif"/>
              </a:rPr>
              <a:t>and </a:t>
            </a:r>
            <a:r>
              <a:rPr sz="2314" spc="5" dirty="0">
                <a:solidFill>
                  <a:srgbClr val="191919"/>
                </a:solidFill>
                <a:latin typeface="DejaVu Serif"/>
                <a:cs typeface="DejaVu Serif"/>
              </a:rPr>
              <a:t>what  state to enter </a:t>
            </a:r>
            <a:r>
              <a:rPr sz="2314" spc="9" dirty="0">
                <a:solidFill>
                  <a:srgbClr val="191919"/>
                </a:solidFill>
                <a:latin typeface="DejaVu Serif"/>
                <a:cs typeface="DejaVu Serif"/>
              </a:rPr>
              <a:t>on </a:t>
            </a:r>
            <a:r>
              <a:rPr sz="2314" spc="5" dirty="0">
                <a:solidFill>
                  <a:srgbClr val="191919"/>
                </a:solidFill>
                <a:latin typeface="DejaVu Serif"/>
                <a:cs typeface="DejaVu Serif"/>
              </a:rPr>
              <a:t>each input/stack</a:t>
            </a:r>
            <a:r>
              <a:rPr sz="2314" spc="-4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14" spc="-50" dirty="0">
                <a:solidFill>
                  <a:srgbClr val="191919"/>
                </a:solidFill>
                <a:latin typeface="DejaVu Serif"/>
                <a:cs typeface="DejaVu Serif"/>
              </a:rPr>
              <a:t>pair.</a:t>
            </a:r>
            <a:endParaRPr sz="2314">
              <a:latin typeface="DejaVu Serif"/>
              <a:cs typeface="DejaVu Serif"/>
            </a:endParaRPr>
          </a:p>
          <a:p>
            <a:pPr marL="11527" marR="4611">
              <a:lnSpc>
                <a:spcPts val="2714"/>
              </a:lnSpc>
              <a:spcBef>
                <a:spcPts val="1026"/>
              </a:spcBef>
            </a:pPr>
            <a:r>
              <a:rPr sz="2314" spc="5" dirty="0">
                <a:solidFill>
                  <a:srgbClr val="191919"/>
                </a:solidFill>
                <a:latin typeface="DejaVu Serif"/>
                <a:cs typeface="DejaVu Serif"/>
              </a:rPr>
              <a:t>Loop over the </a:t>
            </a:r>
            <a:r>
              <a:rPr sz="2314" dirty="0">
                <a:solidFill>
                  <a:srgbClr val="191919"/>
                </a:solidFill>
                <a:latin typeface="DejaVu Serif"/>
                <a:cs typeface="DejaVu Serif"/>
              </a:rPr>
              <a:t>input, </a:t>
            </a:r>
            <a:r>
              <a:rPr sz="2314" spc="5" dirty="0">
                <a:solidFill>
                  <a:srgbClr val="191919"/>
                </a:solidFill>
                <a:latin typeface="DejaVu Serif"/>
                <a:cs typeface="DejaVu Serif"/>
              </a:rPr>
              <a:t>processing input/stack pairs  until the automaton rejects or </a:t>
            </a:r>
            <a:r>
              <a:rPr sz="2314" spc="9" dirty="0">
                <a:solidFill>
                  <a:srgbClr val="191919"/>
                </a:solidFill>
                <a:latin typeface="DejaVu Serif"/>
                <a:cs typeface="DejaVu Serif"/>
              </a:rPr>
              <a:t>ends </a:t>
            </a:r>
            <a:r>
              <a:rPr sz="2314" spc="5" dirty="0">
                <a:solidFill>
                  <a:srgbClr val="191919"/>
                </a:solidFill>
                <a:latin typeface="DejaVu Serif"/>
                <a:cs typeface="DejaVu Serif"/>
              </a:rPr>
              <a:t>in </a:t>
            </a:r>
            <a:r>
              <a:rPr sz="2314" spc="9" dirty="0">
                <a:solidFill>
                  <a:srgbClr val="191919"/>
                </a:solidFill>
                <a:latin typeface="DejaVu Serif"/>
                <a:cs typeface="DejaVu Serif"/>
              </a:rPr>
              <a:t>an  </a:t>
            </a:r>
            <a:r>
              <a:rPr sz="2314" spc="5" dirty="0">
                <a:solidFill>
                  <a:srgbClr val="191919"/>
                </a:solidFill>
                <a:latin typeface="DejaVu Serif"/>
                <a:cs typeface="DejaVu Serif"/>
              </a:rPr>
              <a:t>accepting </a:t>
            </a:r>
            <a:r>
              <a:rPr sz="2314" spc="9" dirty="0">
                <a:solidFill>
                  <a:srgbClr val="191919"/>
                </a:solidFill>
                <a:latin typeface="DejaVu Serif"/>
                <a:cs typeface="DejaVu Serif"/>
              </a:rPr>
              <a:t>state </a:t>
            </a:r>
            <a:r>
              <a:rPr sz="2314" dirty="0">
                <a:solidFill>
                  <a:srgbClr val="191919"/>
                </a:solidFill>
                <a:latin typeface="DejaVu Serif"/>
                <a:cs typeface="DejaVu Serif"/>
              </a:rPr>
              <a:t>with all </a:t>
            </a:r>
            <a:r>
              <a:rPr sz="2314" spc="5" dirty="0">
                <a:solidFill>
                  <a:srgbClr val="191919"/>
                </a:solidFill>
                <a:latin typeface="DejaVu Serif"/>
                <a:cs typeface="DejaVu Serif"/>
              </a:rPr>
              <a:t>input</a:t>
            </a:r>
            <a:r>
              <a:rPr sz="2314" spc="-3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14" spc="5" dirty="0">
                <a:solidFill>
                  <a:srgbClr val="191919"/>
                </a:solidFill>
                <a:latin typeface="DejaVu Serif"/>
                <a:cs typeface="DejaVu Serif"/>
              </a:rPr>
              <a:t>consumed.</a:t>
            </a:r>
            <a:endParaRPr sz="2314">
              <a:latin typeface="DejaVu Serif"/>
              <a:cs typeface="DejaVu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6885" y="3077456"/>
            <a:ext cx="128515" cy="17232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044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1044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6885" y="4232366"/>
            <a:ext cx="128515" cy="17232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044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1044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6120" y="5397649"/>
            <a:ext cx="143499" cy="194391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180" spc="5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118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6981" y="5282388"/>
            <a:ext cx="7842325" cy="830005"/>
          </a:xfrm>
          <a:prstGeom prst="rect">
            <a:avLst/>
          </a:prstGeom>
        </p:spPr>
        <p:txBody>
          <a:bodyPr vert="horz" wrap="square" lIns="0" tIns="34578" rIns="0" bIns="0" rtlCol="0">
            <a:spAutoFit/>
          </a:bodyPr>
          <a:lstStyle/>
          <a:p>
            <a:pPr marL="11527" marR="4611">
              <a:lnSpc>
                <a:spcPts val="3104"/>
              </a:lnSpc>
              <a:spcBef>
                <a:spcPts val="272"/>
              </a:spcBef>
            </a:pPr>
            <a:r>
              <a:rPr sz="2677" spc="-9" dirty="0">
                <a:solidFill>
                  <a:srgbClr val="191919"/>
                </a:solidFill>
                <a:latin typeface="DejaVu Serif"/>
                <a:cs typeface="DejaVu Serif"/>
              </a:rPr>
              <a:t>If we </a:t>
            </a:r>
            <a:r>
              <a:rPr sz="2677" spc="-14" dirty="0">
                <a:solidFill>
                  <a:srgbClr val="191919"/>
                </a:solidFill>
                <a:latin typeface="DejaVu Serif"/>
                <a:cs typeface="DejaVu Serif"/>
              </a:rPr>
              <a:t>can </a:t>
            </a:r>
            <a:r>
              <a:rPr sz="2677" spc="-9" dirty="0">
                <a:solidFill>
                  <a:srgbClr val="191919"/>
                </a:solidFill>
                <a:latin typeface="DejaVu Serif"/>
                <a:cs typeface="DejaVu Serif"/>
              </a:rPr>
              <a:t>find a </a:t>
            </a:r>
            <a:r>
              <a:rPr sz="2677" spc="-14" dirty="0">
                <a:solidFill>
                  <a:srgbClr val="191919"/>
                </a:solidFill>
                <a:latin typeface="DejaVu Serif"/>
                <a:cs typeface="DejaVu Serif"/>
              </a:rPr>
              <a:t>DPDA </a:t>
            </a:r>
            <a:r>
              <a:rPr sz="2677" spc="-5" dirty="0">
                <a:solidFill>
                  <a:srgbClr val="191919"/>
                </a:solidFill>
                <a:latin typeface="DejaVu Serif"/>
                <a:cs typeface="DejaVu Serif"/>
              </a:rPr>
              <a:t>for </a:t>
            </a:r>
            <a:r>
              <a:rPr sz="2677" spc="-9" dirty="0">
                <a:solidFill>
                  <a:srgbClr val="191919"/>
                </a:solidFill>
                <a:latin typeface="DejaVu Serif"/>
                <a:cs typeface="DejaVu Serif"/>
              </a:rPr>
              <a:t>a CFL, </a:t>
            </a:r>
            <a:r>
              <a:rPr sz="2677" spc="-14" dirty="0">
                <a:solidFill>
                  <a:srgbClr val="191919"/>
                </a:solidFill>
                <a:latin typeface="DejaVu Serif"/>
                <a:cs typeface="DejaVu Serif"/>
              </a:rPr>
              <a:t>then </a:t>
            </a:r>
            <a:r>
              <a:rPr sz="2677" spc="-9" dirty="0">
                <a:solidFill>
                  <a:srgbClr val="191919"/>
                </a:solidFill>
                <a:latin typeface="DejaVu Serif"/>
                <a:cs typeface="DejaVu Serif"/>
              </a:rPr>
              <a:t>we </a:t>
            </a:r>
            <a:r>
              <a:rPr sz="2677" spc="-14" dirty="0">
                <a:solidFill>
                  <a:srgbClr val="191919"/>
                </a:solidFill>
                <a:latin typeface="DejaVu Serif"/>
                <a:cs typeface="DejaVu Serif"/>
              </a:rPr>
              <a:t>can  recognize </a:t>
            </a:r>
            <a:r>
              <a:rPr sz="2677" spc="-9" dirty="0">
                <a:solidFill>
                  <a:srgbClr val="191919"/>
                </a:solidFill>
                <a:latin typeface="DejaVu Serif"/>
                <a:cs typeface="DejaVu Serif"/>
              </a:rPr>
              <a:t>strings in </a:t>
            </a:r>
            <a:r>
              <a:rPr sz="2677" spc="-14" dirty="0">
                <a:solidFill>
                  <a:srgbClr val="191919"/>
                </a:solidFill>
                <a:latin typeface="DejaVu Serif"/>
                <a:cs typeface="DejaVu Serif"/>
              </a:rPr>
              <a:t>that </a:t>
            </a:r>
            <a:r>
              <a:rPr sz="2677" spc="-9" dirty="0">
                <a:solidFill>
                  <a:srgbClr val="191919"/>
                </a:solidFill>
                <a:latin typeface="DejaVu Serif"/>
                <a:cs typeface="DejaVu Serif"/>
              </a:rPr>
              <a:t>language</a:t>
            </a:r>
            <a:r>
              <a:rPr sz="2677" spc="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677" spc="-41" dirty="0">
                <a:solidFill>
                  <a:srgbClr val="191919"/>
                </a:solidFill>
                <a:latin typeface="DejaVu Serif"/>
                <a:cs typeface="DejaVu Serif"/>
              </a:rPr>
              <a:t>efficiently.</a:t>
            </a:r>
            <a:endParaRPr sz="2677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352125" y="1858797"/>
            <a:ext cx="9401075" cy="890309"/>
          </a:xfrm>
          <a:prstGeom prst="rect">
            <a:avLst/>
          </a:prstGeom>
        </p:spPr>
        <p:txBody>
          <a:bodyPr vert="horz" wrap="square" lIns="0" tIns="23052" rIns="0" bIns="0" rtlCol="0" anchor="ctr">
            <a:spAutoFit/>
          </a:bodyPr>
          <a:lstStyle/>
          <a:p>
            <a:pPr marR="4611" algn="ctr">
              <a:lnSpc>
                <a:spcPct val="97300"/>
              </a:lnSpc>
              <a:spcBef>
                <a:spcPts val="182"/>
              </a:spcBef>
            </a:pPr>
            <a:r>
              <a:rPr spc="-5" dirty="0"/>
              <a:t>If </a:t>
            </a:r>
            <a:r>
              <a:rPr i="1" dirty="0"/>
              <a:t>we can </a:t>
            </a:r>
            <a:r>
              <a:rPr spc="-5" dirty="0"/>
              <a:t>find </a:t>
            </a:r>
            <a:r>
              <a:rPr i="1" dirty="0"/>
              <a:t>a DPDA </a:t>
            </a:r>
            <a:r>
              <a:rPr spc="-5" dirty="0"/>
              <a:t>for </a:t>
            </a:r>
            <a:r>
              <a:rPr i="1" dirty="0"/>
              <a:t>a </a:t>
            </a:r>
            <a:r>
              <a:rPr spc="-5" dirty="0"/>
              <a:t>CFL, then</a:t>
            </a:r>
            <a:r>
              <a:rPr spc="-50" dirty="0"/>
              <a:t> </a:t>
            </a:r>
            <a:r>
              <a:rPr i="1" dirty="0"/>
              <a:t>we  </a:t>
            </a:r>
            <a:r>
              <a:rPr dirty="0"/>
              <a:t>can </a:t>
            </a:r>
            <a:r>
              <a:rPr spc="-5" dirty="0"/>
              <a:t>recognize strings in that language  </a:t>
            </a:r>
            <a:r>
              <a:rPr spc="-36" dirty="0"/>
              <a:t>efficiently.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219735" y="3263713"/>
            <a:ext cx="9665855" cy="907531"/>
          </a:xfrm>
          <a:prstGeom prst="rect">
            <a:avLst/>
          </a:prstGeom>
        </p:spPr>
        <p:txBody>
          <a:bodyPr vert="horz" wrap="square" lIns="0" tIns="35154" rIns="0" bIns="0" rtlCol="0">
            <a:spAutoFit/>
          </a:bodyPr>
          <a:lstStyle/>
          <a:p>
            <a:pPr marL="2228076" marR="4611" indent="-2216550">
              <a:lnSpc>
                <a:spcPts val="3394"/>
              </a:lnSpc>
              <a:spcBef>
                <a:spcPts val="277"/>
              </a:spcBef>
            </a:pPr>
            <a:r>
              <a:rPr spc="-5" dirty="0"/>
              <a:t>Can </a:t>
            </a:r>
            <a:r>
              <a:rPr dirty="0"/>
              <a:t>we </a:t>
            </a:r>
            <a:r>
              <a:rPr spc="-5" dirty="0"/>
              <a:t>guarantee that </a:t>
            </a:r>
            <a:r>
              <a:rPr dirty="0"/>
              <a:t>we </a:t>
            </a:r>
            <a:r>
              <a:rPr spc="-5" dirty="0"/>
              <a:t>can always find  </a:t>
            </a:r>
            <a:r>
              <a:rPr dirty="0"/>
              <a:t>a </a:t>
            </a:r>
            <a:r>
              <a:rPr spc="-5" dirty="0"/>
              <a:t>DPDA for </a:t>
            </a:r>
            <a:r>
              <a:rPr dirty="0"/>
              <a:t>a</a:t>
            </a:r>
            <a:r>
              <a:rPr spc="-9" dirty="0"/>
              <a:t> </a:t>
            </a:r>
            <a:r>
              <a:rPr spc="-5" dirty="0"/>
              <a:t>CFL?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9480" y="506452"/>
            <a:ext cx="7883242" cy="626102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993" spc="-5" dirty="0"/>
              <a:t>The </a:t>
            </a:r>
            <a:r>
              <a:rPr sz="3993" spc="-36" dirty="0"/>
              <a:t>Power </a:t>
            </a:r>
            <a:r>
              <a:rPr sz="3993" spc="-5" dirty="0"/>
              <a:t>of</a:t>
            </a:r>
            <a:r>
              <a:rPr sz="3993" spc="-32" dirty="0"/>
              <a:t> </a:t>
            </a:r>
            <a:r>
              <a:rPr sz="3993" spc="-5" dirty="0"/>
              <a:t>Nondeterminism</a:t>
            </a:r>
            <a:endParaRPr sz="3993"/>
          </a:p>
        </p:txBody>
      </p:sp>
      <p:sp>
        <p:nvSpPr>
          <p:cNvPr id="3" name="object 3"/>
          <p:cNvSpPr txBox="1"/>
          <p:nvPr/>
        </p:nvSpPr>
        <p:spPr>
          <a:xfrm>
            <a:off x="2043441" y="1672430"/>
            <a:ext cx="126210" cy="167534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998" spc="14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998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6266" y="1572154"/>
            <a:ext cx="7489627" cy="2354565"/>
          </a:xfrm>
          <a:prstGeom prst="rect">
            <a:avLst/>
          </a:prstGeom>
        </p:spPr>
        <p:txBody>
          <a:bodyPr vert="horz" wrap="square" lIns="0" tIns="31697" rIns="0" bIns="0" rtlCol="0">
            <a:spAutoFit/>
          </a:bodyPr>
          <a:lstStyle/>
          <a:p>
            <a:pPr marL="11527" marR="614940">
              <a:lnSpc>
                <a:spcPts val="2668"/>
              </a:lnSpc>
              <a:spcBef>
                <a:spcPts val="250"/>
              </a:spcBef>
            </a:pPr>
            <a:r>
              <a:rPr sz="2269" spc="9" dirty="0">
                <a:solidFill>
                  <a:srgbClr val="191919"/>
                </a:solidFill>
                <a:latin typeface="DejaVu Serif"/>
                <a:cs typeface="DejaVu Serif"/>
              </a:rPr>
              <a:t>When </a:t>
            </a:r>
            <a:r>
              <a:rPr sz="2269" spc="5" dirty="0">
                <a:solidFill>
                  <a:srgbClr val="191919"/>
                </a:solidFill>
                <a:latin typeface="DejaVu Serif"/>
                <a:cs typeface="DejaVu Serif"/>
              </a:rPr>
              <a:t>dealing </a:t>
            </a:r>
            <a:r>
              <a:rPr sz="2269" spc="9" dirty="0">
                <a:solidFill>
                  <a:srgbClr val="191919"/>
                </a:solidFill>
                <a:latin typeface="DejaVu Serif"/>
                <a:cs typeface="DejaVu Serif"/>
              </a:rPr>
              <a:t>with </a:t>
            </a:r>
            <a:r>
              <a:rPr sz="2269" spc="5" dirty="0">
                <a:solidFill>
                  <a:srgbClr val="191919"/>
                </a:solidFill>
                <a:latin typeface="DejaVu Serif"/>
                <a:cs typeface="DejaVu Serif"/>
              </a:rPr>
              <a:t>finite automata, there is</a:t>
            </a:r>
            <a:r>
              <a:rPr sz="2269" spc="-103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269" spc="9" dirty="0">
                <a:solidFill>
                  <a:srgbClr val="191919"/>
                </a:solidFill>
                <a:latin typeface="DejaVu Serif"/>
                <a:cs typeface="DejaVu Serif"/>
              </a:rPr>
              <a:t>no  </a:t>
            </a:r>
            <a:r>
              <a:rPr sz="2269" spc="5" dirty="0">
                <a:solidFill>
                  <a:srgbClr val="191919"/>
                </a:solidFill>
                <a:latin typeface="DejaVu Serif"/>
                <a:cs typeface="DejaVu Serif"/>
              </a:rPr>
              <a:t>difference </a:t>
            </a:r>
            <a:r>
              <a:rPr sz="2269" spc="9" dirty="0">
                <a:solidFill>
                  <a:srgbClr val="191919"/>
                </a:solidFill>
                <a:latin typeface="DejaVu Serif"/>
                <a:cs typeface="DejaVu Serif"/>
              </a:rPr>
              <a:t>in </a:t>
            </a:r>
            <a:r>
              <a:rPr sz="2269" spc="5" dirty="0">
                <a:solidFill>
                  <a:srgbClr val="191919"/>
                </a:solidFill>
                <a:latin typeface="DejaVu Serif"/>
                <a:cs typeface="DejaVu Serif"/>
              </a:rPr>
              <a:t>the </a:t>
            </a:r>
            <a:r>
              <a:rPr sz="2269" spc="9" dirty="0">
                <a:solidFill>
                  <a:srgbClr val="191919"/>
                </a:solidFill>
                <a:latin typeface="DejaVu Serif"/>
                <a:cs typeface="DejaVu Serif"/>
              </a:rPr>
              <a:t>power of </a:t>
            </a:r>
            <a:r>
              <a:rPr sz="2269" spc="-36" dirty="0">
                <a:solidFill>
                  <a:srgbClr val="191919"/>
                </a:solidFill>
                <a:latin typeface="DejaVu Serif"/>
                <a:cs typeface="DejaVu Serif"/>
              </a:rPr>
              <a:t>NFAs </a:t>
            </a:r>
            <a:r>
              <a:rPr sz="2269" spc="9" dirty="0">
                <a:solidFill>
                  <a:srgbClr val="191919"/>
                </a:solidFill>
                <a:latin typeface="DejaVu Serif"/>
                <a:cs typeface="DejaVu Serif"/>
              </a:rPr>
              <a:t>and</a:t>
            </a:r>
            <a:r>
              <a:rPr sz="2269" spc="-59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269" spc="-32" dirty="0">
                <a:solidFill>
                  <a:srgbClr val="191919"/>
                </a:solidFill>
                <a:latin typeface="DejaVu Serif"/>
                <a:cs typeface="DejaVu Serif"/>
              </a:rPr>
              <a:t>DFAs.</a:t>
            </a:r>
            <a:endParaRPr sz="2269">
              <a:latin typeface="DejaVu Serif"/>
              <a:cs typeface="DejaVu Serif"/>
            </a:endParaRPr>
          </a:p>
          <a:p>
            <a:pPr marL="11527" marR="4611">
              <a:lnSpc>
                <a:spcPct val="98500"/>
              </a:lnSpc>
              <a:spcBef>
                <a:spcPts val="926"/>
              </a:spcBef>
            </a:pPr>
            <a:r>
              <a:rPr sz="2269" spc="-27" dirty="0">
                <a:solidFill>
                  <a:srgbClr val="191919"/>
                </a:solidFill>
                <a:latin typeface="DejaVu Serif"/>
                <a:cs typeface="DejaVu Serif"/>
              </a:rPr>
              <a:t>However, </a:t>
            </a:r>
            <a:r>
              <a:rPr sz="2269" spc="9" dirty="0">
                <a:solidFill>
                  <a:srgbClr val="191919"/>
                </a:solidFill>
                <a:latin typeface="DejaVu Serif"/>
                <a:cs typeface="DejaVu Serif"/>
              </a:rPr>
              <a:t>when </a:t>
            </a:r>
            <a:r>
              <a:rPr sz="2269" spc="5" dirty="0">
                <a:solidFill>
                  <a:srgbClr val="191919"/>
                </a:solidFill>
                <a:latin typeface="DejaVu Serif"/>
                <a:cs typeface="DejaVu Serif"/>
              </a:rPr>
              <a:t>dealing </a:t>
            </a:r>
            <a:r>
              <a:rPr sz="2269" spc="9" dirty="0">
                <a:solidFill>
                  <a:srgbClr val="191919"/>
                </a:solidFill>
                <a:latin typeface="DejaVu Serif"/>
                <a:cs typeface="DejaVu Serif"/>
              </a:rPr>
              <a:t>with PDAs, </a:t>
            </a:r>
            <a:r>
              <a:rPr sz="2269" dirty="0">
                <a:solidFill>
                  <a:srgbClr val="191919"/>
                </a:solidFill>
                <a:latin typeface="DejaVu Serif"/>
                <a:cs typeface="DejaVu Serif"/>
              </a:rPr>
              <a:t>there </a:t>
            </a:r>
            <a:r>
              <a:rPr sz="2269" spc="5" dirty="0">
                <a:solidFill>
                  <a:srgbClr val="191919"/>
                </a:solidFill>
                <a:latin typeface="DejaVu Serif"/>
                <a:cs typeface="DejaVu Serif"/>
              </a:rPr>
              <a:t>are </a:t>
            </a:r>
            <a:r>
              <a:rPr sz="2269" spc="9" dirty="0">
                <a:solidFill>
                  <a:srgbClr val="191919"/>
                </a:solidFill>
                <a:latin typeface="DejaVu Serif"/>
                <a:cs typeface="DejaVu Serif"/>
              </a:rPr>
              <a:t>CFLs  </a:t>
            </a:r>
            <a:r>
              <a:rPr sz="2269" dirty="0">
                <a:solidFill>
                  <a:srgbClr val="191919"/>
                </a:solidFill>
                <a:latin typeface="DejaVu Serif"/>
                <a:cs typeface="DejaVu Serif"/>
              </a:rPr>
              <a:t>that </a:t>
            </a:r>
            <a:r>
              <a:rPr sz="2269" spc="9" dirty="0">
                <a:solidFill>
                  <a:srgbClr val="191919"/>
                </a:solidFill>
                <a:latin typeface="DejaVu Serif"/>
                <a:cs typeface="DejaVu Serif"/>
              </a:rPr>
              <a:t>can be </a:t>
            </a:r>
            <a:r>
              <a:rPr sz="2269" spc="5" dirty="0">
                <a:solidFill>
                  <a:srgbClr val="191919"/>
                </a:solidFill>
                <a:latin typeface="DejaVu Serif"/>
                <a:cs typeface="DejaVu Serif"/>
              </a:rPr>
              <a:t>recognized by </a:t>
            </a:r>
            <a:r>
              <a:rPr sz="2269" spc="9" dirty="0">
                <a:solidFill>
                  <a:srgbClr val="191919"/>
                </a:solidFill>
                <a:latin typeface="DejaVu Serif"/>
                <a:cs typeface="DejaVu Serif"/>
              </a:rPr>
              <a:t>NPDAs </a:t>
            </a:r>
            <a:r>
              <a:rPr sz="2269" dirty="0">
                <a:solidFill>
                  <a:srgbClr val="191919"/>
                </a:solidFill>
                <a:latin typeface="DejaVu Serif"/>
                <a:cs typeface="DejaVu Serif"/>
              </a:rPr>
              <a:t>that </a:t>
            </a:r>
            <a:r>
              <a:rPr sz="2269" b="1" spc="9" dirty="0">
                <a:solidFill>
                  <a:srgbClr val="0000FF"/>
                </a:solidFill>
                <a:latin typeface="DejaVu Serif"/>
                <a:cs typeface="DejaVu Serif"/>
              </a:rPr>
              <a:t>cannot </a:t>
            </a:r>
            <a:r>
              <a:rPr sz="2269" spc="9" dirty="0">
                <a:solidFill>
                  <a:srgbClr val="191919"/>
                </a:solidFill>
                <a:latin typeface="DejaVu Serif"/>
                <a:cs typeface="DejaVu Serif"/>
              </a:rPr>
              <a:t>be  </a:t>
            </a:r>
            <a:r>
              <a:rPr sz="2269" spc="5" dirty="0">
                <a:solidFill>
                  <a:srgbClr val="191919"/>
                </a:solidFill>
                <a:latin typeface="DejaVu Serif"/>
                <a:cs typeface="DejaVu Serif"/>
              </a:rPr>
              <a:t>recognized </a:t>
            </a:r>
            <a:r>
              <a:rPr sz="2269" spc="9" dirty="0">
                <a:solidFill>
                  <a:srgbClr val="191919"/>
                </a:solidFill>
                <a:latin typeface="DejaVu Serif"/>
                <a:cs typeface="DejaVu Serif"/>
              </a:rPr>
              <a:t>by</a:t>
            </a:r>
            <a:r>
              <a:rPr sz="2269" spc="-14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269" spc="5" dirty="0">
                <a:solidFill>
                  <a:srgbClr val="191919"/>
                </a:solidFill>
                <a:latin typeface="DejaVu Serif"/>
                <a:cs typeface="DejaVu Serif"/>
              </a:rPr>
              <a:t>DPDAs.</a:t>
            </a:r>
            <a:endParaRPr sz="2269">
              <a:latin typeface="DejaVu Serif"/>
              <a:cs typeface="DejaVu Serif"/>
            </a:endParaRPr>
          </a:p>
          <a:p>
            <a:pPr marL="11527">
              <a:spcBef>
                <a:spcPts val="962"/>
              </a:spcBef>
            </a:pPr>
            <a:r>
              <a:rPr sz="2269" spc="5" dirty="0">
                <a:solidFill>
                  <a:srgbClr val="191919"/>
                </a:solidFill>
                <a:latin typeface="DejaVu Serif"/>
                <a:cs typeface="DejaVu Serif"/>
              </a:rPr>
              <a:t>Simple example: </a:t>
            </a:r>
            <a:r>
              <a:rPr sz="2269" spc="9" dirty="0">
                <a:solidFill>
                  <a:srgbClr val="191919"/>
                </a:solidFill>
                <a:latin typeface="DejaVu Serif"/>
                <a:cs typeface="DejaVu Serif"/>
              </a:rPr>
              <a:t>The </a:t>
            </a:r>
            <a:r>
              <a:rPr sz="2269" spc="5" dirty="0">
                <a:solidFill>
                  <a:srgbClr val="191919"/>
                </a:solidFill>
                <a:latin typeface="DejaVu Serif"/>
                <a:cs typeface="DejaVu Serif"/>
              </a:rPr>
              <a:t>language of</a:t>
            </a:r>
            <a:r>
              <a:rPr sz="2269" spc="-50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269" spc="5" dirty="0">
                <a:solidFill>
                  <a:srgbClr val="191919"/>
                </a:solidFill>
                <a:latin typeface="DejaVu Serif"/>
                <a:cs typeface="DejaVu Serif"/>
              </a:rPr>
              <a:t>palindromes.</a:t>
            </a:r>
            <a:endParaRPr sz="2269">
              <a:latin typeface="DejaVu Serif"/>
              <a:cs typeface="DejaVu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3441" y="2479253"/>
            <a:ext cx="126210" cy="167534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998" spc="14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998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3441" y="3628400"/>
            <a:ext cx="126210" cy="167534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998" spc="14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998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3492" y="4085985"/>
            <a:ext cx="112955" cy="147795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862" spc="18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862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5165" y="3999540"/>
            <a:ext cx="6727756" cy="320131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997" dirty="0">
                <a:solidFill>
                  <a:srgbClr val="191919"/>
                </a:solidFill>
                <a:latin typeface="DejaVu Serif"/>
                <a:cs typeface="DejaVu Serif"/>
              </a:rPr>
              <a:t>How do you </a:t>
            </a:r>
            <a:r>
              <a:rPr sz="1997" spc="5" dirty="0">
                <a:solidFill>
                  <a:srgbClr val="191919"/>
                </a:solidFill>
                <a:latin typeface="DejaVu Serif"/>
                <a:cs typeface="DejaVu Serif"/>
              </a:rPr>
              <a:t>know when </a:t>
            </a:r>
            <a:r>
              <a:rPr sz="1997" dirty="0">
                <a:solidFill>
                  <a:srgbClr val="191919"/>
                </a:solidFill>
                <a:latin typeface="DejaVu Serif"/>
                <a:cs typeface="DejaVu Serif"/>
              </a:rPr>
              <a:t>you've read half </a:t>
            </a:r>
            <a:r>
              <a:rPr sz="1997" spc="5" dirty="0">
                <a:solidFill>
                  <a:srgbClr val="191919"/>
                </a:solidFill>
                <a:latin typeface="DejaVu Serif"/>
                <a:cs typeface="DejaVu Serif"/>
              </a:rPr>
              <a:t>the</a:t>
            </a:r>
            <a:r>
              <a:rPr sz="1997" spc="-4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1997" dirty="0">
                <a:solidFill>
                  <a:srgbClr val="191919"/>
                </a:solidFill>
                <a:latin typeface="DejaVu Serif"/>
                <a:cs typeface="DejaVu Serif"/>
              </a:rPr>
              <a:t>string?</a:t>
            </a:r>
            <a:endParaRPr sz="1997">
              <a:latin typeface="DejaVu Serif"/>
              <a:cs typeface="DejaVu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3441" y="4496313"/>
            <a:ext cx="126210" cy="167534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998" spc="14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998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6266" y="4397189"/>
            <a:ext cx="6065008" cy="364328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2269" spc="9" dirty="0">
                <a:solidFill>
                  <a:srgbClr val="191919"/>
                </a:solidFill>
                <a:latin typeface="DejaVu Serif"/>
                <a:cs typeface="DejaVu Serif"/>
              </a:rPr>
              <a:t>NPDAs are </a:t>
            </a:r>
            <a:r>
              <a:rPr sz="2269" b="1" spc="9" dirty="0">
                <a:solidFill>
                  <a:srgbClr val="0000FF"/>
                </a:solidFill>
                <a:latin typeface="DejaVu Serif"/>
                <a:cs typeface="DejaVu Serif"/>
              </a:rPr>
              <a:t>more powerful </a:t>
            </a:r>
            <a:r>
              <a:rPr sz="2269" spc="5" dirty="0">
                <a:solidFill>
                  <a:srgbClr val="191919"/>
                </a:solidFill>
                <a:latin typeface="DejaVu Serif"/>
                <a:cs typeface="DejaVu Serif"/>
              </a:rPr>
              <a:t>than</a:t>
            </a:r>
            <a:r>
              <a:rPr sz="2269" spc="-150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269" spc="9" dirty="0">
                <a:solidFill>
                  <a:srgbClr val="191919"/>
                </a:solidFill>
                <a:latin typeface="DejaVu Serif"/>
                <a:cs typeface="DejaVu Serif"/>
              </a:rPr>
              <a:t>DPDAs.</a:t>
            </a:r>
            <a:endParaRPr sz="2269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5626" y="506452"/>
            <a:ext cx="5012103" cy="626102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993" spc="-9" dirty="0"/>
              <a:t>Deterministic</a:t>
            </a:r>
            <a:r>
              <a:rPr sz="3993" spc="-54" dirty="0"/>
              <a:t> </a:t>
            </a:r>
            <a:r>
              <a:rPr sz="3993" dirty="0"/>
              <a:t>CFLs</a:t>
            </a:r>
            <a:endParaRPr sz="3993"/>
          </a:p>
        </p:txBody>
      </p:sp>
      <p:sp>
        <p:nvSpPr>
          <p:cNvPr id="3" name="object 3"/>
          <p:cNvSpPr txBox="1"/>
          <p:nvPr/>
        </p:nvSpPr>
        <p:spPr>
          <a:xfrm>
            <a:off x="2064188" y="1673582"/>
            <a:ext cx="130821" cy="174651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1044" spc="14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1044">
              <a:latin typeface="OpenSymbol"/>
              <a:cs typeface="Open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280877" y="1656870"/>
            <a:ext cx="9543570" cy="1258014"/>
          </a:xfrm>
          <a:prstGeom prst="rect">
            <a:avLst/>
          </a:prstGeom>
        </p:spPr>
        <p:txBody>
          <a:bodyPr vert="horz" wrap="square" lIns="0" tIns="20171" rIns="0" bIns="0" rtlCol="0">
            <a:spAutoFit/>
          </a:bodyPr>
          <a:lstStyle/>
          <a:p>
            <a:pPr marL="187882" marR="4611">
              <a:lnSpc>
                <a:spcPct val="97600"/>
              </a:lnSpc>
              <a:spcBef>
                <a:spcPts val="159"/>
              </a:spcBef>
            </a:pPr>
            <a:r>
              <a:rPr sz="2360" dirty="0"/>
              <a:t>A </a:t>
            </a:r>
            <a:r>
              <a:rPr sz="2360" spc="-5" dirty="0"/>
              <a:t>context-free language </a:t>
            </a:r>
            <a:r>
              <a:rPr sz="2360" dirty="0"/>
              <a:t>L </a:t>
            </a:r>
            <a:r>
              <a:rPr sz="2360" spc="-5" dirty="0"/>
              <a:t>is called </a:t>
            </a:r>
            <a:r>
              <a:rPr sz="2360" dirty="0"/>
              <a:t>a  </a:t>
            </a:r>
            <a:r>
              <a:rPr sz="2360" b="1" spc="-5" dirty="0">
                <a:solidFill>
                  <a:srgbClr val="0000FF"/>
                </a:solidFill>
                <a:latin typeface="DejaVu Serif"/>
                <a:cs typeface="DejaVu Serif"/>
              </a:rPr>
              <a:t>deterministic context-free </a:t>
            </a:r>
            <a:r>
              <a:rPr sz="2360" b="1" dirty="0">
                <a:solidFill>
                  <a:srgbClr val="0000FF"/>
                </a:solidFill>
                <a:latin typeface="DejaVu Serif"/>
                <a:cs typeface="DejaVu Serif"/>
              </a:rPr>
              <a:t>language </a:t>
            </a:r>
            <a:r>
              <a:rPr sz="2360" spc="-5" dirty="0"/>
              <a:t>(DCFL) if  there is </a:t>
            </a:r>
            <a:r>
              <a:rPr sz="2360" dirty="0"/>
              <a:t>some </a:t>
            </a:r>
            <a:r>
              <a:rPr sz="2360" spc="-5" dirty="0"/>
              <a:t>DPDA that recognizes</a:t>
            </a:r>
            <a:r>
              <a:rPr sz="2360" spc="-27" dirty="0"/>
              <a:t> </a:t>
            </a:r>
            <a:r>
              <a:rPr sz="2360" spc="-5" dirty="0"/>
              <a:t>L.</a:t>
            </a:r>
            <a:endParaRPr sz="2360">
              <a:latin typeface="DejaVu Serif"/>
              <a:cs typeface="DejaVu Serif"/>
            </a:endParaRPr>
          </a:p>
          <a:p>
            <a:pPr marL="187882" marR="148116">
              <a:lnSpc>
                <a:spcPts val="2741"/>
              </a:lnSpc>
              <a:spcBef>
                <a:spcPts val="1361"/>
              </a:spcBef>
            </a:pPr>
            <a:r>
              <a:rPr sz="2360" dirty="0"/>
              <a:t>Not </a:t>
            </a:r>
            <a:r>
              <a:rPr sz="2360" spc="-5" dirty="0"/>
              <a:t>all CFLs are DCFLs, though many important  ones</a:t>
            </a:r>
            <a:r>
              <a:rPr sz="2360" spc="-9" dirty="0"/>
              <a:t> </a:t>
            </a:r>
            <a:r>
              <a:rPr sz="2360" spc="-5" dirty="0"/>
              <a:t>are.</a:t>
            </a:r>
            <a:endParaRPr sz="2360"/>
          </a:p>
        </p:txBody>
      </p:sp>
      <p:sp>
        <p:nvSpPr>
          <p:cNvPr id="5" name="object 5"/>
          <p:cNvSpPr txBox="1"/>
          <p:nvPr/>
        </p:nvSpPr>
        <p:spPr>
          <a:xfrm>
            <a:off x="2064188" y="2886123"/>
            <a:ext cx="130821" cy="174651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1044" spc="14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1044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6072" y="3741356"/>
            <a:ext cx="122176" cy="16177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953" spc="18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953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9987" y="3647995"/>
            <a:ext cx="5984902" cy="672043"/>
          </a:xfrm>
          <a:prstGeom prst="rect">
            <a:avLst/>
          </a:prstGeom>
        </p:spPr>
        <p:txBody>
          <a:bodyPr vert="horz" wrap="square" lIns="0" tIns="30544" rIns="0" bIns="0" rtlCol="0">
            <a:spAutoFit/>
          </a:bodyPr>
          <a:lstStyle/>
          <a:p>
            <a:pPr marL="11527" marR="4611">
              <a:lnSpc>
                <a:spcPts val="2532"/>
              </a:lnSpc>
              <a:spcBef>
                <a:spcPts val="241"/>
              </a:spcBef>
            </a:pP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Balanced parentheses, </a:t>
            </a:r>
            <a:r>
              <a:rPr sz="2178" dirty="0">
                <a:solidFill>
                  <a:srgbClr val="191919"/>
                </a:solidFill>
                <a:latin typeface="DejaVu Serif"/>
                <a:cs typeface="DejaVu Serif"/>
              </a:rPr>
              <a:t>most </a:t>
            </a:r>
            <a:r>
              <a:rPr sz="2178" spc="-5" dirty="0">
                <a:solidFill>
                  <a:srgbClr val="191919"/>
                </a:solidFill>
                <a:latin typeface="DejaVu Serif"/>
                <a:cs typeface="DejaVu Serif"/>
              </a:rPr>
              <a:t>programming  languages, etc.</a:t>
            </a:r>
            <a:endParaRPr sz="2178">
              <a:latin typeface="DejaVu Serif"/>
              <a:cs typeface="DejaVu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47129" y="4149378"/>
            <a:ext cx="5186723" cy="2489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9" name="object 9"/>
          <p:cNvSpPr txBox="1"/>
          <p:nvPr/>
        </p:nvSpPr>
        <p:spPr>
          <a:xfrm>
            <a:off x="6233159" y="5074919"/>
            <a:ext cx="1361227" cy="602664"/>
          </a:xfrm>
          <a:prstGeom prst="rect">
            <a:avLst/>
          </a:prstGeom>
        </p:spPr>
        <p:txBody>
          <a:bodyPr vert="horz" wrap="square" lIns="0" tIns="38036" rIns="0" bIns="0" rtlCol="0">
            <a:spAutoFit/>
          </a:bodyPr>
          <a:lstStyle/>
          <a:p>
            <a:pPr marL="11527" marR="4611" indent="198256">
              <a:lnSpc>
                <a:spcPts val="2233"/>
              </a:lnSpc>
              <a:spcBef>
                <a:spcPts val="300"/>
              </a:spcBef>
            </a:pPr>
            <a:r>
              <a:rPr sz="1997" b="1" spc="-5" dirty="0">
                <a:solidFill>
                  <a:srgbClr val="FFFFFF"/>
                </a:solidFill>
                <a:latin typeface="Arial"/>
                <a:cs typeface="Arial"/>
              </a:rPr>
              <a:t>Regular  </a:t>
            </a:r>
            <a:r>
              <a:rPr sz="1997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997" b="1" spc="-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997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997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997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97" b="1" spc="-5" dirty="0">
                <a:solidFill>
                  <a:srgbClr val="FFFFFF"/>
                </a:solidFill>
                <a:latin typeface="Arial"/>
                <a:cs typeface="Arial"/>
              </a:rPr>
              <a:t>ge</a:t>
            </a:r>
            <a:r>
              <a:rPr sz="1997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99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24171" y="5185569"/>
            <a:ext cx="773397" cy="37481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360" b="1" spc="-5" dirty="0">
                <a:solidFill>
                  <a:srgbClr val="191919"/>
                </a:solidFill>
                <a:latin typeface="Arial"/>
                <a:cs typeface="Arial"/>
              </a:rPr>
              <a:t>C</a:t>
            </a:r>
            <a:r>
              <a:rPr sz="2360" b="1" spc="9" dirty="0">
                <a:solidFill>
                  <a:srgbClr val="191919"/>
                </a:solidFill>
                <a:latin typeface="Arial"/>
                <a:cs typeface="Arial"/>
              </a:rPr>
              <a:t>F</a:t>
            </a:r>
            <a:r>
              <a:rPr sz="2360" b="1" dirty="0">
                <a:solidFill>
                  <a:srgbClr val="191919"/>
                </a:solidFill>
                <a:latin typeface="Arial"/>
                <a:cs typeface="Arial"/>
              </a:rPr>
              <a:t>Ls</a:t>
            </a:r>
            <a:endParaRPr sz="236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07619" y="5187875"/>
            <a:ext cx="991240" cy="37481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360" b="1" spc="9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360" b="1" spc="-5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360" b="1" spc="9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2360" b="1" dirty="0">
                <a:solidFill>
                  <a:srgbClr val="FFFF00"/>
                </a:solidFill>
                <a:latin typeface="Arial"/>
                <a:cs typeface="Arial"/>
              </a:rPr>
              <a:t>Ls</a:t>
            </a:r>
            <a:endParaRPr sz="236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29656" y="4555998"/>
            <a:ext cx="3011181" cy="1676463"/>
            <a:chOff x="120650" y="5020035"/>
            <a:chExt cx="3317875" cy="1847214"/>
          </a:xfrm>
        </p:grpSpPr>
        <p:sp>
          <p:nvSpPr>
            <p:cNvPr id="13" name="object 13"/>
            <p:cNvSpPr/>
            <p:nvPr/>
          </p:nvSpPr>
          <p:spPr>
            <a:xfrm>
              <a:off x="2971800" y="5029200"/>
              <a:ext cx="457200" cy="1828800"/>
            </a:xfrm>
            <a:custGeom>
              <a:avLst/>
              <a:gdLst/>
              <a:ahLst/>
              <a:cxnLst/>
              <a:rect l="l" t="t" r="r" b="b"/>
              <a:pathLst>
                <a:path w="457200" h="1828800">
                  <a:moveTo>
                    <a:pt x="457200" y="0"/>
                  </a:moveTo>
                  <a:lnTo>
                    <a:pt x="400579" y="5997"/>
                  </a:lnTo>
                  <a:lnTo>
                    <a:pt x="347133" y="22577"/>
                  </a:lnTo>
                  <a:lnTo>
                    <a:pt x="300037" y="47625"/>
                  </a:lnTo>
                  <a:lnTo>
                    <a:pt x="262466" y="79022"/>
                  </a:lnTo>
                  <a:lnTo>
                    <a:pt x="237595" y="114652"/>
                  </a:lnTo>
                  <a:lnTo>
                    <a:pt x="228600" y="152400"/>
                  </a:lnTo>
                  <a:lnTo>
                    <a:pt x="228600" y="762000"/>
                  </a:lnTo>
                  <a:lnTo>
                    <a:pt x="219604" y="799747"/>
                  </a:lnTo>
                  <a:lnTo>
                    <a:pt x="194733" y="835377"/>
                  </a:lnTo>
                  <a:lnTo>
                    <a:pt x="157162" y="866775"/>
                  </a:lnTo>
                  <a:lnTo>
                    <a:pt x="110066" y="891822"/>
                  </a:lnTo>
                  <a:lnTo>
                    <a:pt x="56620" y="908402"/>
                  </a:lnTo>
                  <a:lnTo>
                    <a:pt x="0" y="914400"/>
                  </a:lnTo>
                  <a:lnTo>
                    <a:pt x="56620" y="920397"/>
                  </a:lnTo>
                  <a:lnTo>
                    <a:pt x="110066" y="936977"/>
                  </a:lnTo>
                  <a:lnTo>
                    <a:pt x="157162" y="962025"/>
                  </a:lnTo>
                  <a:lnTo>
                    <a:pt x="194733" y="993422"/>
                  </a:lnTo>
                  <a:lnTo>
                    <a:pt x="219604" y="1029052"/>
                  </a:lnTo>
                  <a:lnTo>
                    <a:pt x="228600" y="1066800"/>
                  </a:lnTo>
                  <a:lnTo>
                    <a:pt x="228600" y="1676400"/>
                  </a:lnTo>
                  <a:lnTo>
                    <a:pt x="237595" y="1714147"/>
                  </a:lnTo>
                  <a:lnTo>
                    <a:pt x="262466" y="1749777"/>
                  </a:lnTo>
                  <a:lnTo>
                    <a:pt x="300037" y="1781175"/>
                  </a:lnTo>
                  <a:lnTo>
                    <a:pt x="347133" y="1806222"/>
                  </a:lnTo>
                  <a:lnTo>
                    <a:pt x="400579" y="1822802"/>
                  </a:lnTo>
                  <a:lnTo>
                    <a:pt x="457200" y="1828800"/>
                  </a:lnTo>
                </a:path>
                <a:path w="457200" h="1828800">
                  <a:moveTo>
                    <a:pt x="0" y="0"/>
                  </a:moveTo>
                  <a:lnTo>
                    <a:pt x="0" y="0"/>
                  </a:lnTo>
                </a:path>
                <a:path w="457200" h="1828800">
                  <a:moveTo>
                    <a:pt x="457200" y="1828800"/>
                  </a:moveTo>
                  <a:lnTo>
                    <a:pt x="457200" y="1828800"/>
                  </a:lnTo>
                </a:path>
              </a:pathLst>
            </a:custGeom>
            <a:ln w="18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228600" y="5594349"/>
              <a:ext cx="2743200" cy="861060"/>
            </a:xfrm>
            <a:custGeom>
              <a:avLst/>
              <a:gdLst/>
              <a:ahLst/>
              <a:cxnLst/>
              <a:rect l="l" t="t" r="r" b="b"/>
              <a:pathLst>
                <a:path w="2743200" h="861060">
                  <a:moveTo>
                    <a:pt x="2743200" y="0"/>
                  </a:moveTo>
                  <a:lnTo>
                    <a:pt x="0" y="0"/>
                  </a:lnTo>
                  <a:lnTo>
                    <a:pt x="0" y="753110"/>
                  </a:lnTo>
                  <a:lnTo>
                    <a:pt x="0" y="861060"/>
                  </a:lnTo>
                  <a:lnTo>
                    <a:pt x="2743200" y="861060"/>
                  </a:lnTo>
                  <a:lnTo>
                    <a:pt x="2743200" y="75311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228600" y="5594350"/>
              <a:ext cx="2743200" cy="861060"/>
            </a:xfrm>
            <a:custGeom>
              <a:avLst/>
              <a:gdLst/>
              <a:ahLst/>
              <a:cxnLst/>
              <a:rect l="l" t="t" r="r" b="b"/>
              <a:pathLst>
                <a:path w="2743200" h="861060">
                  <a:moveTo>
                    <a:pt x="1371600" y="861060"/>
                  </a:moveTo>
                  <a:lnTo>
                    <a:pt x="0" y="861060"/>
                  </a:lnTo>
                  <a:lnTo>
                    <a:pt x="0" y="0"/>
                  </a:lnTo>
                  <a:lnTo>
                    <a:pt x="2743200" y="0"/>
                  </a:lnTo>
                  <a:lnTo>
                    <a:pt x="2743200" y="861060"/>
                  </a:lnTo>
                  <a:lnTo>
                    <a:pt x="1371600" y="861060"/>
                  </a:lnTo>
                  <a:close/>
                </a:path>
              </a:pathLst>
            </a:custGeom>
            <a:ln w="3665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650" y="5486400"/>
              <a:ext cx="2743200" cy="861060"/>
            </a:xfrm>
            <a:custGeom>
              <a:avLst/>
              <a:gdLst/>
              <a:ahLst/>
              <a:cxnLst/>
              <a:rect l="l" t="t" r="r" b="b"/>
              <a:pathLst>
                <a:path w="2743200" h="861060">
                  <a:moveTo>
                    <a:pt x="2743200" y="0"/>
                  </a:moveTo>
                  <a:lnTo>
                    <a:pt x="0" y="0"/>
                  </a:lnTo>
                  <a:lnTo>
                    <a:pt x="0" y="861060"/>
                  </a:lnTo>
                  <a:lnTo>
                    <a:pt x="2743200" y="8610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29655" y="4979254"/>
            <a:ext cx="2489627" cy="659197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20171" rIns="0" bIns="0" rtlCol="0">
            <a:spAutoFit/>
          </a:bodyPr>
          <a:lstStyle/>
          <a:p>
            <a:pPr marL="225920" marR="142353" indent="-78380">
              <a:lnSpc>
                <a:spcPts val="2623"/>
              </a:lnSpc>
              <a:spcBef>
                <a:spcPts val="159"/>
              </a:spcBef>
            </a:pPr>
            <a:r>
              <a:rPr sz="1634" dirty="0">
                <a:solidFill>
                  <a:srgbClr val="191919"/>
                </a:solidFill>
                <a:latin typeface="Purisa"/>
                <a:cs typeface="Purisa"/>
              </a:rPr>
              <a:t>Why </a:t>
            </a:r>
            <a:r>
              <a:rPr sz="1634" spc="-5" dirty="0">
                <a:solidFill>
                  <a:srgbClr val="191919"/>
                </a:solidFill>
                <a:latin typeface="Purisa"/>
                <a:cs typeface="Purisa"/>
              </a:rPr>
              <a:t>are </a:t>
            </a:r>
            <a:r>
              <a:rPr sz="1634" dirty="0">
                <a:solidFill>
                  <a:srgbClr val="191919"/>
                </a:solidFill>
                <a:latin typeface="Purisa"/>
                <a:cs typeface="Purisa"/>
              </a:rPr>
              <a:t>all</a:t>
            </a:r>
            <a:r>
              <a:rPr sz="1634" spc="-64" dirty="0">
                <a:solidFill>
                  <a:srgbClr val="191919"/>
                </a:solidFill>
                <a:latin typeface="Purisa"/>
                <a:cs typeface="Purisa"/>
              </a:rPr>
              <a:t> </a:t>
            </a:r>
            <a:r>
              <a:rPr sz="1634" spc="-5" dirty="0">
                <a:solidFill>
                  <a:srgbClr val="191919"/>
                </a:solidFill>
                <a:latin typeface="Purisa"/>
                <a:cs typeface="Purisa"/>
              </a:rPr>
              <a:t>regular  languages</a:t>
            </a:r>
            <a:r>
              <a:rPr sz="1634" spc="-27" dirty="0">
                <a:solidFill>
                  <a:srgbClr val="191919"/>
                </a:solidFill>
                <a:latin typeface="Purisa"/>
                <a:cs typeface="Purisa"/>
              </a:rPr>
              <a:t> </a:t>
            </a:r>
            <a:r>
              <a:rPr sz="1634" spc="-5" dirty="0">
                <a:solidFill>
                  <a:srgbClr val="191919"/>
                </a:solidFill>
                <a:latin typeface="Purisa"/>
                <a:cs typeface="Purisa"/>
              </a:rPr>
              <a:t>DCFLs?</a:t>
            </a:r>
            <a:endParaRPr sz="1634">
              <a:latin typeface="Purisa"/>
              <a:cs typeface="Puris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8881" y="506452"/>
            <a:ext cx="2490203" cy="626102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993" spc="-5" dirty="0"/>
              <a:t>Sum</a:t>
            </a:r>
            <a:r>
              <a:rPr sz="3993" dirty="0"/>
              <a:t>ma</a:t>
            </a:r>
            <a:r>
              <a:rPr sz="3993" spc="-5" dirty="0"/>
              <a:t>r</a:t>
            </a:r>
            <a:r>
              <a:rPr sz="3993" dirty="0"/>
              <a:t>y</a:t>
            </a:r>
            <a:endParaRPr sz="3993"/>
          </a:p>
        </p:txBody>
      </p:sp>
      <p:sp>
        <p:nvSpPr>
          <p:cNvPr id="3" name="object 3"/>
          <p:cNvSpPr txBox="1"/>
          <p:nvPr/>
        </p:nvSpPr>
        <p:spPr>
          <a:xfrm>
            <a:off x="2054967" y="1686261"/>
            <a:ext cx="140618" cy="18979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1135" spc="18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1135">
              <a:latin typeface="OpenSymbol"/>
              <a:cs typeface="Open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280877" y="1656870"/>
            <a:ext cx="9543570" cy="1931708"/>
          </a:xfrm>
          <a:prstGeom prst="rect">
            <a:avLst/>
          </a:prstGeom>
        </p:spPr>
        <p:txBody>
          <a:bodyPr vert="horz" wrap="square" lIns="0" tIns="33426" rIns="0" bIns="0" rtlCol="0">
            <a:spAutoFit/>
          </a:bodyPr>
          <a:lstStyle/>
          <a:p>
            <a:pPr marL="152150" marR="4611">
              <a:lnSpc>
                <a:spcPts val="3086"/>
              </a:lnSpc>
              <a:spcBef>
                <a:spcPts val="263"/>
              </a:spcBef>
            </a:pPr>
            <a:r>
              <a:rPr dirty="0"/>
              <a:t>Automata can </a:t>
            </a:r>
            <a:r>
              <a:rPr spc="5" dirty="0"/>
              <a:t>be augmented with a </a:t>
            </a:r>
            <a:r>
              <a:rPr dirty="0"/>
              <a:t>memory  </a:t>
            </a:r>
            <a:r>
              <a:rPr spc="5" dirty="0"/>
              <a:t>storage </a:t>
            </a:r>
            <a:r>
              <a:rPr dirty="0"/>
              <a:t>to </a:t>
            </a:r>
            <a:r>
              <a:rPr spc="5" dirty="0"/>
              <a:t>increase their</a:t>
            </a:r>
            <a:r>
              <a:rPr spc="-14" dirty="0"/>
              <a:t> </a:t>
            </a:r>
            <a:r>
              <a:rPr spc="-45" dirty="0"/>
              <a:t>power.</a:t>
            </a:r>
          </a:p>
          <a:p>
            <a:pPr marL="152150" marR="424175">
              <a:lnSpc>
                <a:spcPts val="3086"/>
              </a:lnSpc>
              <a:spcBef>
                <a:spcPts val="1162"/>
              </a:spcBef>
            </a:pPr>
            <a:r>
              <a:rPr spc="5" dirty="0"/>
              <a:t>PDAs </a:t>
            </a:r>
            <a:r>
              <a:rPr dirty="0"/>
              <a:t>are finite </a:t>
            </a:r>
            <a:r>
              <a:rPr spc="5" dirty="0"/>
              <a:t>automata equipped with a  stack.</a:t>
            </a:r>
          </a:p>
          <a:p>
            <a:pPr marL="152150" marR="948633">
              <a:lnSpc>
                <a:spcPts val="3086"/>
              </a:lnSpc>
              <a:spcBef>
                <a:spcPts val="1162"/>
              </a:spcBef>
            </a:pPr>
            <a:r>
              <a:rPr spc="5" dirty="0"/>
              <a:t>PDAs accept precisely the context-free  languages: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54967" y="2617565"/>
            <a:ext cx="140618" cy="18979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1135" spc="18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1135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4967" y="3548871"/>
            <a:ext cx="140618" cy="18979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1135" spc="18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1135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2275" y="4467498"/>
            <a:ext cx="126210" cy="167534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998" spc="14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998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9678" y="4257723"/>
            <a:ext cx="5482366" cy="90021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lnSpc>
                <a:spcPct val="130700"/>
              </a:lnSpc>
              <a:spcBef>
                <a:spcPts val="91"/>
              </a:spcBef>
            </a:pPr>
            <a:r>
              <a:rPr sz="2314" spc="-5" dirty="0">
                <a:solidFill>
                  <a:srgbClr val="191919"/>
                </a:solidFill>
                <a:latin typeface="DejaVu Serif"/>
                <a:cs typeface="DejaVu Serif"/>
              </a:rPr>
              <a:t>Any CFG </a:t>
            </a:r>
            <a:r>
              <a:rPr sz="2314" spc="-9" dirty="0">
                <a:solidFill>
                  <a:srgbClr val="191919"/>
                </a:solidFill>
                <a:latin typeface="DejaVu Serif"/>
                <a:cs typeface="DejaVu Serif"/>
              </a:rPr>
              <a:t>can </a:t>
            </a:r>
            <a:r>
              <a:rPr sz="2314" spc="-5" dirty="0">
                <a:solidFill>
                  <a:srgbClr val="191919"/>
                </a:solidFill>
                <a:latin typeface="DejaVu Serif"/>
                <a:cs typeface="DejaVu Serif"/>
              </a:rPr>
              <a:t>be </a:t>
            </a:r>
            <a:r>
              <a:rPr sz="2314" spc="-9" dirty="0">
                <a:solidFill>
                  <a:srgbClr val="191919"/>
                </a:solidFill>
                <a:latin typeface="DejaVu Serif"/>
                <a:cs typeface="DejaVu Serif"/>
              </a:rPr>
              <a:t>converted </a:t>
            </a:r>
            <a:r>
              <a:rPr sz="2314" spc="-5" dirty="0">
                <a:solidFill>
                  <a:srgbClr val="191919"/>
                </a:solidFill>
                <a:latin typeface="DejaVu Serif"/>
                <a:cs typeface="DejaVu Serif"/>
              </a:rPr>
              <a:t>to </a:t>
            </a:r>
            <a:r>
              <a:rPr sz="2314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2314" spc="-91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14" spc="-5" dirty="0">
                <a:solidFill>
                  <a:srgbClr val="191919"/>
                </a:solidFill>
                <a:latin typeface="DejaVu Serif"/>
                <a:cs typeface="DejaVu Serif"/>
              </a:rPr>
              <a:t>PDA.  Any PDA </a:t>
            </a:r>
            <a:r>
              <a:rPr sz="2314" spc="-9" dirty="0">
                <a:solidFill>
                  <a:srgbClr val="191919"/>
                </a:solidFill>
                <a:latin typeface="DejaVu Serif"/>
                <a:cs typeface="DejaVu Serif"/>
              </a:rPr>
              <a:t>can </a:t>
            </a:r>
            <a:r>
              <a:rPr sz="2314" spc="-5" dirty="0">
                <a:solidFill>
                  <a:srgbClr val="191919"/>
                </a:solidFill>
                <a:latin typeface="DejaVu Serif"/>
                <a:cs typeface="DejaVu Serif"/>
              </a:rPr>
              <a:t>be </a:t>
            </a:r>
            <a:r>
              <a:rPr sz="2314" spc="-9" dirty="0">
                <a:solidFill>
                  <a:srgbClr val="191919"/>
                </a:solidFill>
                <a:latin typeface="DejaVu Serif"/>
                <a:cs typeface="DejaVu Serif"/>
              </a:rPr>
              <a:t>converted </a:t>
            </a:r>
            <a:r>
              <a:rPr sz="2314" spc="-5" dirty="0">
                <a:solidFill>
                  <a:srgbClr val="191919"/>
                </a:solidFill>
                <a:latin typeface="DejaVu Serif"/>
                <a:cs typeface="DejaVu Serif"/>
              </a:rPr>
              <a:t>to </a:t>
            </a:r>
            <a:r>
              <a:rPr sz="2314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2314" spc="-59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14" spc="-32" dirty="0">
                <a:solidFill>
                  <a:srgbClr val="191919"/>
                </a:solidFill>
                <a:latin typeface="DejaVu Serif"/>
                <a:cs typeface="DejaVu Serif"/>
              </a:rPr>
              <a:t>CFG.</a:t>
            </a:r>
            <a:endParaRPr sz="2314">
              <a:latin typeface="DejaVu Serif"/>
              <a:cs typeface="DejaVu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2275" y="4928540"/>
            <a:ext cx="126210" cy="167534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998" spc="14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998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4967" y="5401107"/>
            <a:ext cx="140618" cy="189794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1135" spc="18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1135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22370" y="5285847"/>
            <a:ext cx="7556479" cy="828842"/>
          </a:xfrm>
          <a:prstGeom prst="rect">
            <a:avLst/>
          </a:prstGeom>
        </p:spPr>
        <p:txBody>
          <a:bodyPr vert="horz" wrap="square" lIns="0" tIns="33426" rIns="0" bIns="0" rtlCol="0">
            <a:spAutoFit/>
          </a:bodyPr>
          <a:lstStyle/>
          <a:p>
            <a:pPr marL="11527" marR="4611">
              <a:lnSpc>
                <a:spcPts val="3086"/>
              </a:lnSpc>
              <a:spcBef>
                <a:spcPts val="263"/>
              </a:spcBef>
            </a:pPr>
            <a:r>
              <a:rPr sz="2632" spc="5" dirty="0">
                <a:solidFill>
                  <a:srgbClr val="191919"/>
                </a:solidFill>
                <a:latin typeface="DejaVu Serif"/>
                <a:cs typeface="DejaVu Serif"/>
              </a:rPr>
              <a:t>Deterministic PDAs are </a:t>
            </a:r>
            <a:r>
              <a:rPr sz="2632" dirty="0">
                <a:solidFill>
                  <a:srgbClr val="191919"/>
                </a:solidFill>
                <a:latin typeface="DejaVu Serif"/>
                <a:cs typeface="DejaVu Serif"/>
              </a:rPr>
              <a:t>strictly </a:t>
            </a:r>
            <a:r>
              <a:rPr sz="2632" spc="5" dirty="0">
                <a:solidFill>
                  <a:srgbClr val="191919"/>
                </a:solidFill>
                <a:latin typeface="DejaVu Serif"/>
                <a:cs typeface="DejaVu Serif"/>
              </a:rPr>
              <a:t>weaker than  nondeterministic</a:t>
            </a:r>
            <a:r>
              <a:rPr sz="263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632" spc="5" dirty="0">
                <a:solidFill>
                  <a:srgbClr val="191919"/>
                </a:solidFill>
                <a:latin typeface="DejaVu Serif"/>
                <a:cs typeface="DejaVu Serif"/>
              </a:rPr>
              <a:t>PDAs.</a:t>
            </a:r>
            <a:endParaRPr sz="2632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5137-6099-406B-8697-A2094642D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dirty="0"/>
              <a:t>Thanks....</a:t>
            </a:r>
          </a:p>
          <a:p>
            <a:pPr marL="0" indent="0" algn="ctr">
              <a:buNone/>
            </a:pPr>
            <a:endParaRPr lang="en-IN" sz="6600" dirty="0"/>
          </a:p>
          <a:p>
            <a:pPr marL="0" indent="0" algn="ctr">
              <a:buNone/>
            </a:pPr>
            <a:r>
              <a:rPr lang="en-IN" sz="6600" dirty="0"/>
              <a:t>Any Query???</a:t>
            </a:r>
          </a:p>
        </p:txBody>
      </p:sp>
    </p:spTree>
    <p:extLst>
      <p:ext uri="{BB962C8B-B14F-4D97-AF65-F5344CB8AC3E}">
        <p14:creationId xmlns:p14="http://schemas.microsoft.com/office/powerpoint/2010/main" val="296966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E7DC4-5062-4528-9BBA-F68CC085A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591" y="34290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Start State: 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S [  q0   z0   q0]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 |  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     [  q0   z0   q1]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E594A7-E714-4462-9883-8BBCC45A743D}"/>
              </a:ext>
            </a:extLst>
          </p:cNvPr>
          <p:cNvSpPr txBox="1">
            <a:spLocks/>
          </p:cNvSpPr>
          <p:nvPr/>
        </p:nvSpPr>
        <p:spPr>
          <a:xfrm>
            <a:off x="838200" y="3386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Apply` </a:t>
            </a:r>
            <a:r>
              <a:rPr lang="en-IN" dirty="0"/>
              <a:t>Rule 1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BA248E3-F670-46C9-BD90-7EA987FE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04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5C1C-2BBB-403E-AE45-4C119EE6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Transition 1: Apply Rule 3: Push Element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6455-E185-48A4-AE9B-4A06A76D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(q0,</a:t>
            </a:r>
            <a:r>
              <a:rPr lang="en-IN" b="1" dirty="0">
                <a:highlight>
                  <a:srgbClr val="00FF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,z0)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highlight>
                  <a:srgbClr val="00FF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q0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,xzo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0FB104-C4D3-4D70-8B44-06FE99F43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50042"/>
              </p:ext>
            </p:extLst>
          </p:nvPr>
        </p:nvGraphicFramePr>
        <p:xfrm>
          <a:off x="967409" y="2994990"/>
          <a:ext cx="10283689" cy="5059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8131">
                  <a:extLst>
                    <a:ext uri="{9D8B030D-6E8A-4147-A177-3AD203B41FA5}">
                      <a16:colId xmlns:a16="http://schemas.microsoft.com/office/drawing/2014/main" val="3710178927"/>
                    </a:ext>
                  </a:extLst>
                </a:gridCol>
                <a:gridCol w="2765186">
                  <a:extLst>
                    <a:ext uri="{9D8B030D-6E8A-4147-A177-3AD203B41FA5}">
                      <a16:colId xmlns:a16="http://schemas.microsoft.com/office/drawing/2014/main" val="2573767414"/>
                    </a:ext>
                  </a:extLst>
                </a:gridCol>
                <a:gridCol w="2765186">
                  <a:extLst>
                    <a:ext uri="{9D8B030D-6E8A-4147-A177-3AD203B41FA5}">
                      <a16:colId xmlns:a16="http://schemas.microsoft.com/office/drawing/2014/main" val="1202600068"/>
                    </a:ext>
                  </a:extLst>
                </a:gridCol>
                <a:gridCol w="2765186">
                  <a:extLst>
                    <a:ext uri="{9D8B030D-6E8A-4147-A177-3AD203B41FA5}">
                      <a16:colId xmlns:a16="http://schemas.microsoft.com/office/drawing/2014/main" val="496210826"/>
                    </a:ext>
                  </a:extLst>
                </a:gridCol>
              </a:tblGrid>
              <a:tr h="927652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q0  </a:t>
                      </a:r>
                      <a:r>
                        <a:rPr lang="en-IN" sz="2800" b="1" dirty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z0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  A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q0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x  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q0</a:t>
                      </a:r>
                    </a:p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q0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z0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</a:p>
                    <a:p>
                      <a:r>
                        <a:rPr lang="en-IN" sz="2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97599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z0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 x  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C</a:t>
                      </a: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q1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z0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49586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z0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 x  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q0</a:t>
                      </a:r>
                    </a:p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q0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z0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71337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z0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x   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q1</a:t>
                      </a:r>
                    </a:p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q1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z0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4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27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5C1C-2BBB-403E-AE45-4C119EE6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IN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nd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transition: </a:t>
            </a:r>
            <a:r>
              <a:rPr lang="en-IN" dirty="0"/>
              <a:t>Apply Rule 3: Push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6455-E185-48A4-AE9B-4A06A76D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(q0,1,x)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q0,xx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F51C678-8388-4DA1-9EFE-AB79E931A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79176"/>
              </p:ext>
            </p:extLst>
          </p:nvPr>
        </p:nvGraphicFramePr>
        <p:xfrm>
          <a:off x="1272209" y="2981739"/>
          <a:ext cx="9978888" cy="37755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4722">
                  <a:extLst>
                    <a:ext uri="{9D8B030D-6E8A-4147-A177-3AD203B41FA5}">
                      <a16:colId xmlns:a16="http://schemas.microsoft.com/office/drawing/2014/main" val="3710178927"/>
                    </a:ext>
                  </a:extLst>
                </a:gridCol>
                <a:gridCol w="2494722">
                  <a:extLst>
                    <a:ext uri="{9D8B030D-6E8A-4147-A177-3AD203B41FA5}">
                      <a16:colId xmlns:a16="http://schemas.microsoft.com/office/drawing/2014/main" val="2573767414"/>
                    </a:ext>
                  </a:extLst>
                </a:gridCol>
                <a:gridCol w="2494722">
                  <a:extLst>
                    <a:ext uri="{9D8B030D-6E8A-4147-A177-3AD203B41FA5}">
                      <a16:colId xmlns:a16="http://schemas.microsoft.com/office/drawing/2014/main" val="1202600068"/>
                    </a:ext>
                  </a:extLst>
                </a:gridCol>
                <a:gridCol w="2494722">
                  <a:extLst>
                    <a:ext uri="{9D8B030D-6E8A-4147-A177-3AD203B41FA5}">
                      <a16:colId xmlns:a16="http://schemas.microsoft.com/office/drawing/2014/main" val="496210826"/>
                    </a:ext>
                  </a:extLst>
                </a:gridCol>
              </a:tblGrid>
              <a:tr h="930919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97599"/>
                  </a:ext>
                </a:extLst>
              </a:tr>
              <a:tr h="948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49586"/>
                  </a:ext>
                </a:extLst>
              </a:tr>
              <a:tr h="948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71337"/>
                  </a:ext>
                </a:extLst>
              </a:tr>
              <a:tr h="948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4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40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5C1C-2BBB-403E-AE45-4C119EE6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3 transition: </a:t>
            </a:r>
            <a:r>
              <a:rPr lang="en-IN" dirty="0"/>
              <a:t>Apply Rule 3: Push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6455-E185-48A4-AE9B-4A06A76D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(q0,0,x)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q0,x</a:t>
            </a:r>
          </a:p>
          <a:p>
            <a:pPr marL="0" indent="0">
              <a:buNone/>
            </a:pP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BACE27D-4615-409B-966D-D3438BC02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5980"/>
              </p:ext>
            </p:extLst>
          </p:nvPr>
        </p:nvGraphicFramePr>
        <p:xfrm>
          <a:off x="1351721" y="2916433"/>
          <a:ext cx="6278217" cy="226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739">
                  <a:extLst>
                    <a:ext uri="{9D8B030D-6E8A-4147-A177-3AD203B41FA5}">
                      <a16:colId xmlns:a16="http://schemas.microsoft.com/office/drawing/2014/main" val="3109354835"/>
                    </a:ext>
                  </a:extLst>
                </a:gridCol>
                <a:gridCol w="2092739">
                  <a:extLst>
                    <a:ext uri="{9D8B030D-6E8A-4147-A177-3AD203B41FA5}">
                      <a16:colId xmlns:a16="http://schemas.microsoft.com/office/drawing/2014/main" val="3798460433"/>
                    </a:ext>
                  </a:extLst>
                </a:gridCol>
                <a:gridCol w="2092739">
                  <a:extLst>
                    <a:ext uri="{9D8B030D-6E8A-4147-A177-3AD203B41FA5}">
                      <a16:colId xmlns:a16="http://schemas.microsoft.com/office/drawing/2014/main" val="3774208658"/>
                    </a:ext>
                  </a:extLst>
                </a:gridCol>
              </a:tblGrid>
              <a:tr h="1178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 err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qo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0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293675"/>
                  </a:ext>
                </a:extLst>
              </a:tr>
              <a:tr h="10862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0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45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40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5686-484C-4B1D-92BB-9222020E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Transition 4: Apply Popping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0C9F-246F-4019-A93F-C8BDD74A1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(q0,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,x)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q1,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ε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2BEC29-EFC6-4564-8D38-CB04B0719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40359"/>
              </p:ext>
            </p:extLst>
          </p:nvPr>
        </p:nvGraphicFramePr>
        <p:xfrm>
          <a:off x="1395896" y="2557670"/>
          <a:ext cx="3878469" cy="12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930">
                  <a:extLst>
                    <a:ext uri="{9D8B030D-6E8A-4147-A177-3AD203B41FA5}">
                      <a16:colId xmlns:a16="http://schemas.microsoft.com/office/drawing/2014/main" val="3157187281"/>
                    </a:ext>
                  </a:extLst>
                </a:gridCol>
                <a:gridCol w="1762539">
                  <a:extLst>
                    <a:ext uri="{9D8B030D-6E8A-4147-A177-3AD203B41FA5}">
                      <a16:colId xmlns:a16="http://schemas.microsoft.com/office/drawing/2014/main" val="1916228092"/>
                    </a:ext>
                  </a:extLst>
                </a:gridCol>
              </a:tblGrid>
              <a:tr h="1242170">
                <a:tc>
                  <a:txBody>
                    <a:bodyPr/>
                    <a:lstStyle/>
                    <a:p>
                      <a:r>
                        <a:rPr lang="en-IN" sz="3600" dirty="0"/>
                        <a:t>q0  x   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l-GR" sz="36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ε</a:t>
                      </a:r>
                      <a:endParaRPr lang="en-IN" sz="3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0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73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5686-484C-4B1D-92BB-9222020E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Transition 5: Apply Popping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0C9F-246F-4019-A93F-C8BDD74A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74" y="1690688"/>
            <a:ext cx="10515600" cy="4351338"/>
          </a:xfrm>
        </p:spPr>
        <p:txBody>
          <a:bodyPr/>
          <a:lstStyle/>
          <a:p>
            <a:r>
              <a:rPr lang="el-GR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(q1,</a:t>
            </a:r>
            <a:r>
              <a:rPr lang="el-GR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ε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 x)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q1,</a:t>
            </a:r>
            <a:r>
              <a:rPr lang="el-GR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ε</a:t>
            </a:r>
            <a:endParaRPr lang="en-IN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2BEC29-EFC6-4564-8D38-CB04B0719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2978"/>
              </p:ext>
            </p:extLst>
          </p:nvPr>
        </p:nvGraphicFramePr>
        <p:xfrm>
          <a:off x="954157" y="3233971"/>
          <a:ext cx="422744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203">
                  <a:extLst>
                    <a:ext uri="{9D8B030D-6E8A-4147-A177-3AD203B41FA5}">
                      <a16:colId xmlns:a16="http://schemas.microsoft.com/office/drawing/2014/main" val="3157187281"/>
                    </a:ext>
                  </a:extLst>
                </a:gridCol>
                <a:gridCol w="2022240">
                  <a:extLst>
                    <a:ext uri="{9D8B030D-6E8A-4147-A177-3AD203B41FA5}">
                      <a16:colId xmlns:a16="http://schemas.microsoft.com/office/drawing/2014/main" val="1916228092"/>
                    </a:ext>
                  </a:extLst>
                </a:gridCol>
              </a:tblGrid>
              <a:tr h="1122900">
                <a:tc>
                  <a:txBody>
                    <a:bodyPr/>
                    <a:lstStyle/>
                    <a:p>
                      <a:r>
                        <a:rPr lang="en-IN" sz="3600" dirty="0"/>
                        <a:t>q1  x   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l-GR" sz="36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ε</a:t>
                      </a:r>
                      <a:endParaRPr lang="en-IN" sz="3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0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63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A0E145-97DE-4D0A-B2D4-14423EFB3840}"/>
</file>

<file path=customXml/itemProps2.xml><?xml version="1.0" encoding="utf-8"?>
<ds:datastoreItem xmlns:ds="http://schemas.openxmlformats.org/officeDocument/2006/customXml" ds:itemID="{0F64F0DD-7720-481B-8A82-69346560CB14}"/>
</file>

<file path=customXml/itemProps3.xml><?xml version="1.0" encoding="utf-8"?>
<ds:datastoreItem xmlns:ds="http://schemas.openxmlformats.org/officeDocument/2006/customXml" ds:itemID="{64ED84FB-382C-4EC0-AEFF-633F6F586EDD}"/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1979</Words>
  <Application>Microsoft Office PowerPoint</Application>
  <PresentationFormat>Widescreen</PresentationFormat>
  <Paragraphs>371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DejaVu Sans</vt:lpstr>
      <vt:lpstr>DejaVu Serif</vt:lpstr>
      <vt:lpstr>OpenSymbol</vt:lpstr>
      <vt:lpstr>Purisa</vt:lpstr>
      <vt:lpstr>Times New Roman</vt:lpstr>
      <vt:lpstr>Wingdings</vt:lpstr>
      <vt:lpstr>Office Theme</vt:lpstr>
      <vt:lpstr>Lecture 28:  DPDA and Conversion of PDA to CFG</vt:lpstr>
      <vt:lpstr>Rules of Conversion PDA -CFG</vt:lpstr>
      <vt:lpstr>Example  : Convert the PDA from given CFG. where M is defined are as follows:</vt:lpstr>
      <vt:lpstr>PowerPoint Presentation</vt:lpstr>
      <vt:lpstr>Transition 1: Apply Rule 3: Push Element </vt:lpstr>
      <vt:lpstr>2nd transition: Apply Rule 3: Push Element</vt:lpstr>
      <vt:lpstr>3 transition: Apply Rule 3: Push Element</vt:lpstr>
      <vt:lpstr>Transition 4: Apply Popping Move</vt:lpstr>
      <vt:lpstr>Transition 5: Apply Popping Move</vt:lpstr>
      <vt:lpstr>Transition 6: Apply Rule 3: Push Element</vt:lpstr>
      <vt:lpstr>Transition 7: Apply Popping Move</vt:lpstr>
      <vt:lpstr>Final CFG</vt:lpstr>
      <vt:lpstr>Final CFG</vt:lpstr>
      <vt:lpstr>Final CFG</vt:lpstr>
      <vt:lpstr>Final CFG</vt:lpstr>
      <vt:lpstr>Another Example </vt:lpstr>
      <vt:lpstr>PDA WITH δ RULES</vt:lpstr>
      <vt:lpstr>Apply Rule 1</vt:lpstr>
      <vt:lpstr>Transition 1: Apply Rule 3: Push Element</vt:lpstr>
      <vt:lpstr>Transition 2: Apply Rule 3: Push Element </vt:lpstr>
      <vt:lpstr>Transition 3: Apply Rule 3: Push Element </vt:lpstr>
      <vt:lpstr>Transition 4: Apply Rule 3: Push Element </vt:lpstr>
      <vt:lpstr>Transition 5: Apply Popping Move</vt:lpstr>
      <vt:lpstr>Transition 6: Apply Popping Move</vt:lpstr>
      <vt:lpstr>Transition 7: Apply Popping Move</vt:lpstr>
      <vt:lpstr>From CFGs to PDAs</vt:lpstr>
      <vt:lpstr>From CFGs to PDAs</vt:lpstr>
      <vt:lpstr>From PDAs to CFGs</vt:lpstr>
      <vt:lpstr>NPDAs and DPDAs</vt:lpstr>
      <vt:lpstr>DPDAs</vt:lpstr>
      <vt:lpstr>Is this a DPDA?</vt:lpstr>
      <vt:lpstr>Is this a DPDA?</vt:lpstr>
      <vt:lpstr>Why DPDAs Matter</vt:lpstr>
      <vt:lpstr>If we can find a DPDA for a CFL, then we  can recognize strings in that language  efficiently.</vt:lpstr>
      <vt:lpstr>The Power of Nondeterminism</vt:lpstr>
      <vt:lpstr>Deterministic CFLs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Chunekar</dc:creator>
  <cp:lastModifiedBy>Vaibhav Chunekar</cp:lastModifiedBy>
  <cp:revision>30</cp:revision>
  <dcterms:created xsi:type="dcterms:W3CDTF">2020-10-13T04:18:35Z</dcterms:created>
  <dcterms:modified xsi:type="dcterms:W3CDTF">2020-10-14T11:05:18Z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