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1027-C4D8-4E8A-A127-4F4CA139E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83266-EB3E-406A-A398-20CD05B7E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5BF5-5ACA-43D6-98A7-D038959B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8DBF-E608-44F3-B8C1-66866B9A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67D4-6FFD-436F-B9E2-761DCE42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8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CAC0-1230-43F9-9C88-3D9E0377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E59E1-3521-4101-AA72-72B5D4DB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1196-0073-4F31-ADF0-52A86A45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B676-871B-4937-AE71-48D64F3D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59BC-994E-4396-A7D0-ECB57AB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5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B4FC7-4571-4623-99AE-5DCD808C8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B426-3BB4-42AB-BEEF-7C6094459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114B-9164-45A1-B4C9-379070BF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ED04-3442-42F2-A29E-1B866A80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0DA4-375E-4EDC-BFC3-97282792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6D6-5041-4E5A-8E21-7D78D2DB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AFC1-CDC0-4400-AD2E-BA57111B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F7FB-0A31-4CB5-864B-08C57F84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DD7A-8264-45DB-8BAB-0BCAC2E7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91BF-C315-4ED1-A1F0-18A122D1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1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0C9B-66ED-41FB-B06A-7B5929BB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DCEE5-6E24-4051-A52D-DC0BAE78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8E67F-C5C2-49F8-95A2-B16A0EEB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9845-51C2-4AEE-9934-4C20C662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949F-A366-48C6-8C2E-2CCA7BBB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3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9CA-CF62-45B5-BF95-ACD650C5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1B21-8033-49EF-A724-7BD5D9203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AD9F6-515E-4F46-A211-6CC43908D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4383-DACD-4A36-933B-F3909C10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C270-7A6B-4ABE-946A-D6290BE5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158D-D3B2-41B8-9ACC-54AE0351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9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A8E1-57E9-4E34-B564-FB6DAA94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FA2AD-9EC2-481D-8C56-71505EB5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4EFA-5388-4596-90C7-3CE11353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0BD6E-6467-4EBC-B68A-25765951A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60441-04A1-49D8-A1F9-29F92EF4C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12EE5-1057-421E-BEB9-5D49CF26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7C750-7AA1-4332-8B5C-645345B1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3AAE-368F-4E53-A3EA-0C668BC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8455-937B-45F4-A4F5-4B9914B6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289CD-E8BE-4BA2-ACCC-301E71A8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64604-CFCC-40D0-A967-9538E445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41923-6F7E-47A4-8CFE-EC5E618F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3F565-8550-42B8-BFDE-EE0B755F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2475-7C83-4FFD-AE3F-84BE5C41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41F2B-7CF3-47DD-8207-9358A7B1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6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E57E-7A47-4C7B-9020-31AC55F9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1029-790F-47E9-94A3-D3C61B00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6ED9B-95B2-4F74-9A0E-CBFBE4C3B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870E0-3B79-425E-8A4A-1D1932C2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B4EDF-ED85-4C5D-BBDE-92E274BF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DCDD5-5415-4DC1-8CA4-65028A3D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4B96-8E29-464D-97BA-F733643E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89B7F-F67B-4E1F-ADE6-8F98A4A0D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87615-E96D-4843-A150-C009682D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1C861-8019-429C-84F7-EEB262CE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81840-F935-420A-971D-D3CB07D4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39610-6C2A-4E09-83D6-88993BA4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8401A-7E70-471B-8DD7-F414F12A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20AC-A8EA-460F-8563-94C16715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B058-4D15-4CCF-BBDC-BFDA5BCE8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DB31-6153-4830-90F8-EA4BF4D569D0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7640-CE86-435A-BCDD-DB2228CCC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FF1E-BFEE-4703-97FD-898E448A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E5DE-D62C-4CE4-91C2-788BD2E34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5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8BF697F-860A-4140-8A81-33FE223A2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2901" y="971551"/>
            <a:ext cx="8716963" cy="1431925"/>
          </a:xfrm>
        </p:spPr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</a:rPr>
              <a:t>Lecture 27:  Conversion of PDA to CFG</a:t>
            </a:r>
            <a:endParaRPr lang="en-IN" alt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CA06-5BB6-4FA4-9B17-8BFC8816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926" y="2565400"/>
            <a:ext cx="8626475" cy="3321050"/>
          </a:xfrm>
        </p:spPr>
        <p:txBody>
          <a:bodyPr>
            <a:normAutofit fontScale="92500" lnSpcReduction="20000"/>
          </a:bodyPr>
          <a:lstStyle/>
          <a:p>
            <a:pPr marL="0" indent="0"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US" altLang="en-US" dirty="0">
                <a:solidFill>
                  <a:srgbClr val="0070C0"/>
                </a:solidFill>
              </a:rPr>
              <a:t>PDA to CFG Conversion</a:t>
            </a:r>
            <a:endParaRPr lang="en-IN" altLang="en-US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IN" altLang="en-US" dirty="0">
                <a:solidFill>
                  <a:srgbClr val="0070C0"/>
                </a:solidFill>
              </a:rPr>
              <a:t>Steps </a:t>
            </a:r>
          </a:p>
          <a:p>
            <a:pPr>
              <a:defRPr/>
            </a:pPr>
            <a:r>
              <a:rPr lang="en-IN" altLang="en-US" dirty="0">
                <a:solidFill>
                  <a:srgbClr val="0070C0"/>
                </a:solidFill>
              </a:rPr>
              <a:t>Example</a:t>
            </a:r>
            <a:endParaRPr lang="en-US" altLang="en-US" dirty="0">
              <a:solidFill>
                <a:srgbClr val="0070C0"/>
              </a:solidFill>
            </a:endParaRPr>
          </a:p>
          <a:p>
            <a:pPr marL="342900" lvl="1" indent="0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defRPr/>
            </a:pPr>
            <a:r>
              <a:rPr lang="en-IN" dirty="0"/>
              <a:t>Presented by</a:t>
            </a:r>
          </a:p>
          <a:p>
            <a:pPr marL="0" indent="0" algn="ctr"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defRPr/>
            </a:pPr>
            <a:endParaRPr lang="en-IN" dirty="0"/>
          </a:p>
        </p:txBody>
      </p:sp>
      <p:sp>
        <p:nvSpPr>
          <p:cNvPr id="4100" name="Date Placeholder 3">
            <a:extLst>
              <a:ext uri="{FF2B5EF4-FFF2-40B4-BE49-F238E27FC236}">
                <a16:creationId xmlns:a16="http://schemas.microsoft.com/office/drawing/2014/main" id="{754B5DBB-5D6C-4460-828B-B9745A2B38E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3138373-23B3-45DF-8580-192C7B7AE087}" type="datetime1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10/13/2020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Footer Placeholder 4">
            <a:extLst>
              <a:ext uri="{FF2B5EF4-FFF2-40B4-BE49-F238E27FC236}">
                <a16:creationId xmlns:a16="http://schemas.microsoft.com/office/drawing/2014/main" id="{2D9B9262-863C-41E2-A5DB-A3A904F076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KJSCE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Transition 6: </a:t>
            </a:r>
            <a:r>
              <a:rPr lang="en-IN" dirty="0"/>
              <a:t>Apply Rule 3: Push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0,x)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q1,xx</a:t>
            </a: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0FB104-C4D3-4D70-8B44-06FE99F4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95656"/>
              </p:ext>
            </p:extLst>
          </p:nvPr>
        </p:nvGraphicFramePr>
        <p:xfrm>
          <a:off x="1316382" y="2994990"/>
          <a:ext cx="9934716" cy="3868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3679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1033671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686-484C-4B1D-92BB-9222020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7: Apply Popping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0C9F-246F-4019-A93F-C8BDD74A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4" y="1690688"/>
            <a:ext cx="10515600" cy="4351338"/>
          </a:xfrm>
        </p:spPr>
        <p:txBody>
          <a:bodyPr/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(q1,0,z0)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BEC29-EFC6-4564-8D38-CB04B0719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14527"/>
              </p:ext>
            </p:extLst>
          </p:nvPr>
        </p:nvGraphicFramePr>
        <p:xfrm>
          <a:off x="1073426" y="3233971"/>
          <a:ext cx="410817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988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1965186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539805">
                <a:tc>
                  <a:txBody>
                    <a:bodyPr/>
                    <a:lstStyle/>
                    <a:p>
                      <a:r>
                        <a:rPr lang="en-IN" sz="3600" dirty="0"/>
                        <a:t>q1  z0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3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D93B-44E2-4057-83BD-5ED72624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682C-F46A-43E9-B788-2FA5C139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[  q0   z0   q0]</a:t>
            </a:r>
          </a:p>
          <a:p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[  q0   z0   q1]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39810-6AA8-409B-8629-74721407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0723"/>
            <a:ext cx="9973920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3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ECEF-DB83-4790-95CA-9886B055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CFG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FF6F0-D91A-4CA9-AB44-0E09E2E8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2913"/>
            <a:ext cx="9973920" cy="3853006"/>
          </a:xfrm>
        </p:spPr>
      </p:pic>
    </p:spTree>
    <p:extLst>
      <p:ext uri="{BB962C8B-B14F-4D97-AF65-F5344CB8AC3E}">
        <p14:creationId xmlns:p14="http://schemas.microsoft.com/office/powerpoint/2010/main" val="192060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123A-CF7F-4276-AECD-0D2DFC9A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CFG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8BA5D7-A2C7-4896-BB10-4CCCE167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9790"/>
              </p:ext>
            </p:extLst>
          </p:nvPr>
        </p:nvGraphicFramePr>
        <p:xfrm>
          <a:off x="980661" y="1537252"/>
          <a:ext cx="6649278" cy="214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426">
                  <a:extLst>
                    <a:ext uri="{9D8B030D-6E8A-4147-A177-3AD203B41FA5}">
                      <a16:colId xmlns:a16="http://schemas.microsoft.com/office/drawing/2014/main" val="3109354835"/>
                    </a:ext>
                  </a:extLst>
                </a:gridCol>
                <a:gridCol w="2216426">
                  <a:extLst>
                    <a:ext uri="{9D8B030D-6E8A-4147-A177-3AD203B41FA5}">
                      <a16:colId xmlns:a16="http://schemas.microsoft.com/office/drawing/2014/main" val="3798460433"/>
                    </a:ext>
                  </a:extLst>
                </a:gridCol>
                <a:gridCol w="2216426">
                  <a:extLst>
                    <a:ext uri="{9D8B030D-6E8A-4147-A177-3AD203B41FA5}">
                      <a16:colId xmlns:a16="http://schemas.microsoft.com/office/drawing/2014/main" val="3774208658"/>
                    </a:ext>
                  </a:extLst>
                </a:gridCol>
              </a:tblGrid>
              <a:tr h="1117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 err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qo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93675"/>
                  </a:ext>
                </a:extLst>
              </a:tr>
              <a:tr h="1029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4554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B7FB712-909F-467F-885D-D6FE99CB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50800"/>
              </p:ext>
            </p:extLst>
          </p:nvPr>
        </p:nvGraphicFramePr>
        <p:xfrm>
          <a:off x="1086678" y="4078578"/>
          <a:ext cx="3962400" cy="12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861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242170">
                <a:tc>
                  <a:txBody>
                    <a:bodyPr/>
                    <a:lstStyle/>
                    <a:p>
                      <a:r>
                        <a:rPr lang="en-IN" sz="3600" dirty="0"/>
                        <a:t>q0  x 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l-GR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ε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42A8D8C-08FE-4132-996A-8413E116F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55014"/>
              </p:ext>
            </p:extLst>
          </p:nvPr>
        </p:nvGraphicFramePr>
        <p:xfrm>
          <a:off x="5804453" y="4078578"/>
          <a:ext cx="42274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03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2022240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122900">
                <a:tc>
                  <a:txBody>
                    <a:bodyPr/>
                    <a:lstStyle/>
                    <a:p>
                      <a:r>
                        <a:rPr lang="en-IN" sz="3600" dirty="0"/>
                        <a:t>q1  x 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l-GR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ε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E2D3-174E-4E99-8ABD-562E9AA1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CFG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C4804-12EE-4AA1-B56A-94086A9D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040" y="2022970"/>
            <a:ext cx="9973920" cy="3956647"/>
          </a:xfrm>
        </p:spPr>
      </p:pic>
    </p:spTree>
    <p:extLst>
      <p:ext uri="{BB962C8B-B14F-4D97-AF65-F5344CB8AC3E}">
        <p14:creationId xmlns:p14="http://schemas.microsoft.com/office/powerpoint/2010/main" val="360446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7444-9F08-4BC8-B3AE-2184CD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CFG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76BEFA8-EE14-43B2-9928-62DED98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4282"/>
              </p:ext>
            </p:extLst>
          </p:nvPr>
        </p:nvGraphicFramePr>
        <p:xfrm>
          <a:off x="1351722" y="2266123"/>
          <a:ext cx="382987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818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1832060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162878">
                <a:tc>
                  <a:txBody>
                    <a:bodyPr/>
                    <a:lstStyle/>
                    <a:p>
                      <a:r>
                        <a:rPr lang="en-IN" sz="3600" dirty="0"/>
                        <a:t>q1  z0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91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E937-E73C-4B06-9553-DDFA7585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Conversion PDA -CFG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0D97-3AE3-43EA-B290-9242C68A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production in P is induced by moves of PDA are as follows:</a:t>
            </a:r>
          </a:p>
          <a:p>
            <a:r>
              <a:rPr lang="en-IN" dirty="0"/>
              <a:t>S productions  are given by </a:t>
            </a:r>
          </a:p>
          <a:p>
            <a:pPr marL="0" indent="0">
              <a:buNone/>
            </a:pPr>
            <a:r>
              <a:rPr lang="en-IN" dirty="0"/>
              <a:t>	S</a:t>
            </a:r>
            <a:r>
              <a:rPr lang="en-IN" dirty="0">
                <a:sym typeface="Wingdings" panose="05000000000000000000" pitchFamily="2" charset="2"/>
              </a:rPr>
              <a:t> ( </a:t>
            </a:r>
            <a:r>
              <a:rPr lang="en-IN" dirty="0"/>
              <a:t>q0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IN" dirty="0"/>
              <a:t> q )   for every q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∈ Q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For every popping up move 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 q,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a,z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)=  q’,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induced production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[ q z q’ ]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a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push moves</a:t>
            </a:r>
          </a:p>
          <a:p>
            <a:pPr lvl="1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 </a:t>
            </a:r>
            <a:r>
              <a:rPr lang="en-IN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IN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IN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)=  </a:t>
            </a:r>
            <a:r>
              <a:rPr lang="en-IN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  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,z2,z3......  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IN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I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induced by many productions</a:t>
            </a:r>
          </a:p>
          <a:p>
            <a:pPr lvl="1"/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IN" sz="3200" b="1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IN" sz="3200" b="1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IN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IN" sz="32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IN" sz="32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’]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[</a:t>
            </a:r>
            <a:r>
              <a:rPr lang="en-IN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</a:t>
            </a:r>
            <a:r>
              <a:rPr lang="en-IN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z1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,</a:t>
            </a:r>
            <a:r>
              <a:rPr lang="en-IN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q2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]  [</a:t>
            </a:r>
            <a:r>
              <a:rPr lang="en-IN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q2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,z2,q3]  [q3,z3,q4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]............[</a:t>
            </a:r>
            <a:r>
              <a:rPr lang="en-IN" sz="3200" b="1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qm,zm,</a:t>
            </a:r>
            <a:r>
              <a:rPr lang="en-IN" sz="32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</a:t>
            </a:r>
            <a:r>
              <a:rPr lang="en-IN" sz="32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’]</a:t>
            </a:r>
          </a:p>
          <a:p>
            <a:pPr lvl="1"/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Where each state q1,q2,q3........</a:t>
            </a:r>
            <a:r>
              <a:rPr lang="en-IN" sz="3200" b="1" dirty="0" err="1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qm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are the states in Q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0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0FA1-B9E5-4B94-8C88-BB990CFA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 : Convert the CFG for given PDA M is defined are as follows: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A937-EB8D-4AB6-A902-FDC36C60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M={   {q0,q1},   {0,1},   {x,z0), 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 q0,  z0,   q1}</a:t>
            </a:r>
          </a:p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: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(q0,1,z0)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q0,xzo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(q0,1,x)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q0,xx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(q0,0,x)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0,x)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q1,xx</a:t>
            </a:r>
          </a:p>
          <a:p>
            <a:pPr marL="514350" indent="-514350">
              <a:buFont typeface="+mj-lt"/>
              <a:buAutoNum type="arabicPeriod"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(q1,0,z)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713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7254-632B-46FF-B67A-A3420ED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Rule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7DC4-5062-4528-9BBA-F68CC085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[  q0   z0   q0]==A</a:t>
            </a:r>
          </a:p>
          <a:p>
            <a:r>
              <a:rPr lang="en-IN" dirty="0"/>
              <a:t>S</a:t>
            </a:r>
            <a:r>
              <a:rPr lang="en-IN" dirty="0">
                <a:sym typeface="Wingdings" panose="05000000000000000000" pitchFamily="2" charset="2"/>
              </a:rPr>
              <a:t> [  q0   z0   q1]==B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Or </a:t>
            </a:r>
          </a:p>
          <a:p>
            <a:r>
              <a:rPr lang="en-IN" dirty="0">
                <a:sym typeface="Wingdings" panose="05000000000000000000" pitchFamily="2" charset="2"/>
              </a:rPr>
              <a:t>SA/B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04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1: Apply Rule 3: Push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(Q0,1,z0)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</a:t>
            </a:r>
            <a:r>
              <a:rPr lang="en-IN" sz="7200" dirty="0">
                <a:latin typeface="Cambria Math" panose="02040503050406030204" pitchFamily="18" charset="0"/>
                <a:ea typeface="Cambria Math" panose="02040503050406030204" pitchFamily="18" charset="0"/>
              </a:rPr>
              <a:t>xzo(4 Productions)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0FB104-C4D3-4D70-8B44-06FE99F4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21812"/>
              </p:ext>
            </p:extLst>
          </p:nvPr>
        </p:nvGraphicFramePr>
        <p:xfrm>
          <a:off x="1316382" y="2994990"/>
          <a:ext cx="9934716" cy="3762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3679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927652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x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x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x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q0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x   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q1</a:t>
                      </a: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z0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7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IN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nd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transition: </a:t>
            </a:r>
            <a:r>
              <a:rPr lang="en-IN" dirty="0"/>
              <a:t>Apply Rule 3: Push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(q0,1,x)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q0,xx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0FB104-C4D3-4D70-8B44-06FE99F43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21413"/>
              </p:ext>
            </p:extLst>
          </p:nvPr>
        </p:nvGraphicFramePr>
        <p:xfrm>
          <a:off x="1316382" y="2994990"/>
          <a:ext cx="9934716" cy="3762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3679">
                  <a:extLst>
                    <a:ext uri="{9D8B030D-6E8A-4147-A177-3AD203B41FA5}">
                      <a16:colId xmlns:a16="http://schemas.microsoft.com/office/drawing/2014/main" val="3710178927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2573767414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1202600068"/>
                    </a:ext>
                  </a:extLst>
                </a:gridCol>
                <a:gridCol w="2483679">
                  <a:extLst>
                    <a:ext uri="{9D8B030D-6E8A-4147-A177-3AD203B41FA5}">
                      <a16:colId xmlns:a16="http://schemas.microsoft.com/office/drawing/2014/main" val="496210826"/>
                    </a:ext>
                  </a:extLst>
                </a:gridCol>
              </a:tblGrid>
              <a:tr h="927652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97599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49586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1337"/>
                  </a:ext>
                </a:extLst>
              </a:tr>
              <a:tr h="92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q1 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49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0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5C1C-2BBB-403E-AE45-4C119EE6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3 transition: </a:t>
            </a:r>
            <a:r>
              <a:rPr lang="en-IN" dirty="0"/>
              <a:t>Apply Rule 3: Push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6455-E185-48A4-AE9B-4A06A76D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(q0,0,x)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q0,x</a:t>
            </a:r>
          </a:p>
          <a:p>
            <a:pPr marL="0" indent="0">
              <a:buNone/>
            </a:pP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BACE27D-4615-409B-966D-D3438BC02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5980"/>
              </p:ext>
            </p:extLst>
          </p:nvPr>
        </p:nvGraphicFramePr>
        <p:xfrm>
          <a:off x="1351721" y="2916433"/>
          <a:ext cx="6278217" cy="226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739">
                  <a:extLst>
                    <a:ext uri="{9D8B030D-6E8A-4147-A177-3AD203B41FA5}">
                      <a16:colId xmlns:a16="http://schemas.microsoft.com/office/drawing/2014/main" val="3109354835"/>
                    </a:ext>
                  </a:extLst>
                </a:gridCol>
                <a:gridCol w="2092739">
                  <a:extLst>
                    <a:ext uri="{9D8B030D-6E8A-4147-A177-3AD203B41FA5}">
                      <a16:colId xmlns:a16="http://schemas.microsoft.com/office/drawing/2014/main" val="3798460433"/>
                    </a:ext>
                  </a:extLst>
                </a:gridCol>
                <a:gridCol w="2092739">
                  <a:extLst>
                    <a:ext uri="{9D8B030D-6E8A-4147-A177-3AD203B41FA5}">
                      <a16:colId xmlns:a16="http://schemas.microsoft.com/office/drawing/2014/main" val="3774208658"/>
                    </a:ext>
                  </a:extLst>
                </a:gridCol>
              </a:tblGrid>
              <a:tr h="1178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 err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qo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q0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93675"/>
                  </a:ext>
                </a:extLst>
              </a:tr>
              <a:tr h="1086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0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q0  </a:t>
                      </a: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r>
                        <a:rPr lang="en-I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</a:t>
                      </a:r>
                      <a:r>
                        <a:rPr lang="en-IN" sz="2800" b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q1</a:t>
                      </a:r>
                      <a:endParaRPr lang="en-IN" sz="2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4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0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686-484C-4B1D-92BB-9222020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4: Apply Popping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0C9F-246F-4019-A93F-C8BDD74A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(q0,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,x)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BEC29-EFC6-4564-8D38-CB04B0719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40359"/>
              </p:ext>
            </p:extLst>
          </p:nvPr>
        </p:nvGraphicFramePr>
        <p:xfrm>
          <a:off x="1395896" y="2557670"/>
          <a:ext cx="3878469" cy="12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930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242170">
                <a:tc>
                  <a:txBody>
                    <a:bodyPr/>
                    <a:lstStyle/>
                    <a:p>
                      <a:r>
                        <a:rPr lang="en-IN" sz="3600" dirty="0"/>
                        <a:t>q0  x 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l-GR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ε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73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5686-484C-4B1D-92BB-9222020E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Transition 5: Apply Popping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0C9F-246F-4019-A93F-C8BDD74A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74" y="1690688"/>
            <a:ext cx="10515600" cy="4351338"/>
          </a:xfrm>
        </p:spPr>
        <p:txBody>
          <a:bodyPr/>
          <a:lstStyle/>
          <a:p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(q1,</a:t>
            </a:r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x)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I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q1,</a:t>
            </a:r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endParaRPr lang="en-IN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2BEC29-EFC6-4564-8D38-CB04B0719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2978"/>
              </p:ext>
            </p:extLst>
          </p:nvPr>
        </p:nvGraphicFramePr>
        <p:xfrm>
          <a:off x="954157" y="3233971"/>
          <a:ext cx="42274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203">
                  <a:extLst>
                    <a:ext uri="{9D8B030D-6E8A-4147-A177-3AD203B41FA5}">
                      <a16:colId xmlns:a16="http://schemas.microsoft.com/office/drawing/2014/main" val="3157187281"/>
                    </a:ext>
                  </a:extLst>
                </a:gridCol>
                <a:gridCol w="2022240">
                  <a:extLst>
                    <a:ext uri="{9D8B030D-6E8A-4147-A177-3AD203B41FA5}">
                      <a16:colId xmlns:a16="http://schemas.microsoft.com/office/drawing/2014/main" val="1916228092"/>
                    </a:ext>
                  </a:extLst>
                </a:gridCol>
              </a:tblGrid>
              <a:tr h="1122900">
                <a:tc>
                  <a:txBody>
                    <a:bodyPr/>
                    <a:lstStyle/>
                    <a:p>
                      <a:r>
                        <a:rPr lang="en-IN" sz="3600" dirty="0"/>
                        <a:t>q1  x   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l-GR" sz="36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ε</a:t>
                      </a:r>
                      <a:endParaRPr lang="en-IN" sz="3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63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E220D7-8837-4637-9329-47FEC895C252}"/>
</file>

<file path=customXml/itemProps2.xml><?xml version="1.0" encoding="utf-8"?>
<ds:datastoreItem xmlns:ds="http://schemas.openxmlformats.org/officeDocument/2006/customXml" ds:itemID="{A2D8F56F-DCC9-4BE6-8C3C-83BCE351FF49}"/>
</file>

<file path=customXml/itemProps3.xml><?xml version="1.0" encoding="utf-8"?>
<ds:datastoreItem xmlns:ds="http://schemas.openxmlformats.org/officeDocument/2006/customXml" ds:itemID="{BDAFE3F6-20DF-4126-B76F-9B561DCD15C6}"/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673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Lecture 27:  Conversion of PDA to CFG</vt:lpstr>
      <vt:lpstr>Rules of Conversion PDA -CFG</vt:lpstr>
      <vt:lpstr>Example  : Convert the CFG for given PDA M is defined are as follows:</vt:lpstr>
      <vt:lpstr>Apply Rule 1</vt:lpstr>
      <vt:lpstr>Transition 1: Apply Rule 3: Push Element </vt:lpstr>
      <vt:lpstr>2nd transition: Apply Rule 3: Push Element</vt:lpstr>
      <vt:lpstr>3 transition: Apply Rule 3: Push Element</vt:lpstr>
      <vt:lpstr>Transition 4: Apply Popping Move</vt:lpstr>
      <vt:lpstr>Transition 5: Apply Popping Move</vt:lpstr>
      <vt:lpstr>Transition 6: Apply Rule 3: Push Element</vt:lpstr>
      <vt:lpstr>Transition 7: Apply Popping Move</vt:lpstr>
      <vt:lpstr>Final CFG</vt:lpstr>
      <vt:lpstr>Final CFG</vt:lpstr>
      <vt:lpstr>Final CFG</vt:lpstr>
      <vt:lpstr>Final CFG</vt:lpstr>
      <vt:lpstr>Final CFG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10</cp:revision>
  <dcterms:created xsi:type="dcterms:W3CDTF">2020-10-13T04:18:35Z</dcterms:created>
  <dcterms:modified xsi:type="dcterms:W3CDTF">2020-10-13T06:00:00Z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