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828" autoAdjust="0"/>
  </p:normalViewPr>
  <p:slideViewPr>
    <p:cSldViewPr snapToGrid="0" showGuides="1">
      <p:cViewPr varScale="1">
        <p:scale>
          <a:sx n="41" d="100"/>
          <a:sy n="41" d="100"/>
        </p:scale>
        <p:origin x="318" y="42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8E7E-82E9-44E3-8AF2-240B7A29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D41D-271D-47E4-8B9B-400ECABE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287C-B2FB-425E-A349-CCFB451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86D4-A575-46AB-B7C9-1B17772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29C9-9647-48D3-A13B-4291E1A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A31C-B9BC-484B-9E0A-A031A014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AEDE-04BC-4684-B094-9FA6F287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C06-491B-4478-8F2F-988772B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EA8D-CE4B-4E0F-9302-7F82FA54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EC73-A5EC-46AD-A5E9-EF797BFB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9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7ADA2-E1C3-4A88-B0EA-87FF27D11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0374-D9B6-488A-8F0F-6BC481612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02B6-F6E6-46C4-BB04-DA419F56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3DCF-A39F-498C-9DD5-11970A53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2A1F-278F-4C2C-A929-CCE3734E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2DC7-88C4-49B0-8226-D866B58B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1D15-3BC0-4B8A-9B59-9119FFF7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1E72-E69E-4FBE-9427-396A1E5D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34AA-D6B9-4DC4-AD22-FE629930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66F6-6A3C-4439-B0C0-D5D71E64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AED1-C5DD-4C4D-886C-28E8CAB2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5D7B-AA9E-4A0A-9B6B-23E35BA9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B5E8-5A6B-46F0-B0B2-5660BFE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4118-F61B-424F-8AEE-89E2650F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A71C-58C7-490E-AB40-F877F0D5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9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3C4-0AF2-4023-A86E-73AC3AE5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A527-5FA4-45E3-918E-4C983D4A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E8B62-61E6-49D3-AE08-949948A5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43FA7-38E3-4807-BC53-548CFD3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D382-956C-47E6-B20D-41FB2189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3053-1C0D-4CAC-9C1B-1682CBE9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7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093A-C1BD-45E4-BE37-8FD29E69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7CEB-A0E6-4BBF-BD0C-624F5676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ED97-39DC-4D63-9028-244352A0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F1F4-D7A5-4946-85CD-982FE73FE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A6C17-EB45-43D1-A8EF-B3740CB9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5C4FB-79EC-4BFC-98C3-F8BABD20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66BB8-8AFD-4A84-9D36-DA37D47A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A6439-161C-4DDC-8D9C-30207AAC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9662-C529-43C7-A3EB-931C67BE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DB311-3C78-4A12-8CC9-31746B58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055DC-33D1-4D38-89B6-28607B2C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1A066-1B3D-4C2D-81CA-CC9D8186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01BD9-983E-4B9E-962D-21CDA261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AA776-A323-4FC0-BC04-9D95F283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00135-21B7-4265-B489-E4B02EC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165-9CA9-4AE4-B90A-D5B90077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829D-9B0F-424A-8773-94908D88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045D4-0765-411B-90EC-31623EA7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2E55B-32F2-4327-B59F-563E2AD4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866-1495-404C-B48C-E6F23525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2F306-F160-4C4B-B8BB-438AFC21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E021-4633-4C51-8B55-B8775A24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DD396-51F7-4F3E-8DF6-E4504CF00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3B26-8C5D-42FB-B778-9E1F9A71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4FB7-1E13-4E0A-98CA-A139FCE7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63BA-4667-4897-BC0D-49C12D5E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F157-1841-494F-914A-D64A890F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CE914-3F41-40D5-BFE7-87C13F91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66B7-0DBC-40C3-8CFB-7B401B20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92B0-972E-4EF4-B511-F8D9A447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53C9-7FB5-4FD0-BEC6-0631D8054F4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9A96-5EAF-41A5-B712-5BB55117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C73F-6918-4210-8010-24BC9521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A33A-4DCB-40E9-9786-E147B5F3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0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87F-71E5-43E1-AC8B-5F212A1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278145"/>
          </a:xfrm>
        </p:spPr>
        <p:txBody>
          <a:bodyPr>
            <a:normAutofit fontScale="90000"/>
          </a:bodyPr>
          <a:lstStyle/>
          <a:p>
            <a:r>
              <a:rPr lang="en-IN" dirty="0"/>
              <a:t>Lecture 5:  Introduction to   Non Deterministic </a:t>
            </a:r>
            <a:br>
              <a:rPr lang="en-IN" dirty="0"/>
            </a:br>
            <a:r>
              <a:rPr lang="en-IN" dirty="0"/>
              <a:t>                   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017-A0A5-412A-9D05-5040123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637571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Difference Between NFA and DFA</a:t>
            </a:r>
          </a:p>
          <a:p>
            <a:r>
              <a:rPr lang="en-IN" dirty="0"/>
              <a:t>Working of NFA with Epsilon Transition</a:t>
            </a:r>
          </a:p>
          <a:p>
            <a:r>
              <a:rPr lang="en-IN" dirty="0"/>
              <a:t>Example of NFA Computation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Presented by</a:t>
            </a:r>
          </a:p>
          <a:p>
            <a:pPr marL="0" indent="0" algn="ctr">
              <a:buNone/>
            </a:pPr>
            <a:r>
              <a:rPr lang="en-IN" dirty="0"/>
              <a:t>Prof.	Vaibhav Narayan Chunekar</a:t>
            </a:r>
          </a:p>
          <a:p>
            <a:pPr marL="0" indent="0" algn="ctr">
              <a:buNone/>
            </a:pPr>
            <a:r>
              <a:rPr lang="en-IN" dirty="0"/>
              <a:t>K. J. Somaiya College off Engineering, Vidyavihar, Mumbai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9FC1-FB6C-4C70-9B6B-C5944B9A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8" y="13434"/>
            <a:ext cx="10515600" cy="68995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Computation path with NFA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BB269-B6E0-4AC4-B63E-906392E3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039337"/>
              </p:ext>
            </p:extLst>
          </p:nvPr>
        </p:nvGraphicFramePr>
        <p:xfrm>
          <a:off x="0" y="703386"/>
          <a:ext cx="11887199" cy="768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77">
                  <a:extLst>
                    <a:ext uri="{9D8B030D-6E8A-4147-A177-3AD203B41FA5}">
                      <a16:colId xmlns:a16="http://schemas.microsoft.com/office/drawing/2014/main" val="2544871394"/>
                    </a:ext>
                  </a:extLst>
                </a:gridCol>
                <a:gridCol w="4502380">
                  <a:extLst>
                    <a:ext uri="{9D8B030D-6E8A-4147-A177-3AD203B41FA5}">
                      <a16:colId xmlns:a16="http://schemas.microsoft.com/office/drawing/2014/main" val="699268007"/>
                    </a:ext>
                  </a:extLst>
                </a:gridCol>
                <a:gridCol w="3281742">
                  <a:extLst>
                    <a:ext uri="{9D8B030D-6E8A-4147-A177-3AD203B41FA5}">
                      <a16:colId xmlns:a16="http://schemas.microsoft.com/office/drawing/2014/main" val="3394055857"/>
                    </a:ext>
                  </a:extLst>
                </a:gridCol>
              </a:tblGrid>
              <a:tr h="1140437">
                <a:tc>
                  <a:txBody>
                    <a:bodyPr/>
                    <a:lstStyle/>
                    <a:p>
                      <a:r>
                        <a:rPr lang="en-IN" sz="2800" dirty="0"/>
                        <a:t>Set of states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Symbol    Read</a:t>
                      </a:r>
                      <a:r>
                        <a:rPr lang="en-IN" sz="2800" dirty="0">
                          <a:sym typeface="Wingdings" panose="05000000000000000000" pitchFamily="2" charset="2"/>
                        </a:rPr>
                        <a:t>010110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90321"/>
                  </a:ext>
                </a:extLst>
              </a:tr>
              <a:tr h="598647">
                <a:tc>
                  <a:txBody>
                    <a:bodyPr/>
                    <a:lstStyle/>
                    <a:p>
                      <a:r>
                        <a:rPr lang="en-IN" sz="2800" dirty="0"/>
                        <a:t>q0(initial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98276"/>
                  </a:ext>
                </a:extLst>
              </a:tr>
              <a:tr h="535192">
                <a:tc>
                  <a:txBody>
                    <a:bodyPr/>
                    <a:lstStyle/>
                    <a:p>
                      <a:r>
                        <a:rPr lang="en-IN" sz="2800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q0,q1,q2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81578"/>
                  </a:ext>
                </a:extLst>
              </a:tr>
              <a:tr h="598647">
                <a:tc>
                  <a:txBody>
                    <a:bodyPr/>
                    <a:lstStyle/>
                    <a:p>
                      <a:r>
                        <a:rPr lang="en-IN" sz="2800" dirty="0"/>
                        <a:t>q0,q1,q2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Q0,q2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18685"/>
                  </a:ext>
                </a:extLst>
              </a:tr>
              <a:tr h="598647">
                <a:tc>
                  <a:txBody>
                    <a:bodyPr/>
                    <a:lstStyle/>
                    <a:p>
                      <a:r>
                        <a:rPr lang="en-IN" sz="2800" dirty="0"/>
                        <a:t>q0,q2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Q0,q1,q2,q3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62010"/>
                  </a:ext>
                </a:extLst>
              </a:tr>
              <a:tr h="598647">
                <a:tc>
                  <a:txBody>
                    <a:bodyPr/>
                    <a:lstStyle/>
                    <a:p>
                      <a:r>
                        <a:rPr lang="en-IN" sz="2800" dirty="0"/>
                        <a:t>q0,q1,q2,q3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q0,q1,q2,q3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41716"/>
                  </a:ext>
                </a:extLst>
              </a:tr>
              <a:tr h="129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q0,q1,q2,q3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q0,q2,q3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28232"/>
                  </a:ext>
                </a:extLst>
              </a:tr>
              <a:tr h="2075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q0,q2,q3(final set of states)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ym typeface="Wingdings" panose="05000000000000000000" pitchFamily="2" charset="2"/>
                        </a:rPr>
                        <a:t>input is accepted if there is an accept state in the  final set of states.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ym typeface="Wingdings" panose="05000000000000000000" pitchFamily="2" charset="2"/>
                        </a:rPr>
                        <a:t> Here q3 is accept state .Hence  w is accepted by NFA.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5756"/>
                  </a:ext>
                </a:extLst>
              </a:tr>
              <a:tr h="5986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85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341A-3A82-42B3-AA99-FF6236E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Thanks..</a:t>
            </a:r>
          </a:p>
        </p:txBody>
      </p:sp>
    </p:spTree>
    <p:extLst>
      <p:ext uri="{BB962C8B-B14F-4D97-AF65-F5344CB8AC3E}">
        <p14:creationId xmlns:p14="http://schemas.microsoft.com/office/powerpoint/2010/main" val="27895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2445-DDF1-4F44-8B6D-CDCEFD19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NFA: Non 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FAE2-C39F-4C0A-B84B-0F2DF97C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5021"/>
          </a:xfrm>
        </p:spPr>
        <p:txBody>
          <a:bodyPr/>
          <a:lstStyle/>
          <a:p>
            <a:r>
              <a:rPr lang="en-IN" dirty="0"/>
              <a:t>Computation Proceed simultaneously to multiple path	</a:t>
            </a:r>
          </a:p>
          <a:p>
            <a:r>
              <a:rPr lang="en-IN" dirty="0"/>
              <a:t>From state Q, on an input symbol a, the automaton can go to multiple states.</a:t>
            </a:r>
          </a:p>
          <a:p>
            <a:r>
              <a:rPr lang="en-IN" dirty="0"/>
              <a:t>NFA Compute  Keen Closure path (K Path) with epsilon transition where k&gt;=0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8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ECA1-B00A-42F7-8518-6F7D4FE3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Epsilon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E03-8BDC-40B0-BA50-6D3D41DF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4683"/>
          </a:xfrm>
        </p:spPr>
        <p:txBody>
          <a:bodyPr/>
          <a:lstStyle/>
          <a:p>
            <a:r>
              <a:rPr lang="en-IN" dirty="0"/>
              <a:t>NFA has an e transition. </a:t>
            </a:r>
          </a:p>
          <a:p>
            <a:r>
              <a:rPr lang="en-IN" dirty="0"/>
              <a:t>If there is  e transition then automaton moves state q</a:t>
            </a:r>
            <a:r>
              <a:rPr lang="en-IN" baseline="-25000" dirty="0"/>
              <a:t>i</a:t>
            </a:r>
            <a:r>
              <a:rPr lang="en-IN" dirty="0"/>
              <a:t>  and  </a:t>
            </a:r>
            <a:r>
              <a:rPr lang="en-IN" dirty="0" err="1"/>
              <a:t>q</a:t>
            </a:r>
            <a:r>
              <a:rPr lang="en-IN" baseline="-25000" dirty="0" err="1"/>
              <a:t>j</a:t>
            </a:r>
            <a:r>
              <a:rPr lang="en-IN" baseline="-25000" dirty="0"/>
              <a:t>   </a:t>
            </a:r>
            <a:r>
              <a:rPr lang="en-IN" dirty="0"/>
              <a:t>without reading next input symbol.</a:t>
            </a:r>
          </a:p>
          <a:p>
            <a:r>
              <a:rPr lang="en-IN" dirty="0"/>
              <a:t>An input is accepted if there is some computation path that leads to an accept state.</a:t>
            </a:r>
            <a:endParaRPr lang="en-IN" baseline="-25000" dirty="0"/>
          </a:p>
          <a:p>
            <a:endParaRPr lang="en-IN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D4788-F733-476B-95CA-21CC50E6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4355245"/>
            <a:ext cx="6962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545D-5EC7-4587-B02F-7DFA1FD0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IN" dirty="0"/>
              <a:t>Difference between NFA and DFA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C95FB-42C6-4022-BC00-E1302BD0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802899"/>
              </p:ext>
            </p:extLst>
          </p:nvPr>
        </p:nvGraphicFramePr>
        <p:xfrm>
          <a:off x="0" y="1403498"/>
          <a:ext cx="12192000" cy="607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0309753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6037227"/>
                    </a:ext>
                  </a:extLst>
                </a:gridCol>
              </a:tblGrid>
              <a:tr h="1386842">
                <a:tc>
                  <a:txBody>
                    <a:bodyPr/>
                    <a:lstStyle/>
                    <a:p>
                      <a:r>
                        <a:rPr lang="en-IN" sz="6600" dirty="0"/>
                        <a:t>DFA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600" dirty="0"/>
                        <a:t>NFA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28090"/>
                  </a:ext>
                </a:extLst>
              </a:tr>
              <a:tr h="2745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 Finite Automaton is a FA in which there is only one path for a specific input from current state to next state. There is a unique transition on each input symbol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NFA or Non Deterministic Finite Automaton is the one in which there exists many paths for a specific input from current state to next state.</a:t>
                      </a:r>
                      <a:endParaRPr lang="en-IN" sz="2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42631"/>
                  </a:ext>
                </a:extLst>
              </a:tr>
              <a:tr h="1943303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DFA cannot use Empty String transition</a:t>
                      </a:r>
                      <a:endParaRPr lang="en-IN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NFA can use Empty String transition</a:t>
                      </a:r>
                      <a:endParaRPr lang="en-IN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13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545D-5EC7-4587-B02F-7DFA1FD0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IN" dirty="0"/>
              <a:t>Difference between NFA and DFA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C95FB-42C6-4022-BC00-E1302BD0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90589"/>
              </p:ext>
            </p:extLst>
          </p:nvPr>
        </p:nvGraphicFramePr>
        <p:xfrm>
          <a:off x="0" y="1403498"/>
          <a:ext cx="12192000" cy="5454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0309753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6037227"/>
                    </a:ext>
                  </a:extLst>
                </a:gridCol>
              </a:tblGrid>
              <a:tr h="1200275">
                <a:tc>
                  <a:txBody>
                    <a:bodyPr/>
                    <a:lstStyle/>
                    <a:p>
                      <a:r>
                        <a:rPr lang="en-IN" sz="6600" dirty="0"/>
                        <a:t>DFA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600" dirty="0"/>
                        <a:t>NFA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28090"/>
                  </a:ext>
                </a:extLst>
              </a:tr>
              <a:tr h="1033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DFA can be understood as one machine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NFA can be understood as multiple little machines computing at the same time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42631"/>
                  </a:ext>
                </a:extLst>
              </a:tr>
              <a:tr h="1610328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DFA will reject the string if it end at other than accepting state</a:t>
                      </a:r>
                      <a:endParaRPr lang="en-IN" sz="4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all of the branches of NFA dies or rejects the string, we can say that NFA reject the string.</a:t>
                      </a:r>
                      <a:endParaRPr lang="en-IN" sz="4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5084"/>
                  </a:ext>
                </a:extLst>
              </a:tr>
              <a:tr h="1610328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Every symbol of the alphabet, there is only one state transition in DFA.</a:t>
                      </a:r>
                      <a:endParaRPr lang="en-IN" sz="4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 not need to specify how the NFA reacts according to some symbol.</a:t>
                      </a:r>
                      <a:endParaRPr lang="en-IN" sz="4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0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9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4CBC-F68C-4284-9885-78FB9D28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AEE10F4-0B59-4560-B5B8-EBFBC510E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1652738" cy="5167312"/>
          </a:xfrm>
        </p:spPr>
      </p:pic>
    </p:spTree>
    <p:extLst>
      <p:ext uri="{BB962C8B-B14F-4D97-AF65-F5344CB8AC3E}">
        <p14:creationId xmlns:p14="http://schemas.microsoft.com/office/powerpoint/2010/main" val="42042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431-7F7E-497C-BDE2-6B629177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4A00CE-891A-48ED-B2A5-E4CE6D6BD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239346"/>
              </p:ext>
            </p:extLst>
          </p:nvPr>
        </p:nvGraphicFramePr>
        <p:xfrm>
          <a:off x="838200" y="1690689"/>
          <a:ext cx="10345614" cy="516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538">
                  <a:extLst>
                    <a:ext uri="{9D8B030D-6E8A-4147-A177-3AD203B41FA5}">
                      <a16:colId xmlns:a16="http://schemas.microsoft.com/office/drawing/2014/main" val="3483699190"/>
                    </a:ext>
                  </a:extLst>
                </a:gridCol>
                <a:gridCol w="3448538">
                  <a:extLst>
                    <a:ext uri="{9D8B030D-6E8A-4147-A177-3AD203B41FA5}">
                      <a16:colId xmlns:a16="http://schemas.microsoft.com/office/drawing/2014/main" val="1583978007"/>
                    </a:ext>
                  </a:extLst>
                </a:gridCol>
                <a:gridCol w="3448538">
                  <a:extLst>
                    <a:ext uri="{9D8B030D-6E8A-4147-A177-3AD203B41FA5}">
                      <a16:colId xmlns:a16="http://schemas.microsoft.com/office/drawing/2014/main" val="1999049107"/>
                    </a:ext>
                  </a:extLst>
                </a:gridCol>
              </a:tblGrid>
              <a:tr h="1026862">
                <a:tc>
                  <a:txBody>
                    <a:bodyPr/>
                    <a:lstStyle/>
                    <a:p>
                      <a:r>
                        <a:rPr lang="en-IN" sz="2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Next 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52063"/>
                  </a:ext>
                </a:extLst>
              </a:tr>
              <a:tr h="828090">
                <a:tc>
                  <a:txBody>
                    <a:bodyPr/>
                    <a:lstStyle/>
                    <a:p>
                      <a:r>
                        <a:rPr lang="en-IN" sz="2800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q0,q1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7242"/>
                  </a:ext>
                </a:extLst>
              </a:tr>
              <a:tr h="828090">
                <a:tc>
                  <a:txBody>
                    <a:bodyPr/>
                    <a:lstStyle/>
                    <a:p>
                      <a:r>
                        <a:rPr lang="en-IN" sz="28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97468"/>
                  </a:ext>
                </a:extLst>
              </a:tr>
              <a:tr h="828090">
                <a:tc>
                  <a:txBody>
                    <a:bodyPr/>
                    <a:lstStyle/>
                    <a:p>
                      <a:r>
                        <a:rPr lang="en-IN" sz="28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33763"/>
                  </a:ext>
                </a:extLst>
              </a:tr>
              <a:tr h="828090">
                <a:tc>
                  <a:txBody>
                    <a:bodyPr/>
                    <a:lstStyle/>
                    <a:p>
                      <a:r>
                        <a:rPr lang="en-IN" sz="28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q1 ,q2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8668"/>
                  </a:ext>
                </a:extLst>
              </a:tr>
              <a:tr h="828090">
                <a:tc>
                  <a:txBody>
                    <a:bodyPr/>
                    <a:lstStyle/>
                    <a:p>
                      <a:r>
                        <a:rPr lang="en-IN" sz="28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9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3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431-7F7E-497C-BDE2-6B629177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4A00CE-891A-48ED-B2A5-E4CE6D6BD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413423"/>
              </p:ext>
            </p:extLst>
          </p:nvPr>
        </p:nvGraphicFramePr>
        <p:xfrm>
          <a:off x="1266092" y="1690689"/>
          <a:ext cx="9917722" cy="230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646">
                  <a:extLst>
                    <a:ext uri="{9D8B030D-6E8A-4147-A177-3AD203B41FA5}">
                      <a16:colId xmlns:a16="http://schemas.microsoft.com/office/drawing/2014/main" val="3483699190"/>
                    </a:ext>
                  </a:extLst>
                </a:gridCol>
                <a:gridCol w="3448538">
                  <a:extLst>
                    <a:ext uri="{9D8B030D-6E8A-4147-A177-3AD203B41FA5}">
                      <a16:colId xmlns:a16="http://schemas.microsoft.com/office/drawing/2014/main" val="1583978007"/>
                    </a:ext>
                  </a:extLst>
                </a:gridCol>
                <a:gridCol w="3448538">
                  <a:extLst>
                    <a:ext uri="{9D8B030D-6E8A-4147-A177-3AD203B41FA5}">
                      <a16:colId xmlns:a16="http://schemas.microsoft.com/office/drawing/2014/main" val="1999049107"/>
                    </a:ext>
                  </a:extLst>
                </a:gridCol>
              </a:tblGrid>
              <a:tr h="675086">
                <a:tc>
                  <a:txBody>
                    <a:bodyPr/>
                    <a:lstStyle/>
                    <a:p>
                      <a:r>
                        <a:rPr lang="en-IN" sz="2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Next 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52063"/>
                  </a:ext>
                </a:extLst>
              </a:tr>
              <a:tr h="544408">
                <a:tc>
                  <a:txBody>
                    <a:bodyPr/>
                    <a:lstStyle/>
                    <a:p>
                      <a:r>
                        <a:rPr lang="en-IN" sz="28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7242"/>
                  </a:ext>
                </a:extLst>
              </a:tr>
              <a:tr h="544408">
                <a:tc>
                  <a:txBody>
                    <a:bodyPr/>
                    <a:lstStyle/>
                    <a:p>
                      <a:r>
                        <a:rPr lang="en-IN" sz="28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97468"/>
                  </a:ext>
                </a:extLst>
              </a:tr>
              <a:tr h="544408">
                <a:tc>
                  <a:txBody>
                    <a:bodyPr/>
                    <a:lstStyle/>
                    <a:p>
                      <a:r>
                        <a:rPr lang="en-IN" sz="28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3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0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DE52-972A-42EA-B415-5C9F502E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Computation path with NFA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D5A5-08E0-49C6-B1B0-FE178CDC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690688"/>
            <a:ext cx="10515600" cy="194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4600" dirty="0"/>
              <a:t>Input string W=010110</a:t>
            </a:r>
          </a:p>
          <a:p>
            <a:pPr marL="0" indent="0">
              <a:buNone/>
            </a:pPr>
            <a:r>
              <a:rPr lang="en-IN" sz="4600" dirty="0"/>
              <a:t>How does automaton proceed with computation on W?</a:t>
            </a:r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7140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3312C-96CF-4352-9BAB-B4FDBDA3788F}"/>
</file>

<file path=customXml/itemProps2.xml><?xml version="1.0" encoding="utf-8"?>
<ds:datastoreItem xmlns:ds="http://schemas.openxmlformats.org/officeDocument/2006/customXml" ds:itemID="{5D2180E3-A61E-4CBB-9B39-40C853535AEE}"/>
</file>

<file path=customXml/itemProps3.xml><?xml version="1.0" encoding="utf-8"?>
<ds:datastoreItem xmlns:ds="http://schemas.openxmlformats.org/officeDocument/2006/customXml" ds:itemID="{A8FDEA18-4380-4887-9B4C-5F6D2C67335B}"/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Lecture 5:  Introduction to   Non Deterministic                      Finite Automata</vt:lpstr>
      <vt:lpstr>NFA: Non Deterministic Finite Automata</vt:lpstr>
      <vt:lpstr>Epsilon Transition</vt:lpstr>
      <vt:lpstr>Difference between NFA and DFA</vt:lpstr>
      <vt:lpstr>Difference between NFA and DFA</vt:lpstr>
      <vt:lpstr>Example</vt:lpstr>
      <vt:lpstr>Transition Table</vt:lpstr>
      <vt:lpstr>Transition Table</vt:lpstr>
      <vt:lpstr>Computation path with NFA </vt:lpstr>
      <vt:lpstr>Computation path with NFA </vt:lpstr>
      <vt:lpstr>Thanks..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 Introduction to   Non Deterministic                      Finite Automata</dc:title>
  <dc:creator>Vaibhav Chunekar</dc:creator>
  <cp:lastModifiedBy>Vaibhav Chunekar</cp:lastModifiedBy>
  <cp:revision>9</cp:revision>
  <dcterms:created xsi:type="dcterms:W3CDTF">2020-08-11T02:14:22Z</dcterms:created>
  <dcterms:modified xsi:type="dcterms:W3CDTF">2020-08-11T05:12:32Z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