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1" r:id="rId3"/>
    <p:sldId id="290" r:id="rId4"/>
    <p:sldId id="279" r:id="rId5"/>
    <p:sldId id="282" r:id="rId6"/>
    <p:sldId id="283" r:id="rId7"/>
    <p:sldId id="285" r:id="rId8"/>
    <p:sldId id="287" r:id="rId9"/>
    <p:sldId id="288" r:id="rId10"/>
    <p:sldId id="281" r:id="rId11"/>
    <p:sldId id="280" r:id="rId12"/>
    <p:sldId id="292" r:id="rId13"/>
    <p:sldId id="293" r:id="rId14"/>
    <p:sldId id="294" r:id="rId15"/>
    <p:sldId id="295" r:id="rId16"/>
    <p:sldId id="296" r:id="rId17"/>
    <p:sldId id="297" r:id="rId18"/>
    <p:sldId id="298" r:id="rId19"/>
    <p:sldId id="29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96"/>
      </p:cViewPr>
      <p:guideLst>
        <p:guide pos="76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846A-6D9C-4B2B-ADE0-329F9A261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552A0A-90B2-4D17-8B74-16A526245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00EF0E-6E2D-4D6B-A1C4-4A088925D03A}"/>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5" name="Footer Placeholder 4">
            <a:extLst>
              <a:ext uri="{FF2B5EF4-FFF2-40B4-BE49-F238E27FC236}">
                <a16:creationId xmlns:a16="http://schemas.microsoft.com/office/drawing/2014/main" id="{6E269E59-C159-466F-928B-32058909A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6FEF6-D665-44B5-BB1B-302E7130DC54}"/>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322217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3FD-6A29-47B8-A97C-E5D7954F64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4DA8E-C64A-4537-9A4D-678D6A6DD3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52B74-5DF7-4AF6-9E76-C1B2163DEBA8}"/>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5" name="Footer Placeholder 4">
            <a:extLst>
              <a:ext uri="{FF2B5EF4-FFF2-40B4-BE49-F238E27FC236}">
                <a16:creationId xmlns:a16="http://schemas.microsoft.com/office/drawing/2014/main" id="{4B931AD2-B086-4997-8E2E-8E917D369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90710-1101-4C49-8ABA-85070C34208C}"/>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312589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845D8-990A-47A4-B2CD-6F9763DDD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549B23-204D-4E6F-86D9-AFF717255B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34FE5-314C-4204-A501-F477934D5A8C}"/>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5" name="Footer Placeholder 4">
            <a:extLst>
              <a:ext uri="{FF2B5EF4-FFF2-40B4-BE49-F238E27FC236}">
                <a16:creationId xmlns:a16="http://schemas.microsoft.com/office/drawing/2014/main" id="{019523FA-CE0B-4EC7-B1BE-54F9BC3FF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5CC2E-7DF3-4401-9E24-4606C5CB8048}"/>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37163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85C6-D50E-485C-A1B8-B8EFE45BE0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40E0F2-C872-4FAA-A224-5819A79ED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B1D8A-1F73-4A74-AFE3-72E61829E4BD}"/>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5" name="Footer Placeholder 4">
            <a:extLst>
              <a:ext uri="{FF2B5EF4-FFF2-40B4-BE49-F238E27FC236}">
                <a16:creationId xmlns:a16="http://schemas.microsoft.com/office/drawing/2014/main" id="{F37D107A-4152-425B-AA3C-F1007EBB1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93F95-4EC3-4BF2-87A8-AD864218D63A}"/>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411060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70B6-420A-4F22-8CB4-C2CCB9CE4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6B4D21-2ECC-4BED-8970-F22592004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82860-F142-49CC-B5DD-3D627865BA4A}"/>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5" name="Footer Placeholder 4">
            <a:extLst>
              <a:ext uri="{FF2B5EF4-FFF2-40B4-BE49-F238E27FC236}">
                <a16:creationId xmlns:a16="http://schemas.microsoft.com/office/drawing/2014/main" id="{6E01E43F-8E9C-4E38-A25D-525882D12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27F5B-244B-4C47-A731-68D2BF44587E}"/>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42431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09D4-444E-4129-92A7-FE029C3BCE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32E014-1503-46C9-BA20-973074135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758563-3B73-4E60-9D12-8B84A0039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7C96EA-07F4-4287-B29F-91C23A8AA018}"/>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6" name="Footer Placeholder 5">
            <a:extLst>
              <a:ext uri="{FF2B5EF4-FFF2-40B4-BE49-F238E27FC236}">
                <a16:creationId xmlns:a16="http://schemas.microsoft.com/office/drawing/2014/main" id="{2933E133-604B-43D2-8639-A94858522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A52E0-321B-47DB-8ECF-A9AD6AA35F9C}"/>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46190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B745-EE66-4094-BB0B-6D239B268D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C46176-682D-49A4-AB46-66F2377AF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A333D-2419-421B-8B0C-E58F90D77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C84589-1144-4920-B176-C5E19F9A5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E0483-C564-43DB-84CD-3BA460020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20B504-1B90-435C-9C73-650134146ED2}"/>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8" name="Footer Placeholder 7">
            <a:extLst>
              <a:ext uri="{FF2B5EF4-FFF2-40B4-BE49-F238E27FC236}">
                <a16:creationId xmlns:a16="http://schemas.microsoft.com/office/drawing/2014/main" id="{EA272429-C070-4A4E-B899-69C88C1205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4F1473-4B26-4B9F-AB6B-E007E4EC9D7C}"/>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417803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1FA0-E19B-4454-8F39-246FD8B8D7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84B601-1409-4BC2-A978-01554E52BB3C}"/>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4" name="Footer Placeholder 3">
            <a:extLst>
              <a:ext uri="{FF2B5EF4-FFF2-40B4-BE49-F238E27FC236}">
                <a16:creationId xmlns:a16="http://schemas.microsoft.com/office/drawing/2014/main" id="{85DB7D1D-6550-4581-88FE-8398C0F555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6B6FD0-0B2A-4E8B-AA4A-C52487A48DC6}"/>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352693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28B67-F660-433D-A4C3-F21310A629BA}"/>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3" name="Footer Placeholder 2">
            <a:extLst>
              <a:ext uri="{FF2B5EF4-FFF2-40B4-BE49-F238E27FC236}">
                <a16:creationId xmlns:a16="http://schemas.microsoft.com/office/drawing/2014/main" id="{5780CA9F-8B24-4CEA-AE6C-F29FD1445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8C98ED-F2BF-4C44-8836-ACC2BDC84667}"/>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24667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C1A8-48D6-410E-83C7-E7D3D8AA4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B5242-98F7-4A50-89C9-FAD62ECA8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305FDA-527B-4CE0-B917-03A21C9AA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ADFE8-CEAA-4569-98A9-B776B8CC8E2E}"/>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6" name="Footer Placeholder 5">
            <a:extLst>
              <a:ext uri="{FF2B5EF4-FFF2-40B4-BE49-F238E27FC236}">
                <a16:creationId xmlns:a16="http://schemas.microsoft.com/office/drawing/2014/main" id="{12121F5C-1C4E-4663-909A-A3AF5EC7F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23311-A28C-4C70-B12B-F1E6AFFD7DF5}"/>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301596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67D2-2A56-4C94-A1F9-539BED04D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131AE9-A1E8-4E2F-8150-FC36FB12F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106069-3565-4840-A2A3-917AD0B23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30CC8-1543-49BF-BD55-F0DBE61F2B16}"/>
              </a:ext>
            </a:extLst>
          </p:cNvPr>
          <p:cNvSpPr>
            <a:spLocks noGrp="1"/>
          </p:cNvSpPr>
          <p:nvPr>
            <p:ph type="dt" sz="half" idx="10"/>
          </p:nvPr>
        </p:nvSpPr>
        <p:spPr/>
        <p:txBody>
          <a:bodyPr/>
          <a:lstStyle/>
          <a:p>
            <a:fld id="{82E1CB95-DE4A-4DA1-BA55-7B5818D81C3E}" type="datetimeFigureOut">
              <a:rPr lang="en-IN" smtClean="0"/>
              <a:t>17-08-2020</a:t>
            </a:fld>
            <a:endParaRPr lang="en-IN"/>
          </a:p>
        </p:txBody>
      </p:sp>
      <p:sp>
        <p:nvSpPr>
          <p:cNvPr id="6" name="Footer Placeholder 5">
            <a:extLst>
              <a:ext uri="{FF2B5EF4-FFF2-40B4-BE49-F238E27FC236}">
                <a16:creationId xmlns:a16="http://schemas.microsoft.com/office/drawing/2014/main" id="{A6F57187-3CAD-43E8-8BE0-A8B09071F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3897F1-2B4A-466B-8412-E785E75B63B4}"/>
              </a:ext>
            </a:extLst>
          </p:cNvPr>
          <p:cNvSpPr>
            <a:spLocks noGrp="1"/>
          </p:cNvSpPr>
          <p:nvPr>
            <p:ph type="sldNum" sz="quarter" idx="12"/>
          </p:nvPr>
        </p:nvSpPr>
        <p:spPr/>
        <p:txBody>
          <a:bodyPr/>
          <a:lstStyle/>
          <a:p>
            <a:fld id="{022E0E0C-82A4-4AE0-A254-5BD03F0AA778}" type="slidenum">
              <a:rPr lang="en-IN" smtClean="0"/>
              <a:t>‹#›</a:t>
            </a:fld>
            <a:endParaRPr lang="en-IN"/>
          </a:p>
        </p:txBody>
      </p:sp>
    </p:spTree>
    <p:extLst>
      <p:ext uri="{BB962C8B-B14F-4D97-AF65-F5344CB8AC3E}">
        <p14:creationId xmlns:p14="http://schemas.microsoft.com/office/powerpoint/2010/main" val="265079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1D33C-3F63-403C-AFE8-796989061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0E85B9-63C5-4342-B5C0-2ED5C05BA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C5094-5261-4A2C-905D-BFF5418AD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CB95-DE4A-4DA1-BA55-7B5818D81C3E}" type="datetimeFigureOut">
              <a:rPr lang="en-IN" smtClean="0"/>
              <a:t>17-08-2020</a:t>
            </a:fld>
            <a:endParaRPr lang="en-IN"/>
          </a:p>
        </p:txBody>
      </p:sp>
      <p:sp>
        <p:nvSpPr>
          <p:cNvPr id="5" name="Footer Placeholder 4">
            <a:extLst>
              <a:ext uri="{FF2B5EF4-FFF2-40B4-BE49-F238E27FC236}">
                <a16:creationId xmlns:a16="http://schemas.microsoft.com/office/drawing/2014/main" id="{8584C4A6-2E9F-4000-8EB0-294E1BB4D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B9C73C-28EB-4A29-AB7B-9CE025B10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E0E0C-82A4-4AE0-A254-5BD03F0AA778}" type="slidenum">
              <a:rPr lang="en-IN" smtClean="0"/>
              <a:t>‹#›</a:t>
            </a:fld>
            <a:endParaRPr lang="en-IN"/>
          </a:p>
        </p:txBody>
      </p:sp>
    </p:spTree>
    <p:extLst>
      <p:ext uri="{BB962C8B-B14F-4D97-AF65-F5344CB8AC3E}">
        <p14:creationId xmlns:p14="http://schemas.microsoft.com/office/powerpoint/2010/main" val="3907595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E8CC-3204-406A-8C23-518FBF4A3E2E}"/>
              </a:ext>
            </a:extLst>
          </p:cNvPr>
          <p:cNvSpPr>
            <a:spLocks noGrp="1"/>
          </p:cNvSpPr>
          <p:nvPr>
            <p:ph type="title"/>
          </p:nvPr>
        </p:nvSpPr>
        <p:spPr>
          <a:xfrm>
            <a:off x="2057400" y="152401"/>
            <a:ext cx="7981950" cy="1908175"/>
          </a:xfrm>
        </p:spPr>
        <p:txBody>
          <a:bodyPr>
            <a:normAutofit/>
          </a:bodyPr>
          <a:lstStyle/>
          <a:p>
            <a:pPr eaLnBrk="1" hangingPunct="1">
              <a:defRPr/>
            </a:pPr>
            <a:r>
              <a:rPr lang="en-US" altLang="en-US" dirty="0">
                <a:solidFill>
                  <a:schemeClr val="hlink"/>
                </a:solidFill>
              </a:rPr>
              <a:t>Lecture 8 :  NFA -</a:t>
            </a:r>
            <a:r>
              <a:rPr lang="en-US" altLang="en-US" dirty="0">
                <a:solidFill>
                  <a:schemeClr val="hlink"/>
                </a:solidFill>
                <a:latin typeface="Cambria Math" panose="02040503050406030204" pitchFamily="18" charset="0"/>
                <a:ea typeface="Cambria Math" panose="02040503050406030204" pitchFamily="18" charset="0"/>
              </a:rPr>
              <a:t>∊</a:t>
            </a:r>
            <a:r>
              <a:rPr lang="en-US" altLang="en-US" dirty="0">
                <a:solidFill>
                  <a:schemeClr val="hlink"/>
                </a:solidFill>
              </a:rPr>
              <a:t>  to NFA and Closure Under Regular Operations</a:t>
            </a:r>
            <a:endParaRPr lang="en-IN" dirty="0"/>
          </a:p>
        </p:txBody>
      </p:sp>
      <p:sp>
        <p:nvSpPr>
          <p:cNvPr id="3" name="Content Placeholder 2">
            <a:extLst>
              <a:ext uri="{FF2B5EF4-FFF2-40B4-BE49-F238E27FC236}">
                <a16:creationId xmlns:a16="http://schemas.microsoft.com/office/drawing/2014/main" id="{8AB768FA-7679-4C50-A2AF-6E6EA906C0BE}"/>
              </a:ext>
            </a:extLst>
          </p:cNvPr>
          <p:cNvSpPr>
            <a:spLocks noGrp="1"/>
          </p:cNvSpPr>
          <p:nvPr>
            <p:ph idx="1"/>
          </p:nvPr>
        </p:nvSpPr>
        <p:spPr>
          <a:xfrm>
            <a:off x="384313" y="2278064"/>
            <a:ext cx="11502887" cy="4579937"/>
          </a:xfrm>
        </p:spPr>
        <p:txBody>
          <a:bodyPr>
            <a:normAutofit fontScale="92500" lnSpcReduction="10000"/>
          </a:bodyPr>
          <a:lstStyle/>
          <a:p>
            <a:pPr marL="0" indent="0">
              <a:buNone/>
              <a:defRPr/>
            </a:pPr>
            <a:r>
              <a:rPr lang="en-IN" dirty="0"/>
              <a:t>Agenda</a:t>
            </a:r>
          </a:p>
          <a:p>
            <a:pPr eaLnBrk="1" hangingPunct="1">
              <a:defRPr/>
            </a:pPr>
            <a:endParaRPr lang="en-IN" dirty="0"/>
          </a:p>
          <a:p>
            <a:pPr eaLnBrk="1" hangingPunct="1">
              <a:defRPr/>
            </a:pPr>
            <a:r>
              <a:rPr lang="en-IN" dirty="0">
                <a:solidFill>
                  <a:srgbClr val="00B0F0"/>
                </a:solidFill>
              </a:rPr>
              <a:t>How to convert </a:t>
            </a:r>
            <a:r>
              <a:rPr lang="en-US" altLang="en-US" dirty="0">
                <a:solidFill>
                  <a:srgbClr val="00B0F0"/>
                </a:solidFill>
              </a:rPr>
              <a:t>NFA -</a:t>
            </a:r>
            <a:r>
              <a:rPr lang="en-US" altLang="en-US" dirty="0">
                <a:solidFill>
                  <a:srgbClr val="00B0F0"/>
                </a:solidFill>
                <a:latin typeface="Cambria Math" panose="02040503050406030204" pitchFamily="18" charset="0"/>
                <a:ea typeface="Cambria Math" panose="02040503050406030204" pitchFamily="18" charset="0"/>
              </a:rPr>
              <a:t>∊</a:t>
            </a:r>
            <a:r>
              <a:rPr lang="en-US" altLang="en-US" dirty="0">
                <a:solidFill>
                  <a:srgbClr val="00B0F0"/>
                </a:solidFill>
              </a:rPr>
              <a:t>  to NFA</a:t>
            </a:r>
          </a:p>
          <a:p>
            <a:pPr eaLnBrk="1" hangingPunct="1">
              <a:defRPr/>
            </a:pPr>
            <a:r>
              <a:rPr lang="en-US" altLang="en-US" dirty="0">
                <a:solidFill>
                  <a:schemeClr val="hlink"/>
                </a:solidFill>
              </a:rPr>
              <a:t>Closure Under Regular Operations</a:t>
            </a:r>
          </a:p>
          <a:p>
            <a:pPr lvl="1">
              <a:defRPr/>
            </a:pPr>
            <a:r>
              <a:rPr lang="en-US" altLang="en-US" dirty="0">
                <a:solidFill>
                  <a:schemeClr val="hlink"/>
                </a:solidFill>
              </a:rPr>
              <a:t> The class of regular languages is closed under the Union  operation</a:t>
            </a:r>
          </a:p>
          <a:p>
            <a:pPr lvl="1">
              <a:defRPr/>
            </a:pPr>
            <a:r>
              <a:rPr lang="en-IN" dirty="0">
                <a:solidFill>
                  <a:srgbClr val="00B0F0"/>
                </a:solidFill>
              </a:rPr>
              <a:t> </a:t>
            </a:r>
            <a:r>
              <a:rPr lang="en-US" altLang="en-US" dirty="0">
                <a:solidFill>
                  <a:schemeClr val="hlink"/>
                </a:solidFill>
              </a:rPr>
              <a:t>The class of regular languages is closed under the Concatenation operation</a:t>
            </a:r>
          </a:p>
          <a:p>
            <a:pPr lvl="1">
              <a:defRPr/>
            </a:pPr>
            <a:r>
              <a:rPr lang="en-US" altLang="en-US" dirty="0">
                <a:solidFill>
                  <a:schemeClr val="hlink"/>
                </a:solidFill>
              </a:rPr>
              <a:t> The class of regular languages is closed under the Star operation</a:t>
            </a:r>
          </a:p>
          <a:p>
            <a:pPr lvl="1">
              <a:defRPr/>
            </a:pPr>
            <a:endParaRPr lang="en-US" altLang="en-US" dirty="0">
              <a:solidFill>
                <a:schemeClr val="hlink"/>
              </a:solidFill>
            </a:endParaRPr>
          </a:p>
          <a:p>
            <a:pPr marL="0" indent="0" algn="ctr">
              <a:buNone/>
              <a:defRPr/>
            </a:pPr>
            <a:r>
              <a:rPr lang="en-IN" dirty="0"/>
              <a:t>Presented by</a:t>
            </a:r>
          </a:p>
          <a:p>
            <a:pPr marL="0" indent="0" algn="ctr">
              <a:buNone/>
              <a:defRPr/>
            </a:pPr>
            <a:r>
              <a:rPr lang="en-IN" dirty="0"/>
              <a:t>Prof. Vaibhav Narayan Chunekar</a:t>
            </a:r>
          </a:p>
          <a:p>
            <a:pPr marL="0" indent="0" algn="ctr">
              <a:buNone/>
              <a:defRPr/>
            </a:pPr>
            <a:r>
              <a:rPr lang="en-IN" dirty="0"/>
              <a:t>K. J. Somaiya College off Engineering, Vidyavihar, Mumbai</a:t>
            </a:r>
          </a:p>
          <a:p>
            <a:pPr eaLnBrk="1" hangingPunct="1">
              <a:defRPr/>
            </a:pPr>
            <a:endParaRPr lang="en-IN" dirty="0"/>
          </a:p>
          <a:p>
            <a:pPr eaLnBrk="1" hangingPunct="1">
              <a:defRPr/>
            </a:pPr>
            <a:endParaRPr lang="en-IN" dirty="0"/>
          </a:p>
          <a:p>
            <a:pPr eaLnBrk="1" hangingPunct="1">
              <a:defRPr/>
            </a:pPr>
            <a:endParaRPr lang="en-IN" dirty="0"/>
          </a:p>
          <a:p>
            <a:pPr marL="0" indent="0">
              <a:buNone/>
              <a:defRPr/>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6E0F-B5DE-4F90-9570-7F9488F3B410}"/>
              </a:ext>
            </a:extLst>
          </p:cNvPr>
          <p:cNvSpPr>
            <a:spLocks noGrp="1"/>
          </p:cNvSpPr>
          <p:nvPr>
            <p:ph type="title"/>
          </p:nvPr>
        </p:nvSpPr>
        <p:spPr/>
        <p:txBody>
          <a:bodyPr/>
          <a:lstStyle/>
          <a:p>
            <a:r>
              <a:rPr lang="en-IN" dirty="0"/>
              <a:t>State Transition Table without </a:t>
            </a:r>
            <a:r>
              <a:rPr lang="en-IN" dirty="0">
                <a:latin typeface="Cambria Math" panose="02040503050406030204" pitchFamily="18" charset="0"/>
                <a:ea typeface="Cambria Math" panose="02040503050406030204" pitchFamily="18" charset="0"/>
              </a:rPr>
              <a:t>∊ moves</a:t>
            </a:r>
            <a:endParaRPr lang="en-IN" dirty="0"/>
          </a:p>
        </p:txBody>
      </p:sp>
      <p:graphicFrame>
        <p:nvGraphicFramePr>
          <p:cNvPr id="4" name="Table 4">
            <a:extLst>
              <a:ext uri="{FF2B5EF4-FFF2-40B4-BE49-F238E27FC236}">
                <a16:creationId xmlns:a16="http://schemas.microsoft.com/office/drawing/2014/main" id="{73CFA797-D7E8-4D46-B62B-72E1CA942231}"/>
              </a:ext>
            </a:extLst>
          </p:cNvPr>
          <p:cNvGraphicFramePr>
            <a:graphicFrameLocks noGrp="1"/>
          </p:cNvGraphicFramePr>
          <p:nvPr>
            <p:ph idx="1"/>
            <p:extLst>
              <p:ext uri="{D42A27DB-BD31-4B8C-83A1-F6EECF244321}">
                <p14:modId xmlns:p14="http://schemas.microsoft.com/office/powerpoint/2010/main" val="84536882"/>
              </p:ext>
            </p:extLst>
          </p:nvPr>
        </p:nvGraphicFramePr>
        <p:xfrm>
          <a:off x="838200" y="1825624"/>
          <a:ext cx="10515600" cy="4182963"/>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40520992"/>
                    </a:ext>
                  </a:extLst>
                </a:gridCol>
                <a:gridCol w="2628900">
                  <a:extLst>
                    <a:ext uri="{9D8B030D-6E8A-4147-A177-3AD203B41FA5}">
                      <a16:colId xmlns:a16="http://schemas.microsoft.com/office/drawing/2014/main" val="2706964733"/>
                    </a:ext>
                  </a:extLst>
                </a:gridCol>
                <a:gridCol w="2628900">
                  <a:extLst>
                    <a:ext uri="{9D8B030D-6E8A-4147-A177-3AD203B41FA5}">
                      <a16:colId xmlns:a16="http://schemas.microsoft.com/office/drawing/2014/main" val="3064729755"/>
                    </a:ext>
                  </a:extLst>
                </a:gridCol>
                <a:gridCol w="2628900">
                  <a:extLst>
                    <a:ext uri="{9D8B030D-6E8A-4147-A177-3AD203B41FA5}">
                      <a16:colId xmlns:a16="http://schemas.microsoft.com/office/drawing/2014/main" val="3787235822"/>
                    </a:ext>
                  </a:extLst>
                </a:gridCol>
              </a:tblGrid>
              <a:tr h="1145039">
                <a:tc>
                  <a:txBody>
                    <a:bodyPr/>
                    <a:lstStyle/>
                    <a:p>
                      <a:endParaRPr lang="en-IN" dirty="0"/>
                    </a:p>
                  </a:txBody>
                  <a:tcPr>
                    <a:lnL w="12700" cap="flat" cmpd="sng" algn="ctr">
                      <a:solidFill>
                        <a:schemeClr val="tx1"/>
                      </a:solidFill>
                      <a:prstDash val="solid"/>
                      <a:round/>
                      <a:headEnd type="none" w="med" len="med"/>
                      <a:tailEnd type="none" w="med" len="med"/>
                    </a:lnL>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2</a:t>
                      </a:r>
                    </a:p>
                  </a:txBody>
                  <a:tcPr/>
                </a:tc>
                <a:extLst>
                  <a:ext uri="{0D108BD9-81ED-4DB2-BD59-A6C34878D82A}">
                    <a16:rowId xmlns:a16="http://schemas.microsoft.com/office/drawing/2014/main" val="2966379589"/>
                  </a:ext>
                </a:extLst>
              </a:tr>
              <a:tr h="747846">
                <a:tc>
                  <a:txBody>
                    <a:bodyPr/>
                    <a:lstStyle/>
                    <a:p>
                      <a:endParaRPr lang="en-IN"/>
                    </a:p>
                    <a:p>
                      <a:r>
                        <a:rPr lang="en-IN"/>
                        <a:t>q0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{q0,q1,q2}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{q1,q2}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{q2}</a:t>
                      </a:r>
                    </a:p>
                    <a:p>
                      <a:endParaRPr lang="en-IN" dirty="0"/>
                    </a:p>
                  </a:txBody>
                  <a:tcPr/>
                </a:tc>
                <a:extLst>
                  <a:ext uri="{0D108BD9-81ED-4DB2-BD59-A6C34878D82A}">
                    <a16:rowId xmlns:a16="http://schemas.microsoft.com/office/drawing/2014/main" val="1242095275"/>
                  </a:ext>
                </a:extLst>
              </a:tr>
              <a:tr h="1145039">
                <a:tc>
                  <a:txBody>
                    <a:bodyPr/>
                    <a:lstStyle/>
                    <a:p>
                      <a:endParaRPr lang="en-IN" dirty="0"/>
                    </a:p>
                    <a:p>
                      <a:r>
                        <a:rPr lang="en-IN" dirty="0"/>
                        <a:t>q1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or </a:t>
                      </a:r>
                      <a:r>
                        <a:rPr lang="en-IN" dirty="0">
                          <a:latin typeface="Cambria Math" panose="02040503050406030204" pitchFamily="18" charset="0"/>
                          <a:ea typeface="Cambria Math" panose="02040503050406030204" pitchFamily="18" charset="0"/>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{q1,q2}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{q2}</a:t>
                      </a:r>
                    </a:p>
                    <a:p>
                      <a:endParaRPr lang="en-IN" dirty="0"/>
                    </a:p>
                  </a:txBody>
                  <a:tcPr/>
                </a:tc>
                <a:extLst>
                  <a:ext uri="{0D108BD9-81ED-4DB2-BD59-A6C34878D82A}">
                    <a16:rowId xmlns:a16="http://schemas.microsoft.com/office/drawing/2014/main" val="1535651277"/>
                  </a:ext>
                </a:extLst>
              </a:tr>
              <a:tr h="1145039">
                <a:tc>
                  <a:txBody>
                    <a:bodyPr/>
                    <a:lstStyle/>
                    <a:p>
                      <a:endParaRPr lang="en-IN" dirty="0"/>
                    </a:p>
                    <a:p>
                      <a:r>
                        <a:rPr lang="en-IN" dirty="0"/>
                        <a:t>q2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r>
                        <a:rPr lang="en-IN" dirty="0">
                          <a:latin typeface="Cambria Math" panose="02040503050406030204" pitchFamily="18" charset="0"/>
                          <a:ea typeface="Cambria Math" panose="02040503050406030204" pitchFamily="18" charset="0"/>
                        </a:rPr>
                        <a:t> or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or </a:t>
                      </a:r>
                      <a:r>
                        <a:rPr lang="en-IN" dirty="0">
                          <a:latin typeface="Cambria Math" panose="02040503050406030204" pitchFamily="18" charset="0"/>
                          <a:ea typeface="Cambria Math" panose="02040503050406030204" pitchFamily="18" charset="0"/>
                        </a:rPr>
                        <a:t>∅</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{q2}</a:t>
                      </a:r>
                    </a:p>
                    <a:p>
                      <a:endParaRPr lang="en-IN" dirty="0"/>
                    </a:p>
                  </a:txBody>
                  <a:tcPr/>
                </a:tc>
                <a:extLst>
                  <a:ext uri="{0D108BD9-81ED-4DB2-BD59-A6C34878D82A}">
                    <a16:rowId xmlns:a16="http://schemas.microsoft.com/office/drawing/2014/main" val="938342516"/>
                  </a:ext>
                </a:extLst>
              </a:tr>
            </a:tbl>
          </a:graphicData>
        </a:graphic>
      </p:graphicFrame>
      <p:graphicFrame>
        <p:nvGraphicFramePr>
          <p:cNvPr id="5" name="Table 4">
            <a:extLst>
              <a:ext uri="{FF2B5EF4-FFF2-40B4-BE49-F238E27FC236}">
                <a16:creationId xmlns:a16="http://schemas.microsoft.com/office/drawing/2014/main" id="{1E94A996-07EC-4835-85DC-8BB229B602C3}"/>
              </a:ext>
            </a:extLst>
          </p:cNvPr>
          <p:cNvGraphicFramePr>
            <a:graphicFrameLocks noGrp="1"/>
          </p:cNvGraphicFramePr>
          <p:nvPr>
            <p:extLst>
              <p:ext uri="{D42A27DB-BD31-4B8C-83A1-F6EECF244321}">
                <p14:modId xmlns:p14="http://schemas.microsoft.com/office/powerpoint/2010/main" val="3403161988"/>
              </p:ext>
            </p:extLst>
          </p:nvPr>
        </p:nvGraphicFramePr>
        <p:xfrm>
          <a:off x="781878" y="1842052"/>
          <a:ext cx="2663687" cy="1188720"/>
        </p:xfrm>
        <a:graphic>
          <a:graphicData uri="http://schemas.openxmlformats.org/drawingml/2006/table">
            <a:tbl>
              <a:tblPr/>
              <a:tblGrid>
                <a:gridCol w="2663687">
                  <a:extLst>
                    <a:ext uri="{9D8B030D-6E8A-4147-A177-3AD203B41FA5}">
                      <a16:colId xmlns:a16="http://schemas.microsoft.com/office/drawing/2014/main" val="845849395"/>
                    </a:ext>
                  </a:extLst>
                </a:gridCol>
              </a:tblGrid>
              <a:tr h="1020418">
                <a:tc>
                  <a:txBody>
                    <a:bodyPr/>
                    <a:lstStyle/>
                    <a:p>
                      <a:r>
                        <a:rPr lang="en-IN" sz="4400" dirty="0">
                          <a:latin typeface="Cambria Math" panose="02040503050406030204" pitchFamily="18" charset="0"/>
                          <a:ea typeface="Cambria Math" panose="02040503050406030204" pitchFamily="18" charset="0"/>
                        </a:rPr>
                        <a:t>                </a:t>
                      </a:r>
                      <a:r>
                        <a:rPr lang="el-GR" sz="2800" dirty="0">
                          <a:latin typeface="Cambria Math" panose="02040503050406030204" pitchFamily="18" charset="0"/>
                          <a:ea typeface="Cambria Math" panose="02040503050406030204" pitchFamily="18" charset="0"/>
                        </a:rPr>
                        <a:t>Σ</a:t>
                      </a:r>
                      <a:r>
                        <a:rPr lang="en-IN" sz="2800" dirty="0">
                          <a:latin typeface="Cambria Math" panose="02040503050406030204" pitchFamily="18" charset="0"/>
                          <a:ea typeface="Cambria Math" panose="02040503050406030204" pitchFamily="18" charset="0"/>
                        </a:rPr>
                        <a:t>   </a:t>
                      </a:r>
                      <a:endParaRPr lang="en-IN" sz="2800" dirty="0"/>
                    </a:p>
                    <a:p>
                      <a:r>
                        <a:rPr lang="en-IN" sz="2800" dirty="0"/>
                        <a:t>Q</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44653666"/>
                  </a:ext>
                </a:extLst>
              </a:tr>
            </a:tbl>
          </a:graphicData>
        </a:graphic>
      </p:graphicFrame>
    </p:spTree>
    <p:extLst>
      <p:ext uri="{BB962C8B-B14F-4D97-AF65-F5344CB8AC3E}">
        <p14:creationId xmlns:p14="http://schemas.microsoft.com/office/powerpoint/2010/main" val="398279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AF41-3FD3-4156-B5CF-70DE73527A0E}"/>
              </a:ext>
            </a:extLst>
          </p:cNvPr>
          <p:cNvSpPr>
            <a:spLocks noGrp="1"/>
          </p:cNvSpPr>
          <p:nvPr>
            <p:ph type="title"/>
          </p:nvPr>
        </p:nvSpPr>
        <p:spPr/>
        <p:txBody>
          <a:bodyPr/>
          <a:lstStyle/>
          <a:p>
            <a:r>
              <a:rPr lang="en-IN" dirty="0"/>
              <a:t>Resultant NFA</a:t>
            </a:r>
          </a:p>
        </p:txBody>
      </p:sp>
      <p:pic>
        <p:nvPicPr>
          <p:cNvPr id="5" name="Content Placeholder 4">
            <a:extLst>
              <a:ext uri="{FF2B5EF4-FFF2-40B4-BE49-F238E27FC236}">
                <a16:creationId xmlns:a16="http://schemas.microsoft.com/office/drawing/2014/main" id="{E03E902C-9A06-478E-9CEE-6D24D9B6C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7" y="2024407"/>
            <a:ext cx="9713843" cy="4601679"/>
          </a:xfrm>
        </p:spPr>
      </p:pic>
    </p:spTree>
    <p:extLst>
      <p:ext uri="{BB962C8B-B14F-4D97-AF65-F5344CB8AC3E}">
        <p14:creationId xmlns:p14="http://schemas.microsoft.com/office/powerpoint/2010/main" val="113779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29CE-54A8-41F1-9686-E4C4F93F2DA4}"/>
              </a:ext>
            </a:extLst>
          </p:cNvPr>
          <p:cNvSpPr>
            <a:spLocks noGrp="1"/>
          </p:cNvSpPr>
          <p:nvPr>
            <p:ph type="title"/>
          </p:nvPr>
        </p:nvSpPr>
        <p:spPr>
          <a:xfrm>
            <a:off x="838200" y="365125"/>
            <a:ext cx="11234530" cy="1325563"/>
          </a:xfrm>
        </p:spPr>
        <p:txBody>
          <a:bodyPr/>
          <a:lstStyle/>
          <a:p>
            <a:r>
              <a:rPr lang="en-IN" dirty="0"/>
              <a:t>Unreachable State and Dead State (Trap State)</a:t>
            </a:r>
          </a:p>
        </p:txBody>
      </p:sp>
      <p:sp>
        <p:nvSpPr>
          <p:cNvPr id="3" name="Content Placeholder 2">
            <a:extLst>
              <a:ext uri="{FF2B5EF4-FFF2-40B4-BE49-F238E27FC236}">
                <a16:creationId xmlns:a16="http://schemas.microsoft.com/office/drawing/2014/main" id="{89C453FC-5430-4C5A-9702-53A19F69B41D}"/>
              </a:ext>
            </a:extLst>
          </p:cNvPr>
          <p:cNvSpPr>
            <a:spLocks noGrp="1"/>
          </p:cNvSpPr>
          <p:nvPr>
            <p:ph idx="1"/>
          </p:nvPr>
        </p:nvSpPr>
        <p:spPr/>
        <p:txBody>
          <a:bodyPr/>
          <a:lstStyle/>
          <a:p>
            <a:pPr algn="just"/>
            <a:r>
              <a:rPr lang="en-IN" dirty="0"/>
              <a:t>Unreachable State: A state is said be unreachable state if it not able  reach from initial state. These state don’t take part in construction of DFA and hence must be removed in order to construct minimise DFA.</a:t>
            </a:r>
          </a:p>
          <a:p>
            <a:pPr marL="0" indent="0" algn="just">
              <a:buNone/>
            </a:pPr>
            <a:endParaRPr lang="en-IN" dirty="0"/>
          </a:p>
          <a:p>
            <a:pPr algn="just"/>
            <a:r>
              <a:rPr lang="en-IN" dirty="0"/>
              <a:t>Dead State (Trap State)/(Dump State): This state is non final state whose transition of every input symbol terminate on them. Such state don’t possess any outgoing transition except to themselves. We usually removed Dead State in order to construct minimised DFA</a:t>
            </a:r>
          </a:p>
        </p:txBody>
      </p:sp>
    </p:spTree>
    <p:extLst>
      <p:ext uri="{BB962C8B-B14F-4D97-AF65-F5344CB8AC3E}">
        <p14:creationId xmlns:p14="http://schemas.microsoft.com/office/powerpoint/2010/main" val="108575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EA18-9630-4526-AFF4-5098E8865551}"/>
              </a:ext>
            </a:extLst>
          </p:cNvPr>
          <p:cNvSpPr>
            <a:spLocks noGrp="1"/>
          </p:cNvSpPr>
          <p:nvPr>
            <p:ph type="title"/>
          </p:nvPr>
        </p:nvSpPr>
        <p:spPr>
          <a:xfrm>
            <a:off x="838200" y="365126"/>
            <a:ext cx="10515600" cy="1251640"/>
          </a:xfrm>
        </p:spPr>
        <p:txBody>
          <a:bodyPr>
            <a:normAutofit fontScale="90000"/>
          </a:bodyPr>
          <a:lstStyle/>
          <a:p>
            <a:r>
              <a:rPr lang="en-US" altLang="en-US" dirty="0">
                <a:solidFill>
                  <a:schemeClr val="hlink"/>
                </a:solidFill>
              </a:rPr>
              <a:t>Closure Under Regular Operations</a:t>
            </a:r>
            <a:br>
              <a:rPr lang="en-US" altLang="en-US" dirty="0">
                <a:solidFill>
                  <a:schemeClr val="hlink"/>
                </a:solidFill>
              </a:rPr>
            </a:br>
            <a:endParaRPr lang="en-IN" dirty="0"/>
          </a:p>
        </p:txBody>
      </p:sp>
      <p:sp>
        <p:nvSpPr>
          <p:cNvPr id="3" name="Content Placeholder 2">
            <a:extLst>
              <a:ext uri="{FF2B5EF4-FFF2-40B4-BE49-F238E27FC236}">
                <a16:creationId xmlns:a16="http://schemas.microsoft.com/office/drawing/2014/main" id="{B8274A5C-FEBB-4057-8948-87BBBD564C11}"/>
              </a:ext>
            </a:extLst>
          </p:cNvPr>
          <p:cNvSpPr>
            <a:spLocks noGrp="1"/>
          </p:cNvSpPr>
          <p:nvPr>
            <p:ph idx="1"/>
          </p:nvPr>
        </p:nvSpPr>
        <p:spPr>
          <a:xfrm>
            <a:off x="838200" y="1219200"/>
            <a:ext cx="10515600" cy="4957763"/>
          </a:xfrm>
        </p:spPr>
        <p:txBody>
          <a:bodyPr/>
          <a:lstStyle/>
          <a:p>
            <a:r>
              <a:rPr lang="en-IN" sz="3200" dirty="0"/>
              <a:t>If L1 and L2 are regular language then</a:t>
            </a:r>
          </a:p>
          <a:p>
            <a:pPr lvl="1"/>
            <a:r>
              <a:rPr lang="en-IN" sz="2800" dirty="0"/>
              <a:t>L1 U L2</a:t>
            </a:r>
          </a:p>
          <a:p>
            <a:pPr lvl="1"/>
            <a:r>
              <a:rPr lang="en-IN" sz="2800" dirty="0"/>
              <a:t>L1.L2</a:t>
            </a:r>
          </a:p>
          <a:p>
            <a:pPr lvl="1"/>
            <a:r>
              <a:rPr lang="en-IN" sz="2800" dirty="0"/>
              <a:t>L*</a:t>
            </a:r>
          </a:p>
          <a:p>
            <a:pPr marL="0" indent="0">
              <a:buNone/>
            </a:pPr>
            <a:r>
              <a:rPr lang="en-IN" sz="3200" dirty="0"/>
              <a:t>are  also regular.</a:t>
            </a:r>
          </a:p>
          <a:p>
            <a:pPr marL="0" indent="0">
              <a:buNone/>
            </a:pPr>
            <a:endParaRPr lang="en-IN" dirty="0"/>
          </a:p>
        </p:txBody>
      </p:sp>
    </p:spTree>
    <p:extLst>
      <p:ext uri="{BB962C8B-B14F-4D97-AF65-F5344CB8AC3E}">
        <p14:creationId xmlns:p14="http://schemas.microsoft.com/office/powerpoint/2010/main" val="12026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5CBF-5574-44DD-9E4C-39A870665CA2}"/>
              </a:ext>
            </a:extLst>
          </p:cNvPr>
          <p:cNvSpPr>
            <a:spLocks noGrp="1"/>
          </p:cNvSpPr>
          <p:nvPr>
            <p:ph type="title"/>
          </p:nvPr>
        </p:nvSpPr>
        <p:spPr/>
        <p:txBody>
          <a:bodyPr/>
          <a:lstStyle/>
          <a:p>
            <a:r>
              <a:rPr lang="en-IN" dirty="0"/>
              <a:t>Construction of NFA with regular operations</a:t>
            </a:r>
          </a:p>
        </p:txBody>
      </p:sp>
      <p:sp>
        <p:nvSpPr>
          <p:cNvPr id="3" name="Content Placeholder 2">
            <a:extLst>
              <a:ext uri="{FF2B5EF4-FFF2-40B4-BE49-F238E27FC236}">
                <a16:creationId xmlns:a16="http://schemas.microsoft.com/office/drawing/2014/main" id="{0F443CAF-E515-4144-B2AA-4BADD2149EB1}"/>
              </a:ext>
            </a:extLst>
          </p:cNvPr>
          <p:cNvSpPr>
            <a:spLocks noGrp="1"/>
          </p:cNvSpPr>
          <p:nvPr>
            <p:ph idx="1"/>
          </p:nvPr>
        </p:nvSpPr>
        <p:spPr>
          <a:xfrm>
            <a:off x="838200" y="1825624"/>
            <a:ext cx="10515600" cy="5032375"/>
          </a:xfrm>
        </p:spPr>
        <p:txBody>
          <a:bodyPr/>
          <a:lstStyle/>
          <a:p>
            <a:r>
              <a:rPr lang="en-IN" dirty="0"/>
              <a:t>Union Operation:</a:t>
            </a:r>
          </a:p>
          <a:p>
            <a:pPr marL="0" indent="0">
              <a:buNone/>
            </a:pPr>
            <a:r>
              <a:rPr lang="en-IN" dirty="0"/>
              <a:t>For a regular language , we can assume that there is NFA accepting it with unique accepting state. </a:t>
            </a:r>
          </a:p>
          <a:p>
            <a:r>
              <a:rPr lang="en-IN" dirty="0"/>
              <a:t>L1= regular Language  N1=NFA  Accept State=r1</a:t>
            </a:r>
          </a:p>
          <a:p>
            <a:r>
              <a:rPr lang="en-IN" dirty="0"/>
              <a:t>L2= regular Language  N2=NFA  Accept State=r2  then</a:t>
            </a:r>
          </a:p>
          <a:p>
            <a:r>
              <a:rPr lang="en-IN" dirty="0"/>
              <a:t>L1=L(N1)  and   L2=L(N2)  then we construct new NFA as such-</a:t>
            </a:r>
          </a:p>
          <a:p>
            <a:r>
              <a:rPr lang="en-IN" dirty="0"/>
              <a:t>NFA=(L1 UL2)</a:t>
            </a:r>
          </a:p>
          <a:p>
            <a:r>
              <a:rPr lang="en-IN" dirty="0"/>
              <a:t>This can elaborate with figure below.</a:t>
            </a:r>
          </a:p>
          <a:p>
            <a:endParaRPr lang="en-IN" dirty="0"/>
          </a:p>
          <a:p>
            <a:endParaRPr lang="en-IN" dirty="0"/>
          </a:p>
        </p:txBody>
      </p:sp>
    </p:spTree>
    <p:extLst>
      <p:ext uri="{BB962C8B-B14F-4D97-AF65-F5344CB8AC3E}">
        <p14:creationId xmlns:p14="http://schemas.microsoft.com/office/powerpoint/2010/main" val="403490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257-4679-46A4-8B34-ADC4D16555CD}"/>
              </a:ext>
            </a:extLst>
          </p:cNvPr>
          <p:cNvSpPr>
            <a:spLocks noGrp="1"/>
          </p:cNvSpPr>
          <p:nvPr>
            <p:ph type="title"/>
          </p:nvPr>
        </p:nvSpPr>
        <p:spPr/>
        <p:txBody>
          <a:bodyPr/>
          <a:lstStyle/>
          <a:p>
            <a:r>
              <a:rPr lang="en-IN" dirty="0"/>
              <a:t>Union Operation: L1 U L2</a:t>
            </a:r>
          </a:p>
        </p:txBody>
      </p:sp>
      <p:pic>
        <p:nvPicPr>
          <p:cNvPr id="5" name="Content Placeholder 4">
            <a:extLst>
              <a:ext uri="{FF2B5EF4-FFF2-40B4-BE49-F238E27FC236}">
                <a16:creationId xmlns:a16="http://schemas.microsoft.com/office/drawing/2014/main" id="{5B9062C7-DBFB-4C26-9522-8A95972A8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052" y="1865381"/>
            <a:ext cx="9993896" cy="4351338"/>
          </a:xfrm>
        </p:spPr>
      </p:pic>
    </p:spTree>
    <p:extLst>
      <p:ext uri="{BB962C8B-B14F-4D97-AF65-F5344CB8AC3E}">
        <p14:creationId xmlns:p14="http://schemas.microsoft.com/office/powerpoint/2010/main" val="385304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5CBF-5574-44DD-9E4C-39A870665CA2}"/>
              </a:ext>
            </a:extLst>
          </p:cNvPr>
          <p:cNvSpPr>
            <a:spLocks noGrp="1"/>
          </p:cNvSpPr>
          <p:nvPr>
            <p:ph type="title"/>
          </p:nvPr>
        </p:nvSpPr>
        <p:spPr/>
        <p:txBody>
          <a:bodyPr/>
          <a:lstStyle/>
          <a:p>
            <a:r>
              <a:rPr lang="en-IN" dirty="0"/>
              <a:t>Construction of NFA with regular operations</a:t>
            </a:r>
          </a:p>
        </p:txBody>
      </p:sp>
      <p:sp>
        <p:nvSpPr>
          <p:cNvPr id="3" name="Content Placeholder 2">
            <a:extLst>
              <a:ext uri="{FF2B5EF4-FFF2-40B4-BE49-F238E27FC236}">
                <a16:creationId xmlns:a16="http://schemas.microsoft.com/office/drawing/2014/main" id="{0F443CAF-E515-4144-B2AA-4BADD2149EB1}"/>
              </a:ext>
            </a:extLst>
          </p:cNvPr>
          <p:cNvSpPr>
            <a:spLocks noGrp="1"/>
          </p:cNvSpPr>
          <p:nvPr>
            <p:ph idx="1"/>
          </p:nvPr>
        </p:nvSpPr>
        <p:spPr>
          <a:xfrm>
            <a:off x="838200" y="1825624"/>
            <a:ext cx="10515600" cy="5032375"/>
          </a:xfrm>
        </p:spPr>
        <p:txBody>
          <a:bodyPr/>
          <a:lstStyle/>
          <a:p>
            <a:r>
              <a:rPr lang="en-IN" dirty="0"/>
              <a:t>Concatenation Operation:</a:t>
            </a:r>
          </a:p>
          <a:p>
            <a:pPr marL="0" indent="0">
              <a:buNone/>
            </a:pPr>
            <a:r>
              <a:rPr lang="en-IN" dirty="0"/>
              <a:t>For a regular language , we can assume that there is NFA accepting it with unique accepting state. </a:t>
            </a:r>
          </a:p>
          <a:p>
            <a:r>
              <a:rPr lang="en-IN" dirty="0"/>
              <a:t>L1= regular Language  N1=NFA  Accept State=r1</a:t>
            </a:r>
          </a:p>
          <a:p>
            <a:r>
              <a:rPr lang="en-IN" dirty="0"/>
              <a:t>L2= regular Language  N2=NFA  Accept State=r2  then</a:t>
            </a:r>
          </a:p>
          <a:p>
            <a:r>
              <a:rPr lang="en-IN" dirty="0"/>
              <a:t>L1=L(N1)  and   L2=L(N2)  then we construct new NFA as such-</a:t>
            </a:r>
          </a:p>
          <a:p>
            <a:r>
              <a:rPr lang="en-IN" dirty="0"/>
              <a:t>NFA=(L1 .L2)</a:t>
            </a:r>
          </a:p>
          <a:p>
            <a:r>
              <a:rPr lang="en-IN" dirty="0"/>
              <a:t>This can elaborate with figure below.</a:t>
            </a:r>
          </a:p>
          <a:p>
            <a:endParaRPr lang="en-IN" dirty="0"/>
          </a:p>
          <a:p>
            <a:endParaRPr lang="en-IN" dirty="0"/>
          </a:p>
        </p:txBody>
      </p:sp>
    </p:spTree>
    <p:extLst>
      <p:ext uri="{BB962C8B-B14F-4D97-AF65-F5344CB8AC3E}">
        <p14:creationId xmlns:p14="http://schemas.microsoft.com/office/powerpoint/2010/main" val="103646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257-4679-46A4-8B34-ADC4D16555CD}"/>
              </a:ext>
            </a:extLst>
          </p:cNvPr>
          <p:cNvSpPr>
            <a:spLocks noGrp="1"/>
          </p:cNvSpPr>
          <p:nvPr>
            <p:ph type="title"/>
          </p:nvPr>
        </p:nvSpPr>
        <p:spPr/>
        <p:txBody>
          <a:bodyPr/>
          <a:lstStyle/>
          <a:p>
            <a:r>
              <a:rPr lang="en-IN" dirty="0"/>
              <a:t>Concatenation Operation: L1 . L2</a:t>
            </a:r>
          </a:p>
        </p:txBody>
      </p:sp>
      <p:pic>
        <p:nvPicPr>
          <p:cNvPr id="7" name="Content Placeholder 6">
            <a:extLst>
              <a:ext uri="{FF2B5EF4-FFF2-40B4-BE49-F238E27FC236}">
                <a16:creationId xmlns:a16="http://schemas.microsoft.com/office/drawing/2014/main" id="{C3E3303B-E999-4D23-BA46-82F934B42E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537252"/>
            <a:ext cx="10323444" cy="5181599"/>
          </a:xfrm>
        </p:spPr>
      </p:pic>
    </p:spTree>
    <p:extLst>
      <p:ext uri="{BB962C8B-B14F-4D97-AF65-F5344CB8AC3E}">
        <p14:creationId xmlns:p14="http://schemas.microsoft.com/office/powerpoint/2010/main" val="325374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5CBF-5574-44DD-9E4C-39A870665CA2}"/>
              </a:ext>
            </a:extLst>
          </p:cNvPr>
          <p:cNvSpPr>
            <a:spLocks noGrp="1"/>
          </p:cNvSpPr>
          <p:nvPr>
            <p:ph type="title"/>
          </p:nvPr>
        </p:nvSpPr>
        <p:spPr/>
        <p:txBody>
          <a:bodyPr/>
          <a:lstStyle/>
          <a:p>
            <a:r>
              <a:rPr lang="en-IN" dirty="0"/>
              <a:t>Construction of NFA with regular operations</a:t>
            </a:r>
          </a:p>
        </p:txBody>
      </p:sp>
      <p:sp>
        <p:nvSpPr>
          <p:cNvPr id="3" name="Content Placeholder 2">
            <a:extLst>
              <a:ext uri="{FF2B5EF4-FFF2-40B4-BE49-F238E27FC236}">
                <a16:creationId xmlns:a16="http://schemas.microsoft.com/office/drawing/2014/main" id="{0F443CAF-E515-4144-B2AA-4BADD2149EB1}"/>
              </a:ext>
            </a:extLst>
          </p:cNvPr>
          <p:cNvSpPr>
            <a:spLocks noGrp="1"/>
          </p:cNvSpPr>
          <p:nvPr>
            <p:ph idx="1"/>
          </p:nvPr>
        </p:nvSpPr>
        <p:spPr>
          <a:xfrm>
            <a:off x="838200" y="1825624"/>
            <a:ext cx="10515600" cy="5032375"/>
          </a:xfrm>
        </p:spPr>
        <p:txBody>
          <a:bodyPr/>
          <a:lstStyle/>
          <a:p>
            <a:r>
              <a:rPr lang="en-IN" dirty="0"/>
              <a:t>Star Operation:</a:t>
            </a:r>
          </a:p>
          <a:p>
            <a:pPr marL="0" indent="0">
              <a:buNone/>
            </a:pPr>
            <a:r>
              <a:rPr lang="en-IN" dirty="0"/>
              <a:t>For a regular language , we can assume that there is NFA accepting it with unique accepting state. </a:t>
            </a:r>
          </a:p>
          <a:p>
            <a:r>
              <a:rPr lang="en-IN" dirty="0"/>
              <a:t>L1= regular Language  N1=NFA  Accept State=r1</a:t>
            </a:r>
          </a:p>
          <a:p>
            <a:r>
              <a:rPr lang="en-IN" dirty="0"/>
              <a:t>L1=L(N1) then we construct new NFA as such-</a:t>
            </a:r>
          </a:p>
          <a:p>
            <a:r>
              <a:rPr lang="en-IN" dirty="0"/>
              <a:t>NFA=(L1 )*</a:t>
            </a:r>
          </a:p>
          <a:p>
            <a:r>
              <a:rPr lang="en-IN" dirty="0"/>
              <a:t>This can elaborate with figure below.</a:t>
            </a:r>
          </a:p>
          <a:p>
            <a:endParaRPr lang="en-IN" dirty="0"/>
          </a:p>
          <a:p>
            <a:endParaRPr lang="en-IN" dirty="0"/>
          </a:p>
        </p:txBody>
      </p:sp>
    </p:spTree>
    <p:extLst>
      <p:ext uri="{BB962C8B-B14F-4D97-AF65-F5344CB8AC3E}">
        <p14:creationId xmlns:p14="http://schemas.microsoft.com/office/powerpoint/2010/main" val="21794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257-4679-46A4-8B34-ADC4D16555CD}"/>
              </a:ext>
            </a:extLst>
          </p:cNvPr>
          <p:cNvSpPr>
            <a:spLocks noGrp="1"/>
          </p:cNvSpPr>
          <p:nvPr>
            <p:ph type="title"/>
          </p:nvPr>
        </p:nvSpPr>
        <p:spPr/>
        <p:txBody>
          <a:bodyPr/>
          <a:lstStyle/>
          <a:p>
            <a:r>
              <a:rPr lang="en-IN" dirty="0"/>
              <a:t>Star Operation: L1*</a:t>
            </a:r>
          </a:p>
        </p:txBody>
      </p:sp>
      <p:pic>
        <p:nvPicPr>
          <p:cNvPr id="6" name="Content Placeholder 5">
            <a:extLst>
              <a:ext uri="{FF2B5EF4-FFF2-40B4-BE49-F238E27FC236}">
                <a16:creationId xmlns:a16="http://schemas.microsoft.com/office/drawing/2014/main" id="{246DCDFF-689E-41BF-ACFA-FD54E57DA3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954" y="1825625"/>
            <a:ext cx="10498092" cy="4351338"/>
          </a:xfrm>
        </p:spPr>
      </p:pic>
    </p:spTree>
    <p:extLst>
      <p:ext uri="{BB962C8B-B14F-4D97-AF65-F5344CB8AC3E}">
        <p14:creationId xmlns:p14="http://schemas.microsoft.com/office/powerpoint/2010/main" val="228508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DBA8-1671-45CE-B441-847B05D82209}"/>
              </a:ext>
            </a:extLst>
          </p:cNvPr>
          <p:cNvSpPr>
            <a:spLocks noGrp="1"/>
          </p:cNvSpPr>
          <p:nvPr>
            <p:ph type="title"/>
          </p:nvPr>
        </p:nvSpPr>
        <p:spPr/>
        <p:txBody>
          <a:bodyPr/>
          <a:lstStyle/>
          <a:p>
            <a:r>
              <a:rPr lang="en-IN" dirty="0"/>
              <a:t>Importance of NFA-</a:t>
            </a:r>
            <a:r>
              <a:rPr lang="en-US" altLang="en-US" dirty="0">
                <a:latin typeface="Cambria Math" panose="02040503050406030204" pitchFamily="18" charset="0"/>
                <a:ea typeface="Cambria Math" panose="02040503050406030204" pitchFamily="18" charset="0"/>
              </a:rPr>
              <a:t> ∊</a:t>
            </a:r>
            <a:endParaRPr lang="en-IN" dirty="0"/>
          </a:p>
        </p:txBody>
      </p:sp>
      <p:sp>
        <p:nvSpPr>
          <p:cNvPr id="3" name="Content Placeholder 2">
            <a:extLst>
              <a:ext uri="{FF2B5EF4-FFF2-40B4-BE49-F238E27FC236}">
                <a16:creationId xmlns:a16="http://schemas.microsoft.com/office/drawing/2014/main" id="{3F150098-3EFC-4264-9145-525F1C3EE46F}"/>
              </a:ext>
            </a:extLst>
          </p:cNvPr>
          <p:cNvSpPr>
            <a:spLocks noGrp="1"/>
          </p:cNvSpPr>
          <p:nvPr>
            <p:ph idx="1"/>
          </p:nvPr>
        </p:nvSpPr>
        <p:spPr/>
        <p:txBody>
          <a:bodyPr/>
          <a:lstStyle/>
          <a:p>
            <a:r>
              <a:rPr lang="en-IN" dirty="0"/>
              <a:t>It is difficult to draw an NFA or DFA directly from the language description.</a:t>
            </a:r>
          </a:p>
          <a:p>
            <a:r>
              <a:rPr lang="en-IN" dirty="0"/>
              <a:t>NFA</a:t>
            </a:r>
            <a:r>
              <a:rPr lang="en-US" altLang="en-US" dirty="0"/>
              <a:t> -</a:t>
            </a:r>
            <a:r>
              <a:rPr lang="en-US" altLang="en-US" dirty="0">
                <a:latin typeface="Cambria Math" panose="02040503050406030204" pitchFamily="18" charset="0"/>
                <a:ea typeface="Cambria Math" panose="02040503050406030204" pitchFamily="18" charset="0"/>
              </a:rPr>
              <a:t>∊</a:t>
            </a:r>
            <a:r>
              <a:rPr lang="en-US" altLang="en-US" dirty="0"/>
              <a:t>  accept same language as NFA</a:t>
            </a:r>
          </a:p>
          <a:p>
            <a:r>
              <a:rPr lang="en-IN" dirty="0"/>
              <a:t> NFA</a:t>
            </a:r>
            <a:r>
              <a:rPr lang="en-US" altLang="en-US" dirty="0"/>
              <a:t>-</a:t>
            </a:r>
            <a:r>
              <a:rPr lang="en-US" altLang="en-US" dirty="0">
                <a:latin typeface="Cambria Math" panose="02040503050406030204" pitchFamily="18" charset="0"/>
                <a:ea typeface="Cambria Math" panose="02040503050406030204" pitchFamily="18" charset="0"/>
              </a:rPr>
              <a:t>∊</a:t>
            </a:r>
            <a:r>
              <a:rPr lang="en-US" altLang="en-US" dirty="0"/>
              <a:t> helps to split up the complex problem into smaller one </a:t>
            </a:r>
          </a:p>
          <a:p>
            <a:endParaRPr lang="en-IN" dirty="0"/>
          </a:p>
        </p:txBody>
      </p:sp>
    </p:spTree>
    <p:extLst>
      <p:ext uri="{BB962C8B-B14F-4D97-AF65-F5344CB8AC3E}">
        <p14:creationId xmlns:p14="http://schemas.microsoft.com/office/powerpoint/2010/main" val="1463014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496B-036D-4A6D-962D-44991E15B126}"/>
              </a:ext>
            </a:extLst>
          </p:cNvPr>
          <p:cNvSpPr>
            <a:spLocks noGrp="1"/>
          </p:cNvSpPr>
          <p:nvPr>
            <p:ph type="title"/>
          </p:nvPr>
        </p:nvSpPr>
        <p:spPr>
          <a:xfrm>
            <a:off x="838200" y="365125"/>
            <a:ext cx="10515600" cy="6194701"/>
          </a:xfrm>
        </p:spPr>
        <p:txBody>
          <a:bodyPr/>
          <a:lstStyle/>
          <a:p>
            <a:pPr algn="ctr"/>
            <a:r>
              <a:rPr lang="en-IN" dirty="0"/>
              <a:t>Thanking you.</a:t>
            </a:r>
            <a:br>
              <a:rPr lang="en-IN" dirty="0"/>
            </a:br>
            <a:br>
              <a:rPr lang="en-IN" dirty="0"/>
            </a:br>
            <a:br>
              <a:rPr lang="en-IN" dirty="0"/>
            </a:br>
            <a:br>
              <a:rPr lang="en-IN" dirty="0"/>
            </a:br>
            <a:br>
              <a:rPr lang="en-IN" dirty="0"/>
            </a:br>
            <a:r>
              <a:rPr lang="en-IN" dirty="0"/>
              <a:t>Any Query???</a:t>
            </a:r>
          </a:p>
        </p:txBody>
      </p:sp>
    </p:spTree>
    <p:extLst>
      <p:ext uri="{BB962C8B-B14F-4D97-AF65-F5344CB8AC3E}">
        <p14:creationId xmlns:p14="http://schemas.microsoft.com/office/powerpoint/2010/main" val="125653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C00E-5AAC-4C69-A229-8A9D59AB13A1}"/>
              </a:ext>
            </a:extLst>
          </p:cNvPr>
          <p:cNvSpPr>
            <a:spLocks noGrp="1"/>
          </p:cNvSpPr>
          <p:nvPr>
            <p:ph type="title"/>
          </p:nvPr>
        </p:nvSpPr>
        <p:spPr/>
        <p:txBody>
          <a:bodyPr/>
          <a:lstStyle/>
          <a:p>
            <a:r>
              <a:rPr lang="en-IN" dirty="0">
                <a:solidFill>
                  <a:srgbClr val="00B0F0"/>
                </a:solidFill>
              </a:rPr>
              <a:t>Equivalence of </a:t>
            </a:r>
            <a:r>
              <a:rPr lang="en-US" altLang="en-US" dirty="0">
                <a:solidFill>
                  <a:srgbClr val="00B0F0"/>
                </a:solidFill>
              </a:rPr>
              <a:t>NFA -</a:t>
            </a:r>
            <a:r>
              <a:rPr lang="en-US" altLang="en-US" dirty="0">
                <a:solidFill>
                  <a:srgbClr val="00B0F0"/>
                </a:solidFill>
                <a:latin typeface="Cambria Math" panose="02040503050406030204" pitchFamily="18" charset="0"/>
                <a:ea typeface="Cambria Math" panose="02040503050406030204" pitchFamily="18" charset="0"/>
              </a:rPr>
              <a:t>∊</a:t>
            </a:r>
            <a:r>
              <a:rPr lang="en-US" altLang="en-US" dirty="0">
                <a:solidFill>
                  <a:srgbClr val="00B0F0"/>
                </a:solidFill>
              </a:rPr>
              <a:t>  to NFA</a:t>
            </a:r>
            <a:endParaRPr lang="en-IN" dirty="0"/>
          </a:p>
        </p:txBody>
      </p:sp>
      <p:sp>
        <p:nvSpPr>
          <p:cNvPr id="3" name="Content Placeholder 2">
            <a:extLst>
              <a:ext uri="{FF2B5EF4-FFF2-40B4-BE49-F238E27FC236}">
                <a16:creationId xmlns:a16="http://schemas.microsoft.com/office/drawing/2014/main" id="{D17D1F4D-B140-44C5-9BC8-FE81627B4497}"/>
              </a:ext>
            </a:extLst>
          </p:cNvPr>
          <p:cNvSpPr>
            <a:spLocks noGrp="1"/>
          </p:cNvSpPr>
          <p:nvPr>
            <p:ph idx="1"/>
          </p:nvPr>
        </p:nvSpPr>
        <p:spPr/>
        <p:txBody>
          <a:bodyPr>
            <a:normAutofit/>
          </a:bodyPr>
          <a:lstStyle/>
          <a:p>
            <a:r>
              <a:rPr lang="en-US" altLang="en-US" sz="2800" dirty="0">
                <a:solidFill>
                  <a:srgbClr val="333333"/>
                </a:solidFill>
                <a:latin typeface="Lato"/>
              </a:rPr>
              <a:t>NFA N = (Σ, Q, q</a:t>
            </a:r>
            <a:r>
              <a:rPr lang="en-US" altLang="en-US" sz="2800" baseline="-25000" dirty="0">
                <a:solidFill>
                  <a:srgbClr val="333333"/>
                </a:solidFill>
                <a:latin typeface="Lato"/>
              </a:rPr>
              <a:t>0</a:t>
            </a:r>
            <a:r>
              <a:rPr lang="en-US" altLang="en-US" sz="2800" dirty="0">
                <a:solidFill>
                  <a:srgbClr val="333333"/>
                </a:solidFill>
                <a:latin typeface="Lato"/>
              </a:rPr>
              <a:t>, F, δ’) </a:t>
            </a:r>
            <a:r>
              <a:rPr lang="en-US" altLang="en-US" sz="2800" dirty="0">
                <a:solidFill>
                  <a:srgbClr val="333333"/>
                </a:solidFill>
                <a:latin typeface="Lato"/>
                <a:sym typeface="Wingdings" panose="05000000000000000000" pitchFamily="2" charset="2"/>
              </a:rPr>
              <a:t></a:t>
            </a:r>
            <a:r>
              <a:rPr lang="en-US" altLang="en-US" sz="2800" dirty="0">
                <a:solidFill>
                  <a:srgbClr val="333333"/>
                </a:solidFill>
                <a:latin typeface="Lato"/>
              </a:rPr>
              <a:t> δ’=Q X </a:t>
            </a:r>
            <a:r>
              <a:rPr lang="el-GR" altLang="en-US" sz="2800" dirty="0">
                <a:solidFill>
                  <a:srgbClr val="333333"/>
                </a:solidFill>
                <a:latin typeface="Cambria Math" panose="02040503050406030204" pitchFamily="18" charset="0"/>
                <a:ea typeface="Cambria Math" panose="02040503050406030204" pitchFamily="18" charset="0"/>
              </a:rPr>
              <a:t>Σ</a:t>
            </a:r>
            <a:r>
              <a:rPr lang="en-IN" altLang="en-US" sz="2800" dirty="0">
                <a:solidFill>
                  <a:srgbClr val="333333"/>
                </a:solidFill>
                <a:latin typeface="Cambria Math" panose="02040503050406030204" pitchFamily="18" charset="0"/>
                <a:ea typeface="Cambria Math" panose="02040503050406030204" pitchFamily="18" charset="0"/>
                <a:sym typeface="Wingdings" panose="05000000000000000000" pitchFamily="2" charset="2"/>
              </a:rPr>
              <a:t>2</a:t>
            </a:r>
            <a:r>
              <a:rPr lang="en-IN" altLang="en-US" sz="2800" baseline="30000" dirty="0">
                <a:solidFill>
                  <a:srgbClr val="333333"/>
                </a:solidFill>
                <a:latin typeface="Cambria Math" panose="02040503050406030204" pitchFamily="18" charset="0"/>
                <a:ea typeface="Cambria Math" panose="02040503050406030204" pitchFamily="18" charset="0"/>
                <a:sym typeface="Wingdings" panose="05000000000000000000" pitchFamily="2" charset="2"/>
              </a:rPr>
              <a:t>Q</a:t>
            </a:r>
            <a:endParaRPr lang="en-IN" altLang="en-US" sz="2800" baseline="30000" dirty="0">
              <a:solidFill>
                <a:srgbClr val="333333"/>
              </a:solidFill>
              <a:latin typeface="Cambria Math" panose="02040503050406030204" pitchFamily="18" charset="0"/>
              <a:ea typeface="Cambria Math" panose="02040503050406030204" pitchFamily="18" charset="0"/>
            </a:endParaRPr>
          </a:p>
          <a:p>
            <a:endParaRPr lang="en-US" altLang="en-US" sz="2800" dirty="0">
              <a:solidFill>
                <a:srgbClr val="333333"/>
              </a:solidFill>
              <a:latin typeface="Lato"/>
            </a:endParaRPr>
          </a:p>
          <a:p>
            <a:r>
              <a:rPr lang="en-US" altLang="en-US" dirty="0">
                <a:solidFill>
                  <a:srgbClr val="333333"/>
                </a:solidFill>
                <a:latin typeface="Lato"/>
              </a:rPr>
              <a:t>NFA</a:t>
            </a:r>
            <a:r>
              <a:rPr lang="en-US" altLang="en-US" sz="2800" dirty="0">
                <a:solidFill>
                  <a:srgbClr val="333333"/>
                </a:solidFill>
                <a:latin typeface="Lato"/>
              </a:rPr>
              <a:t> </a:t>
            </a:r>
            <a:r>
              <a:rPr lang="en-US" altLang="en-US" dirty="0">
                <a:solidFill>
                  <a:srgbClr val="333333"/>
                </a:solidFill>
                <a:latin typeface="Lato"/>
              </a:rPr>
              <a:t>N-</a:t>
            </a:r>
            <a:r>
              <a:rPr lang="en-US" altLang="en-US" dirty="0">
                <a:latin typeface="Cambria Math" panose="02040503050406030204" pitchFamily="18" charset="0"/>
                <a:ea typeface="Cambria Math" panose="02040503050406030204" pitchFamily="18" charset="0"/>
              </a:rPr>
              <a:t> ∊ </a:t>
            </a:r>
            <a:r>
              <a:rPr lang="en-US" altLang="en-US" sz="2800" dirty="0">
                <a:solidFill>
                  <a:srgbClr val="333333"/>
                </a:solidFill>
                <a:latin typeface="Lato"/>
              </a:rPr>
              <a:t>= (Σ, Q, q</a:t>
            </a:r>
            <a:r>
              <a:rPr lang="en-US" altLang="en-US" sz="2800" baseline="-25000" dirty="0">
                <a:solidFill>
                  <a:srgbClr val="333333"/>
                </a:solidFill>
                <a:latin typeface="Lato"/>
              </a:rPr>
              <a:t>0</a:t>
            </a:r>
            <a:r>
              <a:rPr lang="en-US" altLang="en-US" sz="2800" dirty="0">
                <a:solidFill>
                  <a:srgbClr val="333333"/>
                </a:solidFill>
                <a:latin typeface="Lato"/>
              </a:rPr>
              <a:t>, F, δ) </a:t>
            </a:r>
            <a:r>
              <a:rPr lang="en-US" altLang="en-US" sz="2800" dirty="0">
                <a:solidFill>
                  <a:srgbClr val="333333"/>
                </a:solidFill>
                <a:latin typeface="Lato"/>
                <a:sym typeface="Wingdings" panose="05000000000000000000" pitchFamily="2" charset="2"/>
              </a:rPr>
              <a:t></a:t>
            </a:r>
            <a:r>
              <a:rPr lang="en-US" altLang="en-US" sz="2800" dirty="0">
                <a:solidFill>
                  <a:srgbClr val="333333"/>
                </a:solidFill>
                <a:latin typeface="Lato"/>
              </a:rPr>
              <a:t> δ=Q X </a:t>
            </a:r>
            <a:r>
              <a:rPr lang="el-GR" altLang="en-US" sz="2800" dirty="0">
                <a:solidFill>
                  <a:srgbClr val="333333"/>
                </a:solidFill>
                <a:latin typeface="Cambria Math" panose="02040503050406030204" pitchFamily="18" charset="0"/>
                <a:ea typeface="Cambria Math" panose="02040503050406030204" pitchFamily="18" charset="0"/>
              </a:rPr>
              <a:t>Σ</a:t>
            </a:r>
            <a:r>
              <a:rPr lang="en-IN" altLang="en-US" sz="2800" dirty="0">
                <a:solidFill>
                  <a:srgbClr val="333333"/>
                </a:solidFill>
                <a:latin typeface="Cambria Math" panose="02040503050406030204" pitchFamily="18" charset="0"/>
                <a:ea typeface="Cambria Math" panose="02040503050406030204" pitchFamily="18" charset="0"/>
              </a:rPr>
              <a:t> U {</a:t>
            </a:r>
            <a:r>
              <a:rPr lang="en-US" altLang="en-US" dirty="0">
                <a:solidFill>
                  <a:srgbClr val="00B0F0"/>
                </a:solidFill>
                <a:latin typeface="Cambria Math" panose="02040503050406030204" pitchFamily="18" charset="0"/>
                <a:ea typeface="Cambria Math" panose="02040503050406030204" pitchFamily="18" charset="0"/>
              </a:rPr>
              <a:t>∊</a:t>
            </a:r>
            <a:r>
              <a:rPr lang="en-US" altLang="en-US" dirty="0">
                <a:solidFill>
                  <a:srgbClr val="00B0F0"/>
                </a:solidFill>
              </a:rPr>
              <a:t> </a:t>
            </a:r>
            <a:r>
              <a:rPr lang="en-IN" altLang="en-US" sz="2800" dirty="0">
                <a:solidFill>
                  <a:srgbClr val="333333"/>
                </a:solidFill>
                <a:latin typeface="Cambria Math" panose="02040503050406030204" pitchFamily="18" charset="0"/>
                <a:ea typeface="Cambria Math" panose="02040503050406030204" pitchFamily="18" charset="0"/>
              </a:rPr>
              <a:t>}</a:t>
            </a:r>
            <a:r>
              <a:rPr lang="en-IN" altLang="en-US" sz="2800" dirty="0">
                <a:solidFill>
                  <a:srgbClr val="333333"/>
                </a:solidFill>
                <a:latin typeface="Cambria Math" panose="02040503050406030204" pitchFamily="18" charset="0"/>
                <a:ea typeface="Cambria Math" panose="02040503050406030204" pitchFamily="18" charset="0"/>
                <a:sym typeface="Wingdings" panose="05000000000000000000" pitchFamily="2" charset="2"/>
              </a:rPr>
              <a:t> 2</a:t>
            </a:r>
            <a:r>
              <a:rPr lang="en-IN" altLang="en-US" sz="2800" baseline="30000" dirty="0">
                <a:solidFill>
                  <a:srgbClr val="333333"/>
                </a:solidFill>
                <a:latin typeface="Cambria Math" panose="02040503050406030204" pitchFamily="18" charset="0"/>
                <a:ea typeface="Cambria Math" panose="02040503050406030204" pitchFamily="18" charset="0"/>
                <a:sym typeface="Wingdings" panose="05000000000000000000" pitchFamily="2" charset="2"/>
              </a:rPr>
              <a:t>Q</a:t>
            </a:r>
            <a:endParaRPr lang="en-IN" altLang="en-US" sz="2800" baseline="30000" dirty="0">
              <a:solidFill>
                <a:srgbClr val="333333"/>
              </a:solidFill>
              <a:latin typeface="Cambria Math" panose="02040503050406030204" pitchFamily="18" charset="0"/>
              <a:ea typeface="Cambria Math" panose="02040503050406030204" pitchFamily="18" charset="0"/>
            </a:endParaRPr>
          </a:p>
          <a:p>
            <a:endParaRPr lang="en-US" altLang="en-US" sz="2800" dirty="0">
              <a:solidFill>
                <a:srgbClr val="333333"/>
              </a:solidFill>
              <a:latin typeface="Lato"/>
            </a:endParaRPr>
          </a:p>
          <a:p>
            <a:r>
              <a:rPr lang="en-US" altLang="en-US" dirty="0">
                <a:solidFill>
                  <a:srgbClr val="333333"/>
                </a:solidFill>
                <a:latin typeface="Lato"/>
              </a:rPr>
              <a:t>Transition</a:t>
            </a:r>
            <a:r>
              <a:rPr lang="en-US" altLang="en-US" dirty="0">
                <a:solidFill>
                  <a:srgbClr val="333333"/>
                </a:solidFill>
                <a:latin typeface="Lato"/>
                <a:sym typeface="Wingdings" panose="05000000000000000000" pitchFamily="2" charset="2"/>
              </a:rPr>
              <a:t></a:t>
            </a:r>
            <a:r>
              <a:rPr lang="el-GR" altLang="en-US" dirty="0">
                <a:solidFill>
                  <a:srgbClr val="333333"/>
                </a:solidFill>
                <a:latin typeface="Lato"/>
              </a:rPr>
              <a:t>δ</a:t>
            </a:r>
            <a:r>
              <a:rPr lang="en-IN" altLang="en-US" dirty="0">
                <a:solidFill>
                  <a:srgbClr val="333333"/>
                </a:solidFill>
                <a:latin typeface="Lato"/>
              </a:rPr>
              <a:t>’(</a:t>
            </a:r>
            <a:r>
              <a:rPr lang="en-IN" altLang="en-US" dirty="0" err="1">
                <a:solidFill>
                  <a:srgbClr val="333333"/>
                </a:solidFill>
                <a:latin typeface="Lato"/>
              </a:rPr>
              <a:t>q,a</a:t>
            </a:r>
            <a:r>
              <a:rPr lang="en-IN" altLang="en-US" dirty="0">
                <a:solidFill>
                  <a:srgbClr val="333333"/>
                </a:solidFill>
                <a:latin typeface="Lato"/>
              </a:rPr>
              <a:t>)=</a:t>
            </a:r>
            <a:r>
              <a:rPr lang="el-GR" altLang="en-US" dirty="0">
                <a:solidFill>
                  <a:srgbClr val="333333"/>
                </a:solidFill>
                <a:latin typeface="Lato"/>
              </a:rPr>
              <a:t> </a:t>
            </a:r>
            <a:r>
              <a:rPr lang="en-IN" dirty="0">
                <a:solidFill>
                  <a:srgbClr val="333333"/>
                </a:solidFill>
                <a:latin typeface="Lato"/>
              </a:rPr>
              <a:t>∊ closure (</a:t>
            </a:r>
            <a:r>
              <a:rPr lang="el-GR" altLang="en-US" dirty="0">
                <a:solidFill>
                  <a:srgbClr val="333333"/>
                </a:solidFill>
                <a:latin typeface="Lato"/>
              </a:rPr>
              <a:t>δ</a:t>
            </a:r>
            <a:r>
              <a:rPr lang="en-IN" altLang="en-US" dirty="0">
                <a:solidFill>
                  <a:srgbClr val="333333"/>
                </a:solidFill>
                <a:latin typeface="Lato"/>
              </a:rPr>
              <a:t>(</a:t>
            </a:r>
            <a:r>
              <a:rPr lang="el-GR" altLang="en-US" dirty="0">
                <a:solidFill>
                  <a:srgbClr val="333333"/>
                </a:solidFill>
                <a:latin typeface="Lato"/>
              </a:rPr>
              <a:t> δ</a:t>
            </a:r>
            <a:r>
              <a:rPr lang="en-IN" altLang="en-US" dirty="0">
                <a:solidFill>
                  <a:srgbClr val="333333"/>
                </a:solidFill>
                <a:latin typeface="Lato"/>
              </a:rPr>
              <a:t>(q,</a:t>
            </a:r>
            <a:r>
              <a:rPr lang="en-IN" dirty="0">
                <a:solidFill>
                  <a:srgbClr val="333333"/>
                </a:solidFill>
                <a:latin typeface="Lato"/>
              </a:rPr>
              <a:t> ∊</a:t>
            </a:r>
            <a:r>
              <a:rPr lang="en-IN" altLang="en-US" dirty="0">
                <a:solidFill>
                  <a:srgbClr val="333333"/>
                </a:solidFill>
                <a:latin typeface="Lato"/>
              </a:rPr>
              <a:t>),a))</a:t>
            </a:r>
          </a:p>
          <a:p>
            <a:r>
              <a:rPr lang="en-IN" altLang="en-US" dirty="0">
                <a:solidFill>
                  <a:srgbClr val="333333"/>
                </a:solidFill>
                <a:latin typeface="Lato"/>
                <a:sym typeface="Wingdings" panose="05000000000000000000" pitchFamily="2" charset="2"/>
              </a:rPr>
              <a:t>                </a:t>
            </a:r>
            <a:r>
              <a:rPr lang="el-GR" altLang="en-US" dirty="0">
                <a:solidFill>
                  <a:srgbClr val="333333"/>
                </a:solidFill>
                <a:latin typeface="Lato"/>
              </a:rPr>
              <a:t> δ</a:t>
            </a:r>
            <a:r>
              <a:rPr lang="en-IN" altLang="en-US" dirty="0">
                <a:solidFill>
                  <a:srgbClr val="333333"/>
                </a:solidFill>
                <a:latin typeface="Lato"/>
              </a:rPr>
              <a:t>(q,</a:t>
            </a:r>
            <a:r>
              <a:rPr lang="en-IN" dirty="0">
                <a:solidFill>
                  <a:srgbClr val="333333"/>
                </a:solidFill>
                <a:latin typeface="Lato"/>
              </a:rPr>
              <a:t> ∊</a:t>
            </a:r>
            <a:r>
              <a:rPr lang="en-IN" altLang="en-US" dirty="0">
                <a:solidFill>
                  <a:srgbClr val="333333"/>
                </a:solidFill>
                <a:latin typeface="Lato"/>
              </a:rPr>
              <a:t>)=</a:t>
            </a:r>
            <a:r>
              <a:rPr lang="en-IN" dirty="0">
                <a:solidFill>
                  <a:srgbClr val="333333"/>
                </a:solidFill>
                <a:latin typeface="Lato"/>
              </a:rPr>
              <a:t> ∊ closure (q)</a:t>
            </a:r>
            <a:endParaRPr lang="en-IN" altLang="en-US" dirty="0">
              <a:solidFill>
                <a:srgbClr val="333333"/>
              </a:solidFill>
              <a:latin typeface="Lato"/>
            </a:endParaRPr>
          </a:p>
          <a:p>
            <a:endParaRPr lang="en-US" altLang="en-US" dirty="0">
              <a:solidFill>
                <a:srgbClr val="333333"/>
              </a:solidFill>
              <a:latin typeface="Lato"/>
              <a:sym typeface="Wingdings" panose="05000000000000000000" pitchFamily="2" charset="2"/>
            </a:endParaRPr>
          </a:p>
          <a:p>
            <a:endParaRPr lang="en-US" altLang="en-US" sz="2800" dirty="0">
              <a:solidFill>
                <a:srgbClr val="333333"/>
              </a:solidFill>
              <a:latin typeface="Lato"/>
            </a:endParaRPr>
          </a:p>
          <a:p>
            <a:endParaRPr lang="en-IN" dirty="0"/>
          </a:p>
        </p:txBody>
      </p:sp>
    </p:spTree>
    <p:extLst>
      <p:ext uri="{BB962C8B-B14F-4D97-AF65-F5344CB8AC3E}">
        <p14:creationId xmlns:p14="http://schemas.microsoft.com/office/powerpoint/2010/main" val="248102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AA13-87BD-4ECC-ACFB-1662CB71E50B}"/>
              </a:ext>
            </a:extLst>
          </p:cNvPr>
          <p:cNvSpPr>
            <a:spLocks noGrp="1"/>
          </p:cNvSpPr>
          <p:nvPr>
            <p:ph type="title"/>
          </p:nvPr>
        </p:nvSpPr>
        <p:spPr/>
        <p:txBody>
          <a:bodyPr/>
          <a:lstStyle/>
          <a:p>
            <a:r>
              <a:rPr lang="en-IN" dirty="0"/>
              <a:t> Example : </a:t>
            </a:r>
            <a:r>
              <a:rPr lang="en-US" altLang="en-US" dirty="0">
                <a:solidFill>
                  <a:schemeClr val="hlink"/>
                </a:solidFill>
              </a:rPr>
              <a:t>NFA -</a:t>
            </a:r>
            <a:r>
              <a:rPr lang="en-US" altLang="en-US" dirty="0">
                <a:solidFill>
                  <a:schemeClr val="hlink"/>
                </a:solidFill>
                <a:latin typeface="Cambria Math" panose="02040503050406030204" pitchFamily="18" charset="0"/>
                <a:ea typeface="Cambria Math" panose="02040503050406030204" pitchFamily="18" charset="0"/>
              </a:rPr>
              <a:t>∊</a:t>
            </a:r>
            <a:r>
              <a:rPr lang="en-US" altLang="en-US" dirty="0">
                <a:solidFill>
                  <a:schemeClr val="hlink"/>
                </a:solidFill>
              </a:rPr>
              <a:t>  Transition </a:t>
            </a:r>
            <a:endParaRPr lang="en-IN" dirty="0"/>
          </a:p>
        </p:txBody>
      </p:sp>
      <p:pic>
        <p:nvPicPr>
          <p:cNvPr id="5" name="Content Placeholder 4">
            <a:extLst>
              <a:ext uri="{FF2B5EF4-FFF2-40B4-BE49-F238E27FC236}">
                <a16:creationId xmlns:a16="http://schemas.microsoft.com/office/drawing/2014/main" id="{D89593DB-0D64-42F5-8F24-846B45418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696" y="1494031"/>
            <a:ext cx="11330608" cy="5264577"/>
          </a:xfrm>
        </p:spPr>
      </p:pic>
    </p:spTree>
    <p:extLst>
      <p:ext uri="{BB962C8B-B14F-4D97-AF65-F5344CB8AC3E}">
        <p14:creationId xmlns:p14="http://schemas.microsoft.com/office/powerpoint/2010/main" val="61249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72B1-00D0-4FC5-8C5D-2ED62CC01F2C}"/>
              </a:ext>
            </a:extLst>
          </p:cNvPr>
          <p:cNvSpPr>
            <a:spLocks noGrp="1"/>
          </p:cNvSpPr>
          <p:nvPr>
            <p:ph type="title"/>
          </p:nvPr>
        </p:nvSpPr>
        <p:spPr/>
        <p:txBody>
          <a:bodyPr/>
          <a:lstStyle/>
          <a:p>
            <a:r>
              <a:rPr lang="en-IN" dirty="0"/>
              <a:t>Using </a:t>
            </a:r>
            <a:r>
              <a:rPr lang="en-IN" dirty="0">
                <a:latin typeface="Cambria Math" panose="02040503050406030204" pitchFamily="18" charset="0"/>
                <a:ea typeface="Cambria Math" panose="02040503050406030204" pitchFamily="18" charset="0"/>
              </a:rPr>
              <a:t>∊ closure at initial state</a:t>
            </a:r>
            <a:endParaRPr lang="en-IN" dirty="0"/>
          </a:p>
        </p:txBody>
      </p:sp>
      <p:sp>
        <p:nvSpPr>
          <p:cNvPr id="3" name="Content Placeholder 2">
            <a:extLst>
              <a:ext uri="{FF2B5EF4-FFF2-40B4-BE49-F238E27FC236}">
                <a16:creationId xmlns:a16="http://schemas.microsoft.com/office/drawing/2014/main" id="{5AB0BF31-2C02-47AF-B605-FDCC8E417C29}"/>
              </a:ext>
            </a:extLst>
          </p:cNvPr>
          <p:cNvSpPr>
            <a:spLocks noGrp="1"/>
          </p:cNvSpPr>
          <p:nvPr>
            <p:ph idx="1"/>
          </p:nvPr>
        </p:nvSpPr>
        <p:spPr/>
        <p:txBody>
          <a:bodyPr/>
          <a:lstStyle/>
          <a:p>
            <a:r>
              <a:rPr lang="en-IN" dirty="0">
                <a:latin typeface="Cambria Math" panose="02040503050406030204" pitchFamily="18" charset="0"/>
                <a:ea typeface="Cambria Math" panose="02040503050406030204" pitchFamily="18" charset="0"/>
              </a:rPr>
              <a:t>∊ closure(q0)=  </a:t>
            </a:r>
            <a:r>
              <a:rPr lang="en-IN" dirty="0"/>
              <a:t>{q0,q1,q2}</a:t>
            </a:r>
          </a:p>
          <a:p>
            <a:endParaRPr lang="en-IN" dirty="0"/>
          </a:p>
          <a:p>
            <a:r>
              <a:rPr lang="en-IN" dirty="0">
                <a:latin typeface="Cambria Math" panose="02040503050406030204" pitchFamily="18" charset="0"/>
                <a:ea typeface="Cambria Math" panose="02040503050406030204" pitchFamily="18" charset="0"/>
              </a:rPr>
              <a:t>∊ closure(q1)=</a:t>
            </a:r>
            <a:r>
              <a:rPr lang="en-IN" dirty="0"/>
              <a:t>{q1,q2}</a:t>
            </a:r>
          </a:p>
          <a:p>
            <a:endParaRPr lang="en-IN" dirty="0"/>
          </a:p>
          <a:p>
            <a:r>
              <a:rPr lang="en-IN" dirty="0">
                <a:latin typeface="Cambria Math" panose="02040503050406030204" pitchFamily="18" charset="0"/>
                <a:ea typeface="Cambria Math" panose="02040503050406030204" pitchFamily="18" charset="0"/>
              </a:rPr>
              <a:t>∊ closure(q2)=</a:t>
            </a:r>
            <a:r>
              <a:rPr lang="en-IN" dirty="0"/>
              <a:t>{q2}</a:t>
            </a:r>
          </a:p>
          <a:p>
            <a:endParaRPr lang="en-IN" dirty="0"/>
          </a:p>
          <a:p>
            <a:r>
              <a:rPr lang="en-IN" dirty="0"/>
              <a:t>F</a:t>
            </a:r>
            <a:r>
              <a:rPr lang="en-IN" dirty="0">
                <a:sym typeface="Wingdings" panose="05000000000000000000" pitchFamily="2" charset="2"/>
              </a:rPr>
              <a:t>{q2}</a:t>
            </a:r>
          </a:p>
          <a:p>
            <a:r>
              <a:rPr lang="en-IN" dirty="0">
                <a:sym typeface="Wingdings" panose="05000000000000000000" pitchFamily="2" charset="2"/>
              </a:rPr>
              <a:t>F’</a:t>
            </a:r>
            <a:r>
              <a:rPr lang="en-IN" dirty="0"/>
              <a:t>{q0,q1,q2}</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2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6D9C-B003-4C3D-9C7F-3DA4CFD42883}"/>
              </a:ext>
            </a:extLst>
          </p:cNvPr>
          <p:cNvSpPr>
            <a:spLocks noGrp="1"/>
          </p:cNvSpPr>
          <p:nvPr>
            <p:ph type="title"/>
          </p:nvPr>
        </p:nvSpPr>
        <p:spPr/>
        <p:txBody>
          <a:bodyPr/>
          <a:lstStyle/>
          <a:p>
            <a:r>
              <a:rPr lang="en-IN" dirty="0"/>
              <a:t>Using </a:t>
            </a:r>
            <a:r>
              <a:rPr lang="en-IN" dirty="0">
                <a:latin typeface="Cambria Math" panose="02040503050406030204" pitchFamily="18" charset="0"/>
                <a:ea typeface="Cambria Math" panose="02040503050406030204" pitchFamily="18" charset="0"/>
              </a:rPr>
              <a:t>∊ closure for other States</a:t>
            </a:r>
            <a:endParaRPr lang="en-IN" dirty="0"/>
          </a:p>
        </p:txBody>
      </p:sp>
      <p:sp>
        <p:nvSpPr>
          <p:cNvPr id="3" name="Content Placeholder 2">
            <a:extLst>
              <a:ext uri="{FF2B5EF4-FFF2-40B4-BE49-F238E27FC236}">
                <a16:creationId xmlns:a16="http://schemas.microsoft.com/office/drawing/2014/main" id="{7B50F1D4-7FBB-498F-ABA3-4754A0A41FA2}"/>
              </a:ext>
            </a:extLst>
          </p:cNvPr>
          <p:cNvSpPr>
            <a:spLocks noGrp="1"/>
          </p:cNvSpPr>
          <p:nvPr>
            <p:ph idx="1"/>
          </p:nvPr>
        </p:nvSpPr>
        <p:spPr>
          <a:xfrm>
            <a:off x="0" y="1470991"/>
            <a:ext cx="11353800" cy="5605670"/>
          </a:xfrm>
        </p:spPr>
        <p:txBody>
          <a:bodyPr>
            <a:normAutofit fontScale="25000" lnSpcReduction="20000"/>
          </a:bodyPr>
          <a:lstStyle/>
          <a:p>
            <a:pPr marL="0" indent="0" eaLnBrk="1" hangingPunct="1">
              <a:buFontTx/>
              <a:buNone/>
            </a:pP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δ</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’(q</a:t>
            </a:r>
            <a:r>
              <a:rPr lang="en-IN" altLang="en-US" sz="11200" baseline="-25000" dirty="0">
                <a:latin typeface="Cambria Math" panose="02040503050406030204" pitchFamily="18" charset="0"/>
                <a:ea typeface="Cambria Math" panose="02040503050406030204" pitchFamily="18" charset="0"/>
                <a:cs typeface="Cambria Math" panose="02040503050406030204" pitchFamily="18" charset="0"/>
              </a:rPr>
              <a:t>0</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,0)=</a:t>
            </a: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 </a:t>
            </a:r>
            <a:r>
              <a:rPr lang="en-IN" sz="11200" dirty="0">
                <a:latin typeface="Cambria Math" panose="02040503050406030204" pitchFamily="18" charset="0"/>
                <a:ea typeface="Cambria Math" panose="02040503050406030204" pitchFamily="18" charset="0"/>
              </a:rPr>
              <a:t>∊ closure (</a:t>
            </a: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δ</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a:t>
            </a: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 δ</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(q</a:t>
            </a:r>
            <a:r>
              <a:rPr lang="en-IN" altLang="en-US" sz="11200" baseline="-25000" dirty="0">
                <a:latin typeface="Cambria Math" panose="02040503050406030204" pitchFamily="18" charset="0"/>
                <a:ea typeface="Cambria Math" panose="02040503050406030204" pitchFamily="18" charset="0"/>
                <a:cs typeface="Cambria Math" panose="02040503050406030204" pitchFamily="18" charset="0"/>
              </a:rPr>
              <a:t>0</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a:t>
            </a:r>
            <a:r>
              <a:rPr lang="en-IN" sz="11200" dirty="0">
                <a:latin typeface="Cambria Math" panose="02040503050406030204" pitchFamily="18" charset="0"/>
                <a:ea typeface="Cambria Math" panose="02040503050406030204" pitchFamily="18" charset="0"/>
              </a:rPr>
              <a:t> ∊</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),0))</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,q1,q2},0))</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,0)U</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,0) U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2</a:t>
            </a:r>
            <a:r>
              <a:rPr lang="en-IN" altLang="en-US" sz="11200" dirty="0">
                <a:latin typeface="+mj-lt"/>
                <a:ea typeface="Cambria Math" panose="02040503050406030204" pitchFamily="18" charset="0"/>
                <a:cs typeface="Cambria Math" panose="02040503050406030204" pitchFamily="18" charset="0"/>
              </a:rPr>
              <a:t>,0))</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 {q0}    </a:t>
            </a:r>
            <a:r>
              <a:rPr lang="en-IN" altLang="en-US" sz="11200" dirty="0">
                <a:latin typeface="+mj-lt"/>
                <a:ea typeface="Cambria Math" panose="02040503050406030204" pitchFamily="18" charset="0"/>
                <a:cs typeface="Cambria Math" panose="02040503050406030204" pitchFamily="18" charset="0"/>
              </a:rPr>
              <a:t>U</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    {}        U {})     </a:t>
            </a:r>
            <a:r>
              <a:rPr lang="en-IN" altLang="en-US" sz="112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11200" dirty="0">
              <a:latin typeface="+mj-lt"/>
              <a:ea typeface="Cambria Math" panose="02040503050406030204" pitchFamily="18" charset="0"/>
              <a:cs typeface="Cambria Math" panose="02040503050406030204" pitchFamily="18" charset="0"/>
            </a:endParaRP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(q0)</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,q1,q2}</a:t>
            </a:r>
          </a:p>
          <a:p>
            <a:pPr marL="0" indent="0">
              <a:buNone/>
            </a:pPr>
            <a:r>
              <a:rPr lang="en-IN" sz="11200" dirty="0">
                <a:latin typeface="+mj-lt"/>
                <a:ea typeface="Cambria Math" panose="02040503050406030204" pitchFamily="18" charset="0"/>
              </a:rPr>
              <a:t>--------------------------------------------------------------------</a:t>
            </a:r>
          </a:p>
          <a:p>
            <a:pPr marL="0" indent="0" eaLnBrk="1" hangingPunct="1">
              <a:buFontTx/>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a:t>
            </a:r>
            <a:r>
              <a:rPr lang="en-IN" sz="11200" dirty="0">
                <a:latin typeface="+mj-lt"/>
                <a:ea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),1))</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,q1,q2},1))</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,1)U</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,1) U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2</a:t>
            </a:r>
            <a:r>
              <a:rPr lang="en-IN" altLang="en-US" sz="11200" dirty="0">
                <a:latin typeface="+mj-lt"/>
                <a:ea typeface="Cambria Math" panose="02040503050406030204" pitchFamily="18" charset="0"/>
                <a:cs typeface="Cambria Math" panose="02040503050406030204" pitchFamily="18" charset="0"/>
              </a:rPr>
              <a:t>,1))</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 {}        </a:t>
            </a:r>
            <a:r>
              <a:rPr lang="en-IN" altLang="en-US" sz="11200" dirty="0">
                <a:latin typeface="+mj-lt"/>
                <a:ea typeface="Cambria Math" panose="02040503050406030204" pitchFamily="18" charset="0"/>
                <a:cs typeface="Cambria Math" panose="02040503050406030204" pitchFamily="18" charset="0"/>
              </a:rPr>
              <a:t>U</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    {q1}        U {})     </a:t>
            </a:r>
            <a:r>
              <a:rPr lang="en-IN" altLang="en-US" sz="112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11200" dirty="0">
              <a:latin typeface="+mj-lt"/>
              <a:ea typeface="Cambria Math" panose="02040503050406030204" pitchFamily="18" charset="0"/>
              <a:cs typeface="Cambria Math" panose="02040503050406030204" pitchFamily="18" charset="0"/>
            </a:endParaRP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(q1)</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{q1,q2}</a:t>
            </a:r>
            <a:endParaRPr lang="en-IN" sz="11200" dirty="0">
              <a:latin typeface="+mj-lt"/>
              <a:ea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IN" altLang="en-US" dirty="0">
                <a:latin typeface="Cambria Math" panose="02040503050406030204" pitchFamily="18" charset="0"/>
                <a:ea typeface="Cambria Math" panose="02040503050406030204" pitchFamily="18" charset="0"/>
                <a:cs typeface="Cambria Math" panose="02040503050406030204" pitchFamily="18" charset="0"/>
              </a:rPr>
              <a:t> </a:t>
            </a: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p:txBody>
      </p:sp>
    </p:spTree>
    <p:extLst>
      <p:ext uri="{BB962C8B-B14F-4D97-AF65-F5344CB8AC3E}">
        <p14:creationId xmlns:p14="http://schemas.microsoft.com/office/powerpoint/2010/main" val="58447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6D9C-B003-4C3D-9C7F-3DA4CFD42883}"/>
              </a:ext>
            </a:extLst>
          </p:cNvPr>
          <p:cNvSpPr>
            <a:spLocks noGrp="1"/>
          </p:cNvSpPr>
          <p:nvPr>
            <p:ph type="title"/>
          </p:nvPr>
        </p:nvSpPr>
        <p:spPr/>
        <p:txBody>
          <a:bodyPr/>
          <a:lstStyle/>
          <a:p>
            <a:r>
              <a:rPr lang="en-IN" dirty="0"/>
              <a:t>Using </a:t>
            </a:r>
            <a:r>
              <a:rPr lang="en-IN" dirty="0">
                <a:latin typeface="Cambria Math" panose="02040503050406030204" pitchFamily="18" charset="0"/>
                <a:ea typeface="Cambria Math" panose="02040503050406030204" pitchFamily="18" charset="0"/>
              </a:rPr>
              <a:t>∊ closure for other States</a:t>
            </a:r>
            <a:endParaRPr lang="en-IN" dirty="0"/>
          </a:p>
        </p:txBody>
      </p:sp>
      <p:sp>
        <p:nvSpPr>
          <p:cNvPr id="3" name="Content Placeholder 2">
            <a:extLst>
              <a:ext uri="{FF2B5EF4-FFF2-40B4-BE49-F238E27FC236}">
                <a16:creationId xmlns:a16="http://schemas.microsoft.com/office/drawing/2014/main" id="{7B50F1D4-7FBB-498F-ABA3-4754A0A41FA2}"/>
              </a:ext>
            </a:extLst>
          </p:cNvPr>
          <p:cNvSpPr>
            <a:spLocks noGrp="1"/>
          </p:cNvSpPr>
          <p:nvPr>
            <p:ph idx="1"/>
          </p:nvPr>
        </p:nvSpPr>
        <p:spPr>
          <a:xfrm>
            <a:off x="0" y="1470991"/>
            <a:ext cx="11353800" cy="5605670"/>
          </a:xfrm>
        </p:spPr>
        <p:txBody>
          <a:bodyPr>
            <a:normAutofit fontScale="25000" lnSpcReduction="20000"/>
          </a:bodyPr>
          <a:lstStyle/>
          <a:p>
            <a:pPr marL="0" indent="0" eaLnBrk="1" hangingPunct="1">
              <a:buFontTx/>
              <a:buNone/>
            </a:pP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δ</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’(q</a:t>
            </a:r>
            <a:r>
              <a:rPr lang="en-IN" altLang="en-US" sz="11200" baseline="-25000" dirty="0">
                <a:latin typeface="Cambria Math" panose="02040503050406030204" pitchFamily="18" charset="0"/>
                <a:ea typeface="Cambria Math" panose="02040503050406030204" pitchFamily="18" charset="0"/>
                <a:cs typeface="Cambria Math" panose="02040503050406030204" pitchFamily="18" charset="0"/>
              </a:rPr>
              <a:t>0</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,2)=</a:t>
            </a: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 </a:t>
            </a:r>
            <a:r>
              <a:rPr lang="en-IN" sz="11200" dirty="0">
                <a:latin typeface="Cambria Math" panose="02040503050406030204" pitchFamily="18" charset="0"/>
                <a:ea typeface="Cambria Math" panose="02040503050406030204" pitchFamily="18" charset="0"/>
              </a:rPr>
              <a:t>∊ closure (</a:t>
            </a: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δ</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a:t>
            </a:r>
            <a:r>
              <a:rPr lang="el-GR" altLang="en-US" sz="11200" dirty="0">
                <a:latin typeface="Cambria Math" panose="02040503050406030204" pitchFamily="18" charset="0"/>
                <a:ea typeface="Cambria Math" panose="02040503050406030204" pitchFamily="18" charset="0"/>
                <a:cs typeface="Cambria Math" panose="02040503050406030204" pitchFamily="18" charset="0"/>
              </a:rPr>
              <a:t> δ</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(q</a:t>
            </a:r>
            <a:r>
              <a:rPr lang="en-IN" altLang="en-US" sz="11200" baseline="-25000" dirty="0">
                <a:latin typeface="Cambria Math" panose="02040503050406030204" pitchFamily="18" charset="0"/>
                <a:ea typeface="Cambria Math" panose="02040503050406030204" pitchFamily="18" charset="0"/>
                <a:cs typeface="Cambria Math" panose="02040503050406030204" pitchFamily="18" charset="0"/>
              </a:rPr>
              <a:t>0</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a:t>
            </a:r>
            <a:r>
              <a:rPr lang="en-IN" sz="11200" dirty="0">
                <a:latin typeface="Cambria Math" panose="02040503050406030204" pitchFamily="18" charset="0"/>
                <a:ea typeface="Cambria Math" panose="02040503050406030204" pitchFamily="18" charset="0"/>
              </a:rPr>
              <a:t> ∊</a:t>
            </a:r>
            <a:r>
              <a:rPr lang="en-IN" altLang="en-US" sz="11200" dirty="0">
                <a:latin typeface="Cambria Math" panose="02040503050406030204" pitchFamily="18" charset="0"/>
                <a:ea typeface="Cambria Math" panose="02040503050406030204" pitchFamily="18" charset="0"/>
                <a:cs typeface="Cambria Math" panose="02040503050406030204" pitchFamily="18" charset="0"/>
              </a:rPr>
              <a:t>),2))</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,q1,q2},2))</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,2)U</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,2) U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2</a:t>
            </a:r>
            <a:r>
              <a:rPr lang="en-IN" altLang="en-US" sz="11200" dirty="0">
                <a:latin typeface="+mj-lt"/>
                <a:ea typeface="Cambria Math" panose="02040503050406030204" pitchFamily="18" charset="0"/>
                <a:cs typeface="Cambria Math" panose="02040503050406030204" pitchFamily="18" charset="0"/>
              </a:rPr>
              <a:t>,0))</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 {}    </a:t>
            </a:r>
            <a:r>
              <a:rPr lang="en-IN" altLang="en-US" sz="11200" dirty="0">
                <a:latin typeface="+mj-lt"/>
                <a:ea typeface="Cambria Math" panose="02040503050406030204" pitchFamily="18" charset="0"/>
                <a:cs typeface="Cambria Math" panose="02040503050406030204" pitchFamily="18" charset="0"/>
              </a:rPr>
              <a:t>U</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    {}        U {q2})     </a:t>
            </a:r>
            <a:r>
              <a:rPr lang="en-IN" altLang="en-US" sz="112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11200" dirty="0">
              <a:latin typeface="+mj-lt"/>
              <a:ea typeface="Cambria Math" panose="02040503050406030204" pitchFamily="18" charset="0"/>
              <a:cs typeface="Cambria Math" panose="02040503050406030204" pitchFamily="18" charset="0"/>
            </a:endParaRP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(q2)</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,2)=</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{q2}</a:t>
            </a:r>
          </a:p>
          <a:p>
            <a:pPr marL="0" indent="0">
              <a:buNone/>
            </a:pPr>
            <a:r>
              <a:rPr lang="en-IN" sz="11200" dirty="0">
                <a:latin typeface="+mj-lt"/>
                <a:ea typeface="Cambria Math" panose="02040503050406030204" pitchFamily="18" charset="0"/>
              </a:rPr>
              <a:t>--------------------------------------------------------------------</a:t>
            </a:r>
          </a:p>
          <a:p>
            <a:pPr marL="0" indent="0" eaLnBrk="1" hangingPunct="1">
              <a:buFontTx/>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a:t>
            </a:r>
            <a:r>
              <a:rPr lang="en-IN" sz="11200" dirty="0">
                <a:latin typeface="+mj-lt"/>
                <a:ea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),0))</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{q1,q2},0))</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,0) U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2</a:t>
            </a:r>
            <a:r>
              <a:rPr lang="en-IN" altLang="en-US" sz="11200" dirty="0">
                <a:latin typeface="+mj-lt"/>
                <a:ea typeface="Cambria Math" panose="02040503050406030204" pitchFamily="18" charset="0"/>
                <a:cs typeface="Cambria Math" panose="02040503050406030204" pitchFamily="18" charset="0"/>
              </a:rPr>
              <a:t>,0))</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 {}        </a:t>
            </a:r>
            <a:r>
              <a:rPr lang="en-IN" altLang="en-US" sz="11200" dirty="0">
                <a:latin typeface="+mj-lt"/>
                <a:ea typeface="Cambria Math" panose="02040503050406030204" pitchFamily="18" charset="0"/>
                <a:cs typeface="Cambria Math" panose="02040503050406030204" pitchFamily="18" charset="0"/>
              </a:rPr>
              <a:t>U</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    {}  )     </a:t>
            </a:r>
            <a:r>
              <a:rPr lang="en-IN" altLang="en-US" sz="112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11200" dirty="0">
              <a:latin typeface="+mj-lt"/>
              <a:ea typeface="Cambria Math" panose="02040503050406030204" pitchFamily="18" charset="0"/>
              <a:cs typeface="Cambria Math" panose="02040503050406030204" pitchFamily="18" charset="0"/>
            </a:endParaRP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0</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a:t>
            </a: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IN" altLang="en-US" dirty="0">
                <a:latin typeface="Cambria Math" panose="02040503050406030204" pitchFamily="18" charset="0"/>
                <a:ea typeface="Cambria Math" panose="02040503050406030204" pitchFamily="18" charset="0"/>
                <a:cs typeface="Cambria Math" panose="02040503050406030204" pitchFamily="18" charset="0"/>
              </a:rPr>
              <a:t> </a:t>
            </a: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p:txBody>
      </p:sp>
    </p:spTree>
    <p:extLst>
      <p:ext uri="{BB962C8B-B14F-4D97-AF65-F5344CB8AC3E}">
        <p14:creationId xmlns:p14="http://schemas.microsoft.com/office/powerpoint/2010/main" val="427505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6D9C-B003-4C3D-9C7F-3DA4CFD42883}"/>
              </a:ext>
            </a:extLst>
          </p:cNvPr>
          <p:cNvSpPr>
            <a:spLocks noGrp="1"/>
          </p:cNvSpPr>
          <p:nvPr>
            <p:ph type="title"/>
          </p:nvPr>
        </p:nvSpPr>
        <p:spPr/>
        <p:txBody>
          <a:bodyPr/>
          <a:lstStyle/>
          <a:p>
            <a:r>
              <a:rPr lang="en-IN" dirty="0"/>
              <a:t>Using </a:t>
            </a:r>
            <a:r>
              <a:rPr lang="en-IN" dirty="0">
                <a:latin typeface="Cambria Math" panose="02040503050406030204" pitchFamily="18" charset="0"/>
                <a:ea typeface="Cambria Math" panose="02040503050406030204" pitchFamily="18" charset="0"/>
              </a:rPr>
              <a:t>∊ closure for other States</a:t>
            </a:r>
            <a:endParaRPr lang="en-IN" dirty="0"/>
          </a:p>
        </p:txBody>
      </p:sp>
      <p:sp>
        <p:nvSpPr>
          <p:cNvPr id="3" name="Content Placeholder 2">
            <a:extLst>
              <a:ext uri="{FF2B5EF4-FFF2-40B4-BE49-F238E27FC236}">
                <a16:creationId xmlns:a16="http://schemas.microsoft.com/office/drawing/2014/main" id="{7B50F1D4-7FBB-498F-ABA3-4754A0A41FA2}"/>
              </a:ext>
            </a:extLst>
          </p:cNvPr>
          <p:cNvSpPr>
            <a:spLocks noGrp="1"/>
          </p:cNvSpPr>
          <p:nvPr>
            <p:ph idx="1"/>
          </p:nvPr>
        </p:nvSpPr>
        <p:spPr>
          <a:xfrm>
            <a:off x="0" y="1470991"/>
            <a:ext cx="11353800" cy="5605670"/>
          </a:xfrm>
        </p:spPr>
        <p:txBody>
          <a:bodyPr>
            <a:normAutofit fontScale="25000" lnSpcReduction="20000"/>
          </a:bodyPr>
          <a:lstStyle/>
          <a:p>
            <a:pPr marL="0" indent="0" eaLnBrk="1" hangingPunct="1">
              <a:buFontTx/>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a:t>
            </a:r>
            <a:r>
              <a:rPr lang="en-IN" sz="11200" dirty="0">
                <a:latin typeface="+mj-lt"/>
                <a:ea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),1))</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{q1,q2},1))</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,1) U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2</a:t>
            </a:r>
            <a:r>
              <a:rPr lang="en-IN" altLang="en-US" sz="11200" dirty="0">
                <a:latin typeface="+mj-lt"/>
                <a:ea typeface="Cambria Math" panose="02040503050406030204" pitchFamily="18" charset="0"/>
                <a:cs typeface="Cambria Math" panose="02040503050406030204" pitchFamily="18" charset="0"/>
              </a:rPr>
              <a:t>,1))</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 {q1}        </a:t>
            </a:r>
            <a:r>
              <a:rPr lang="en-IN" altLang="en-US" sz="11200" dirty="0">
                <a:latin typeface="+mj-lt"/>
                <a:ea typeface="Cambria Math" panose="02040503050406030204" pitchFamily="18" charset="0"/>
                <a:cs typeface="Cambria Math" panose="02040503050406030204" pitchFamily="18" charset="0"/>
              </a:rPr>
              <a:t>U</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    {}  )     </a:t>
            </a:r>
            <a:r>
              <a:rPr lang="en-IN" altLang="en-US" sz="112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11200" dirty="0">
              <a:latin typeface="+mj-lt"/>
              <a:ea typeface="Cambria Math" panose="02040503050406030204" pitchFamily="18" charset="0"/>
              <a:cs typeface="Cambria Math" panose="02040503050406030204" pitchFamily="18" charset="0"/>
            </a:endParaRP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({q1})</a:t>
            </a:r>
          </a:p>
          <a:p>
            <a:pPr marL="0" indent="0">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1</a:t>
            </a:r>
            <a:r>
              <a:rPr lang="en-IN" altLang="en-US" sz="11200" dirty="0">
                <a:latin typeface="+mj-lt"/>
                <a:ea typeface="Cambria Math" panose="02040503050406030204" pitchFamily="18" charset="0"/>
                <a:cs typeface="Cambria Math" panose="02040503050406030204" pitchFamily="18" charset="0"/>
              </a:rPr>
              <a:t>,1)=</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{q1,q2}</a:t>
            </a:r>
          </a:p>
          <a:p>
            <a:pPr marL="0" indent="0">
              <a:buNone/>
            </a:pPr>
            <a:r>
              <a:rPr lang="en-IN" sz="9600" dirty="0">
                <a:latin typeface="+mj-lt"/>
                <a:ea typeface="Cambria Math" panose="02040503050406030204" pitchFamily="18" charset="0"/>
              </a:rPr>
              <a:t>-------------------------------------------------------------------</a:t>
            </a:r>
          </a:p>
          <a:p>
            <a:pPr marL="0" indent="0" eaLnBrk="1" hangingPunct="1">
              <a:buFontTx/>
              <a:buNone/>
            </a:pP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1</a:t>
            </a:r>
            <a:r>
              <a:rPr lang="en-IN" altLang="en-US" sz="9600" dirty="0">
                <a:latin typeface="+mj-lt"/>
                <a:ea typeface="Cambria Math" panose="02040503050406030204" pitchFamily="18" charset="0"/>
                <a:cs typeface="Cambria Math" panose="02040503050406030204" pitchFamily="18" charset="0"/>
              </a:rPr>
              <a:t>,2)=</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a:t>
            </a: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1</a:t>
            </a:r>
            <a:r>
              <a:rPr lang="en-IN" altLang="en-US" sz="9600" dirty="0">
                <a:latin typeface="+mj-lt"/>
                <a:ea typeface="Cambria Math" panose="02040503050406030204" pitchFamily="18" charset="0"/>
                <a:cs typeface="Cambria Math" panose="02040503050406030204" pitchFamily="18" charset="0"/>
              </a:rPr>
              <a:t>,</a:t>
            </a:r>
            <a:r>
              <a:rPr lang="en-IN" sz="9600" dirty="0">
                <a:latin typeface="+mj-lt"/>
                <a:ea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rPr>
              <a:t>),2))</a:t>
            </a: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a:t>
            </a: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δ</a:t>
            </a:r>
            <a:r>
              <a:rPr lang="en-IN" altLang="en-US" sz="9600" dirty="0">
                <a:latin typeface="+mj-lt"/>
                <a:ea typeface="Cambria Math" panose="02040503050406030204" pitchFamily="18" charset="0"/>
                <a:cs typeface="Cambria Math" panose="02040503050406030204" pitchFamily="18" charset="0"/>
              </a:rPr>
              <a:t>{q1,q2},2))</a:t>
            </a: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a:t>
            </a:r>
            <a:r>
              <a:rPr lang="el-GR" altLang="en-US" sz="9600" dirty="0">
                <a:latin typeface="+mj-lt"/>
                <a:ea typeface="Cambria Math" panose="02040503050406030204" pitchFamily="18" charset="0"/>
                <a:cs typeface="Cambria Math" panose="02040503050406030204" pitchFamily="18" charset="0"/>
              </a:rPr>
              <a:t> 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1</a:t>
            </a:r>
            <a:r>
              <a:rPr lang="en-IN" altLang="en-US" sz="9600" dirty="0">
                <a:latin typeface="+mj-lt"/>
                <a:ea typeface="Cambria Math" panose="02040503050406030204" pitchFamily="18" charset="0"/>
                <a:cs typeface="Cambria Math" panose="02040503050406030204" pitchFamily="18" charset="0"/>
              </a:rPr>
              <a:t>,2) U </a:t>
            </a: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2</a:t>
            </a:r>
            <a:r>
              <a:rPr lang="en-IN" altLang="en-US" sz="9600" dirty="0">
                <a:latin typeface="+mj-lt"/>
                <a:ea typeface="Cambria Math" panose="02040503050406030204" pitchFamily="18" charset="0"/>
                <a:cs typeface="Cambria Math" panose="02040503050406030204" pitchFamily="18" charset="0"/>
              </a:rPr>
              <a:t>,2))</a:t>
            </a: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 {q2}        </a:t>
            </a:r>
            <a:r>
              <a:rPr lang="en-IN" altLang="en-US" sz="9600" dirty="0">
                <a:latin typeface="+mj-lt"/>
                <a:ea typeface="Cambria Math" panose="02040503050406030204" pitchFamily="18" charset="0"/>
                <a:cs typeface="Cambria Math" panose="02040503050406030204" pitchFamily="18" charset="0"/>
              </a:rPr>
              <a:t>U</a:t>
            </a:r>
            <a:r>
              <a:rPr lang="el-GR" altLang="en-US" sz="9600" dirty="0">
                <a:latin typeface="+mj-lt"/>
                <a:ea typeface="Cambria Math" panose="02040503050406030204" pitchFamily="18" charset="0"/>
                <a:cs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rPr>
              <a:t>    {}  )     </a:t>
            </a:r>
            <a:r>
              <a:rPr lang="en-IN" altLang="en-US" sz="96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9600" dirty="0">
              <a:latin typeface="+mj-lt"/>
              <a:ea typeface="Cambria Math" panose="02040503050406030204" pitchFamily="18" charset="0"/>
              <a:cs typeface="Cambria Math" panose="02040503050406030204" pitchFamily="18" charset="0"/>
            </a:endParaRP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({q2})</a:t>
            </a:r>
          </a:p>
          <a:p>
            <a:pPr marL="0" indent="0">
              <a:buNone/>
            </a:pP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1</a:t>
            </a:r>
            <a:r>
              <a:rPr lang="en-IN" altLang="en-US" sz="9600" dirty="0">
                <a:latin typeface="+mj-lt"/>
                <a:ea typeface="Cambria Math" panose="02040503050406030204" pitchFamily="18" charset="0"/>
                <a:cs typeface="Cambria Math" panose="02040503050406030204" pitchFamily="18" charset="0"/>
              </a:rPr>
              <a:t>,2)=</a:t>
            </a:r>
            <a:r>
              <a:rPr lang="el-GR" altLang="en-US" sz="9600" dirty="0">
                <a:latin typeface="+mj-lt"/>
                <a:ea typeface="Cambria Math" panose="02040503050406030204" pitchFamily="18" charset="0"/>
                <a:cs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rPr>
              <a:t>{q2}</a:t>
            </a: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IN" altLang="en-US" dirty="0">
                <a:latin typeface="Cambria Math" panose="02040503050406030204" pitchFamily="18" charset="0"/>
                <a:ea typeface="Cambria Math" panose="02040503050406030204" pitchFamily="18" charset="0"/>
                <a:cs typeface="Cambria Math" panose="02040503050406030204" pitchFamily="18" charset="0"/>
              </a:rPr>
              <a:t> </a:t>
            </a: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p:txBody>
      </p:sp>
    </p:spTree>
    <p:extLst>
      <p:ext uri="{BB962C8B-B14F-4D97-AF65-F5344CB8AC3E}">
        <p14:creationId xmlns:p14="http://schemas.microsoft.com/office/powerpoint/2010/main" val="133024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6D9C-B003-4C3D-9C7F-3DA4CFD42883}"/>
              </a:ext>
            </a:extLst>
          </p:cNvPr>
          <p:cNvSpPr>
            <a:spLocks noGrp="1"/>
          </p:cNvSpPr>
          <p:nvPr>
            <p:ph type="title"/>
          </p:nvPr>
        </p:nvSpPr>
        <p:spPr/>
        <p:txBody>
          <a:bodyPr/>
          <a:lstStyle/>
          <a:p>
            <a:r>
              <a:rPr lang="en-IN" dirty="0"/>
              <a:t>Using </a:t>
            </a:r>
            <a:r>
              <a:rPr lang="en-IN" dirty="0">
                <a:latin typeface="Cambria Math" panose="02040503050406030204" pitchFamily="18" charset="0"/>
                <a:ea typeface="Cambria Math" panose="02040503050406030204" pitchFamily="18" charset="0"/>
              </a:rPr>
              <a:t>∊ closure for other States</a:t>
            </a:r>
            <a:endParaRPr lang="en-IN" dirty="0"/>
          </a:p>
        </p:txBody>
      </p:sp>
      <p:sp>
        <p:nvSpPr>
          <p:cNvPr id="3" name="Content Placeholder 2">
            <a:extLst>
              <a:ext uri="{FF2B5EF4-FFF2-40B4-BE49-F238E27FC236}">
                <a16:creationId xmlns:a16="http://schemas.microsoft.com/office/drawing/2014/main" id="{7B50F1D4-7FBB-498F-ABA3-4754A0A41FA2}"/>
              </a:ext>
            </a:extLst>
          </p:cNvPr>
          <p:cNvSpPr>
            <a:spLocks noGrp="1"/>
          </p:cNvSpPr>
          <p:nvPr>
            <p:ph idx="1"/>
          </p:nvPr>
        </p:nvSpPr>
        <p:spPr>
          <a:xfrm>
            <a:off x="0" y="1470991"/>
            <a:ext cx="11353800" cy="5605670"/>
          </a:xfrm>
        </p:spPr>
        <p:txBody>
          <a:bodyPr>
            <a:normAutofit fontScale="25000" lnSpcReduction="20000"/>
          </a:bodyPr>
          <a:lstStyle/>
          <a:p>
            <a:pPr marL="0" indent="0" eaLnBrk="1" hangingPunct="1">
              <a:buFontTx/>
              <a:buNone/>
            </a:pP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’(q2,0)=</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a:t>
            </a:r>
            <a:r>
              <a:rPr lang="el-GR" altLang="en-US" sz="11200" dirty="0">
                <a:latin typeface="+mj-lt"/>
                <a:ea typeface="Cambria Math" panose="02040503050406030204" pitchFamily="18" charset="0"/>
                <a:cs typeface="Cambria Math" panose="02040503050406030204" pitchFamily="18" charset="0"/>
              </a:rPr>
              <a:t>δ</a:t>
            </a:r>
            <a:r>
              <a:rPr lang="en-IN" altLang="en-US" sz="11200" dirty="0">
                <a:latin typeface="+mj-lt"/>
                <a:ea typeface="Cambria Math" panose="02040503050406030204" pitchFamily="18" charset="0"/>
                <a:cs typeface="Cambria Math" panose="02040503050406030204" pitchFamily="18" charset="0"/>
              </a:rPr>
              <a:t> (q2,0))</a:t>
            </a: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a:t>
            </a:r>
            <a:r>
              <a:rPr lang="en-IN" sz="11200" dirty="0">
                <a:latin typeface="+mj-lt"/>
                <a:ea typeface="Cambria Math" panose="02040503050406030204" pitchFamily="18" charset="0"/>
              </a:rPr>
              <a:t>∊ closure ( {})</a:t>
            </a:r>
            <a:r>
              <a:rPr lang="en-IN"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11200" dirty="0">
              <a:latin typeface="+mj-lt"/>
              <a:ea typeface="Cambria Math" panose="02040503050406030204" pitchFamily="18" charset="0"/>
              <a:cs typeface="Cambria Math" panose="02040503050406030204" pitchFamily="18" charset="0"/>
            </a:endParaRPr>
          </a:p>
          <a:p>
            <a:pPr marL="0" indent="0">
              <a:buNone/>
            </a:pPr>
            <a:r>
              <a:rPr lang="en-IN" altLang="en-US" sz="11200" dirty="0">
                <a:latin typeface="+mj-lt"/>
                <a:ea typeface="Cambria Math" panose="02040503050406030204" pitchFamily="18" charset="0"/>
                <a:cs typeface="Cambria Math" panose="02040503050406030204" pitchFamily="18" charset="0"/>
              </a:rPr>
              <a:t>=</a:t>
            </a:r>
            <a:r>
              <a:rPr lang="el-GR" altLang="en-US" sz="11200" dirty="0">
                <a:latin typeface="+mj-lt"/>
                <a:ea typeface="Cambria Math" panose="02040503050406030204" pitchFamily="18" charset="0"/>
                <a:cs typeface="Cambria Math" panose="02040503050406030204" pitchFamily="18" charset="0"/>
              </a:rPr>
              <a:t> δ</a:t>
            </a:r>
            <a:r>
              <a:rPr lang="en-IN" altLang="en-US" sz="11200" dirty="0">
                <a:latin typeface="+mj-lt"/>
                <a:ea typeface="Cambria Math" panose="02040503050406030204" pitchFamily="18" charset="0"/>
                <a:cs typeface="Cambria Math" panose="02040503050406030204" pitchFamily="18" charset="0"/>
              </a:rPr>
              <a:t>’(q</a:t>
            </a:r>
            <a:r>
              <a:rPr lang="en-IN" altLang="en-US" sz="11200" baseline="-25000" dirty="0">
                <a:latin typeface="+mj-lt"/>
                <a:ea typeface="Cambria Math" panose="02040503050406030204" pitchFamily="18" charset="0"/>
                <a:cs typeface="Cambria Math" panose="02040503050406030204" pitchFamily="18" charset="0"/>
              </a:rPr>
              <a:t>2</a:t>
            </a:r>
            <a:r>
              <a:rPr lang="en-IN" altLang="en-US" sz="11200" dirty="0">
                <a:latin typeface="+mj-lt"/>
                <a:ea typeface="Cambria Math" panose="02040503050406030204" pitchFamily="18" charset="0"/>
                <a:cs typeface="Cambria Math" panose="02040503050406030204" pitchFamily="18" charset="0"/>
              </a:rPr>
              <a:t>,0)=</a:t>
            </a:r>
            <a:r>
              <a:rPr lang="el-GR" altLang="en-US" sz="11200" dirty="0">
                <a:latin typeface="+mj-lt"/>
                <a:ea typeface="Cambria Math" panose="02040503050406030204" pitchFamily="18" charset="0"/>
                <a:cs typeface="Cambria Math" panose="02040503050406030204" pitchFamily="18" charset="0"/>
              </a:rPr>
              <a:t> </a:t>
            </a:r>
            <a:r>
              <a:rPr lang="en-IN" altLang="en-US" sz="11200" dirty="0">
                <a:latin typeface="+mj-lt"/>
                <a:ea typeface="Cambria Math" panose="02040503050406030204" pitchFamily="18" charset="0"/>
                <a:cs typeface="Cambria Math" panose="02040503050406030204" pitchFamily="18" charset="0"/>
              </a:rPr>
              <a:t>{}</a:t>
            </a:r>
            <a:endParaRPr lang="en-IN" altLang="en-US" sz="9600"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IN" sz="9600" dirty="0">
                <a:latin typeface="+mj-lt"/>
                <a:ea typeface="Cambria Math" panose="02040503050406030204" pitchFamily="18" charset="0"/>
              </a:rPr>
              <a:t>-------------------------------------------------------------------</a:t>
            </a:r>
          </a:p>
          <a:p>
            <a:pPr marL="0" indent="0" eaLnBrk="1" hangingPunct="1">
              <a:buFontTx/>
              <a:buNone/>
            </a:pP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’(q2,1)=</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a:t>
            </a: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 (q2,1))</a:t>
            </a: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 {})</a:t>
            </a:r>
            <a:r>
              <a:rPr lang="en-IN" altLang="en-US" sz="9600" dirty="0">
                <a:latin typeface="+mj-lt"/>
                <a:ea typeface="Cambria Math" panose="02040503050406030204" pitchFamily="18" charset="0"/>
                <a:cs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9600" dirty="0">
              <a:latin typeface="+mj-lt"/>
              <a:ea typeface="Cambria Math" panose="02040503050406030204" pitchFamily="18" charset="0"/>
              <a:cs typeface="Cambria Math" panose="02040503050406030204" pitchFamily="18" charset="0"/>
            </a:endParaRP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2</a:t>
            </a:r>
            <a:r>
              <a:rPr lang="en-IN" altLang="en-US" sz="9600" dirty="0">
                <a:latin typeface="+mj-lt"/>
                <a:ea typeface="Cambria Math" panose="02040503050406030204" pitchFamily="18" charset="0"/>
                <a:cs typeface="Cambria Math" panose="02040503050406030204" pitchFamily="18" charset="0"/>
              </a:rPr>
              <a:t>,1)=</a:t>
            </a:r>
            <a:r>
              <a:rPr lang="el-GR" altLang="en-US" sz="9600" dirty="0">
                <a:latin typeface="+mj-lt"/>
                <a:ea typeface="Cambria Math" panose="02040503050406030204" pitchFamily="18" charset="0"/>
                <a:cs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rPr>
              <a:t>{}</a:t>
            </a:r>
            <a:endParaRPr lang="en-IN" altLang="en-US" sz="8800"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r>
              <a:rPr lang="en-IN" altLang="en-US" sz="9600" dirty="0">
                <a:latin typeface="+mj-lt"/>
                <a:ea typeface="Cambria Math" panose="02040503050406030204" pitchFamily="18" charset="0"/>
                <a:cs typeface="Cambria Math" panose="02040503050406030204" pitchFamily="18" charset="0"/>
              </a:rPr>
              <a:t>--------------------------------------------------------------------</a:t>
            </a:r>
          </a:p>
          <a:p>
            <a:pPr marL="0" indent="0" eaLnBrk="1" hangingPunct="1">
              <a:buFontTx/>
              <a:buNone/>
            </a:pP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’(q2,2)=</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a:t>
            </a:r>
            <a:r>
              <a:rPr lang="el-GR" altLang="en-US" sz="9600" dirty="0">
                <a:latin typeface="+mj-lt"/>
                <a:ea typeface="Cambria Math" panose="02040503050406030204" pitchFamily="18" charset="0"/>
                <a:cs typeface="Cambria Math" panose="02040503050406030204" pitchFamily="18" charset="0"/>
              </a:rPr>
              <a:t>δ</a:t>
            </a:r>
            <a:r>
              <a:rPr lang="en-IN" altLang="en-US" sz="9600" dirty="0">
                <a:latin typeface="+mj-lt"/>
                <a:ea typeface="Cambria Math" panose="02040503050406030204" pitchFamily="18" charset="0"/>
                <a:cs typeface="Cambria Math" panose="02040503050406030204" pitchFamily="18" charset="0"/>
              </a:rPr>
              <a:t> (q2,2))</a:t>
            </a: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a:t>
            </a:r>
            <a:r>
              <a:rPr lang="en-IN" sz="9600" dirty="0">
                <a:latin typeface="+mj-lt"/>
                <a:ea typeface="Cambria Math" panose="02040503050406030204" pitchFamily="18" charset="0"/>
              </a:rPr>
              <a:t>∊ closure ( {q2})</a:t>
            </a:r>
            <a:r>
              <a:rPr lang="en-IN" altLang="en-US" sz="9600" dirty="0">
                <a:latin typeface="+mj-lt"/>
                <a:ea typeface="Cambria Math" panose="02040503050406030204" pitchFamily="18" charset="0"/>
                <a:cs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sym typeface="Wingdings" panose="05000000000000000000" pitchFamily="2" charset="2"/>
              </a:rPr>
              <a:t>{ }=Empty Set=∅</a:t>
            </a:r>
            <a:endParaRPr lang="en-IN" altLang="en-US" sz="9600" dirty="0">
              <a:latin typeface="+mj-lt"/>
              <a:ea typeface="Cambria Math" panose="02040503050406030204" pitchFamily="18" charset="0"/>
              <a:cs typeface="Cambria Math" panose="02040503050406030204" pitchFamily="18" charset="0"/>
            </a:endParaRPr>
          </a:p>
          <a:p>
            <a:pPr marL="0" indent="0">
              <a:buNone/>
            </a:pPr>
            <a:r>
              <a:rPr lang="en-IN" altLang="en-US" sz="9600" dirty="0">
                <a:latin typeface="+mj-lt"/>
                <a:ea typeface="Cambria Math" panose="02040503050406030204" pitchFamily="18" charset="0"/>
                <a:cs typeface="Cambria Math" panose="02040503050406030204" pitchFamily="18" charset="0"/>
              </a:rPr>
              <a:t>=</a:t>
            </a:r>
            <a:r>
              <a:rPr lang="el-GR" altLang="en-US" sz="9600" dirty="0">
                <a:latin typeface="+mj-lt"/>
                <a:ea typeface="Cambria Math" panose="02040503050406030204" pitchFamily="18" charset="0"/>
                <a:cs typeface="Cambria Math" panose="02040503050406030204" pitchFamily="18" charset="0"/>
              </a:rPr>
              <a:t> δ</a:t>
            </a:r>
            <a:r>
              <a:rPr lang="en-IN" altLang="en-US" sz="9600" dirty="0">
                <a:latin typeface="+mj-lt"/>
                <a:ea typeface="Cambria Math" panose="02040503050406030204" pitchFamily="18" charset="0"/>
                <a:cs typeface="Cambria Math" panose="02040503050406030204" pitchFamily="18" charset="0"/>
              </a:rPr>
              <a:t>’(q</a:t>
            </a:r>
            <a:r>
              <a:rPr lang="en-IN" altLang="en-US" sz="9600" baseline="-25000" dirty="0">
                <a:latin typeface="+mj-lt"/>
                <a:ea typeface="Cambria Math" panose="02040503050406030204" pitchFamily="18" charset="0"/>
                <a:cs typeface="Cambria Math" panose="02040503050406030204" pitchFamily="18" charset="0"/>
              </a:rPr>
              <a:t>2</a:t>
            </a:r>
            <a:r>
              <a:rPr lang="en-IN" altLang="en-US" sz="9600" dirty="0">
                <a:latin typeface="+mj-lt"/>
                <a:ea typeface="Cambria Math" panose="02040503050406030204" pitchFamily="18" charset="0"/>
                <a:cs typeface="Cambria Math" panose="02040503050406030204" pitchFamily="18" charset="0"/>
              </a:rPr>
              <a:t>,1)=</a:t>
            </a:r>
            <a:r>
              <a:rPr lang="el-GR" altLang="en-US" sz="9600" dirty="0">
                <a:latin typeface="+mj-lt"/>
                <a:ea typeface="Cambria Math" panose="02040503050406030204" pitchFamily="18" charset="0"/>
                <a:cs typeface="Cambria Math" panose="02040503050406030204" pitchFamily="18" charset="0"/>
              </a:rPr>
              <a:t> </a:t>
            </a:r>
            <a:r>
              <a:rPr lang="en-IN" altLang="en-US" sz="9600" dirty="0">
                <a:latin typeface="+mj-lt"/>
                <a:ea typeface="Cambria Math" panose="02040503050406030204" pitchFamily="18" charset="0"/>
                <a:cs typeface="Cambria Math" panose="02040503050406030204" pitchFamily="18" charset="0"/>
              </a:rPr>
              <a:t>{q2}</a:t>
            </a:r>
            <a:endParaRPr lang="en-IN" altLang="en-US" sz="8800"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IN" altLang="en-US" dirty="0">
                <a:latin typeface="Cambria Math" panose="02040503050406030204" pitchFamily="18" charset="0"/>
                <a:ea typeface="Cambria Math" panose="02040503050406030204" pitchFamily="18" charset="0"/>
                <a:cs typeface="Cambria Math" panose="02040503050406030204" pitchFamily="18" charset="0"/>
              </a:rPr>
              <a:t> </a:t>
            </a:r>
          </a:p>
          <a:p>
            <a:pPr marL="0" indent="0">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eaLnBrk="1" hangingPunct="1">
              <a:buFontTx/>
              <a:buNone/>
            </a:pPr>
            <a:endParaRPr lang="en-IN" altLang="en-US" dirty="0">
              <a:latin typeface="Cambria Math" panose="02040503050406030204" pitchFamily="18" charset="0"/>
              <a:ea typeface="Cambria Math" panose="02040503050406030204" pitchFamily="18" charset="0"/>
              <a:cs typeface="Cambria Math" panose="02040503050406030204" pitchFamily="18" charset="0"/>
            </a:endParaRPr>
          </a:p>
        </p:txBody>
      </p:sp>
    </p:spTree>
    <p:extLst>
      <p:ext uri="{BB962C8B-B14F-4D97-AF65-F5344CB8AC3E}">
        <p14:creationId xmlns:p14="http://schemas.microsoft.com/office/powerpoint/2010/main" val="335261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04CA32C7540B479C7824F0F7B9E5DC" ma:contentTypeVersion="2" ma:contentTypeDescription="Create a new document." ma:contentTypeScope="" ma:versionID="4b9c62e935c4c524baacdf6c378d3de2">
  <xsd:schema xmlns:xsd="http://www.w3.org/2001/XMLSchema" xmlns:xs="http://www.w3.org/2001/XMLSchema" xmlns:p="http://schemas.microsoft.com/office/2006/metadata/properties" xmlns:ns2="02b446da-5126-4012-b412-a3877f300c23" targetNamespace="http://schemas.microsoft.com/office/2006/metadata/properties" ma:root="true" ma:fieldsID="1da4b9cff59993f7b6414ab4cfb3fe03" ns2:_="">
    <xsd:import namespace="02b446da-5126-4012-b412-a3877f300c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b446da-5126-4012-b412-a3877f300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71E9E4-682C-4761-8170-76CFF53C53FA}"/>
</file>

<file path=customXml/itemProps2.xml><?xml version="1.0" encoding="utf-8"?>
<ds:datastoreItem xmlns:ds="http://schemas.openxmlformats.org/officeDocument/2006/customXml" ds:itemID="{C38D178E-EAE9-499E-837E-7F9C6C873CF2}"/>
</file>

<file path=customXml/itemProps3.xml><?xml version="1.0" encoding="utf-8"?>
<ds:datastoreItem xmlns:ds="http://schemas.openxmlformats.org/officeDocument/2006/customXml" ds:itemID="{F39CA27E-BCFC-4887-B270-F65925617508}"/>
</file>

<file path=docProps/app.xml><?xml version="1.0" encoding="utf-8"?>
<Properties xmlns="http://schemas.openxmlformats.org/officeDocument/2006/extended-properties" xmlns:vt="http://schemas.openxmlformats.org/officeDocument/2006/docPropsVTypes">
  <TotalTime>452</TotalTime>
  <Words>1317</Words>
  <Application>Microsoft Office PowerPoint</Application>
  <PresentationFormat>Widescreen</PresentationFormat>
  <Paragraphs>173</Paragraphs>
  <Slides>20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Lato</vt:lpstr>
      <vt:lpstr>Office Theme</vt:lpstr>
      <vt:lpstr>Lecture 8 :  NFA -∊  to NFA and Closure Under Regular Operations</vt:lpstr>
      <vt:lpstr>Importance of NFA- ∊</vt:lpstr>
      <vt:lpstr>Equivalence of NFA -∊  to NFA</vt:lpstr>
      <vt:lpstr> Example : NFA -∊  Transition </vt:lpstr>
      <vt:lpstr>Using ∊ closure at initial state</vt:lpstr>
      <vt:lpstr>Using ∊ closure for other States</vt:lpstr>
      <vt:lpstr>Using ∊ closure for other States</vt:lpstr>
      <vt:lpstr>Using ∊ closure for other States</vt:lpstr>
      <vt:lpstr>Using ∊ closure for other States</vt:lpstr>
      <vt:lpstr>State Transition Table without ∊ moves</vt:lpstr>
      <vt:lpstr>Resultant NFA</vt:lpstr>
      <vt:lpstr>Unreachable State and Dead State (Trap State)</vt:lpstr>
      <vt:lpstr>Closure Under Regular Operations </vt:lpstr>
      <vt:lpstr>Construction of NFA with regular operations</vt:lpstr>
      <vt:lpstr>Union Operation: L1 U L2</vt:lpstr>
      <vt:lpstr>Construction of NFA with regular operations</vt:lpstr>
      <vt:lpstr>Concatenation Operation: L1 . L2</vt:lpstr>
      <vt:lpstr>Construction of NFA with regular operations</vt:lpstr>
      <vt:lpstr>Star Operation: L1*</vt:lpstr>
      <vt:lpstr>Thanking you.     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  NFA -∊  to NFA and Closure Under Regular Operations</dc:title>
  <dc:creator>Vaibhav Chunekar</dc:creator>
  <cp:lastModifiedBy>Vaibhav Chunekar</cp:lastModifiedBy>
  <cp:revision>24</cp:revision>
  <dcterms:created xsi:type="dcterms:W3CDTF">2020-08-17T11:37:46Z</dcterms:created>
  <dcterms:modified xsi:type="dcterms:W3CDTF">2020-08-17T19:10:28Z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0x010100D604CA32C7540B479C7824F0F7B9E5DC</vt:lpwstr>
  </property>
</Properties>
</file>