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28" r:id="rId3"/>
    <p:sldId id="336" r:id="rId4"/>
    <p:sldId id="370" r:id="rId5"/>
    <p:sldId id="371" r:id="rId6"/>
    <p:sldId id="369" r:id="rId7"/>
    <p:sldId id="368" r:id="rId8"/>
    <p:sldId id="343" r:id="rId9"/>
    <p:sldId id="372" r:id="rId10"/>
    <p:sldId id="377" r:id="rId11"/>
    <p:sldId id="376" r:id="rId12"/>
    <p:sldId id="378" r:id="rId13"/>
    <p:sldId id="280" r:id="rId14"/>
    <p:sldId id="269" r:id="rId15"/>
    <p:sldId id="281" r:id="rId16"/>
    <p:sldId id="282" r:id="rId17"/>
    <p:sldId id="283" r:id="rId18"/>
    <p:sldId id="352" r:id="rId19"/>
    <p:sldId id="353" r:id="rId20"/>
    <p:sldId id="357" r:id="rId21"/>
    <p:sldId id="356" r:id="rId22"/>
    <p:sldId id="373" r:id="rId23"/>
    <p:sldId id="362" r:id="rId24"/>
    <p:sldId id="3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C74A-0664-4C41-865A-F89674F22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7804A-2B2B-4E49-9B2B-6CEBAE072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E10A-5439-46EC-88D1-098E5F64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5B54-4068-4123-AA9A-148B3860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6A42F-DA16-4D58-ADA2-397F393B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4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41A5-11E6-45E2-8F08-7A9AA5CD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13D19-5E8E-4247-B913-AF1938F8E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714F-C0AA-463D-B6A7-BDEDCD85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B447-BA29-4CDD-8FC3-6F9EF78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F3C0-2B29-4896-BEF3-0333156C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0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4B081-A44D-490F-8569-2041790DC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5C498-A8CF-4D4C-91DA-C79B1F2A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7346-1A26-487C-97DF-FF12636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BE0A-EA36-4D5B-B879-595529BF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8245-DECE-4B9B-A1E8-11D2C71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4FD-FF12-471E-8BD5-BA28B0C7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71D6-CFEA-4781-813D-60802BE5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52A4-A05B-420B-9D78-20DAE5DD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8337-A664-42E3-86BE-1554EB40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6142-12E4-48F3-A3C3-2EE9E905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CFE6-E452-494D-B9AA-176A1AC6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B485-3103-43F0-BC79-5296BBE6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E07D-721A-483B-A411-9AD54A44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3154-73DA-49CB-BCF8-74252272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9258-C579-4110-9C76-22E09EF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3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F67-017B-4EA4-A7E5-5EE30CB4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7284-AF1D-43E4-B2C3-36288FB10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4FA16-D529-4B43-AE7C-00F5F5CD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BB14-ABC3-45AE-9880-F8660C4E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ED3DF-6201-4783-9C7A-B40A446E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6B1B-930A-444E-89C4-39C931BD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602D-2BCB-4F2C-A250-74E7733D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B70C-64BE-4A4D-9CAB-9648C70F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8019-F583-4340-9339-0DFF38BE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55B2A-F81B-47B2-B62C-05B3C20F9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3BB44-FAB8-45BE-A5B8-3BBB1D993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488A4-67A3-4333-98E0-0EDDA210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BAFDC-B97E-41AA-958B-99F5DABA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B8BF4-8A17-47BB-A613-04EF2DAB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7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FA8A-BE52-4179-AC60-BF0F96CB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79209-D81D-4C87-A9D3-16354FA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B5FB8-77C0-45F1-B1DC-21BCF5B3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4898D-B7DC-4E88-B399-FC1D8DAF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91F76-FE54-4635-9C1B-EC8D42F3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F6BF7-F0CC-496E-8BE2-8CD697DF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D95EC-304D-4EA4-AC82-F36C5748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4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5F49-8241-42A1-BA81-39F213C3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823D-2898-410C-8332-2BB955F09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79BE-5F9C-471F-806B-060E475F7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88AC-9077-431C-9807-09EB0635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5DC2-5622-4106-8291-FBE13B16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C973-9E36-4189-8FB3-A2112DF4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32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76D0-F649-4074-9F3F-8C92E849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ACA88-822F-43BB-BB3B-8122BCCAD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F5505-4772-44AD-A80C-F506D7DB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76078-DBB5-4FF9-ACA5-47DE096D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2EA2-CFD1-4410-954F-1CD02AE4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C011A-872B-4E25-BDC6-DE170433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78440-6220-4A1F-A694-ED1C8C72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7E26-A636-4757-AD70-ED2765A6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D3E4-6CCD-4E2A-8274-355BCE1FE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7555-3874-4A53-8624-C53E00A0B54C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376B-1DA1-497C-B4F7-83F8F5977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9E3B-7B92-4601-94FA-E64B6FC35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6F11-7BDB-49AF-907A-CEFA4509B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4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187F-71E5-43E1-AC8B-5F212A19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675861"/>
            <a:ext cx="9141491" cy="1636522"/>
          </a:xfrm>
        </p:spPr>
        <p:txBody>
          <a:bodyPr>
            <a:normAutofit/>
          </a:bodyPr>
          <a:lstStyle/>
          <a:p>
            <a:r>
              <a:rPr lang="en-IN" dirty="0"/>
              <a:t>Lecture 20 : Context Free  Language and its Derivation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1017-A0A5-412A-9D05-504012303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2312383"/>
            <a:ext cx="8942708" cy="454561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Agenda:</a:t>
            </a:r>
          </a:p>
          <a:p>
            <a:endParaRPr lang="en-IN" dirty="0"/>
          </a:p>
          <a:p>
            <a:pPr lvl="1"/>
            <a:r>
              <a:rPr lang="en-IN" dirty="0"/>
              <a:t>Context Free Grammar  (CFG)</a:t>
            </a:r>
          </a:p>
          <a:p>
            <a:pPr lvl="1"/>
            <a:r>
              <a:rPr lang="en-IN" dirty="0"/>
              <a:t>Context Free Language</a:t>
            </a:r>
          </a:p>
          <a:p>
            <a:pPr lvl="1"/>
            <a:r>
              <a:rPr lang="en-IN" dirty="0"/>
              <a:t>Derivation Tree</a:t>
            </a:r>
          </a:p>
          <a:p>
            <a:pPr lvl="1"/>
            <a:r>
              <a:rPr lang="en-IN" dirty="0"/>
              <a:t>Ambiguity </a:t>
            </a:r>
          </a:p>
          <a:p>
            <a:pPr lvl="1"/>
            <a:r>
              <a:rPr lang="en-IN" dirty="0"/>
              <a:t>Examples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Presented by</a:t>
            </a:r>
          </a:p>
          <a:p>
            <a:pPr algn="ctr"/>
            <a:r>
              <a:rPr lang="en-IN" dirty="0"/>
              <a:t>Prof.	Vaibhav Narayan Chunekar</a:t>
            </a:r>
          </a:p>
          <a:p>
            <a:pPr algn="ctr"/>
            <a:r>
              <a:rPr lang="en-IN" dirty="0"/>
              <a:t>K. J. Somaiya College off Engineering, Vidyavihar, Mumbai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44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B3DE3C-6DBA-4B93-B6F1-083F83B0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5272"/>
            <a:ext cx="10515600" cy="1500186"/>
          </a:xfrm>
        </p:spPr>
        <p:txBody>
          <a:bodyPr>
            <a:normAutofit/>
          </a:bodyPr>
          <a:lstStyle/>
          <a:p>
            <a:r>
              <a:rPr lang="en-IN" dirty="0"/>
              <a:t>Syntax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F546-F0E8-49B3-BC92-EB12E4F09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49218"/>
            <a:ext cx="11022496" cy="2071997"/>
          </a:xfrm>
        </p:spPr>
        <p:txBody>
          <a:bodyPr/>
          <a:lstStyle/>
          <a:p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trees are abstract or compact representation of parse trees.</a:t>
            </a:r>
          </a:p>
          <a:p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They are also called as </a:t>
            </a:r>
            <a:r>
              <a:rPr lang="en-IN" sz="2800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Abstract Syntax Trees</a:t>
            </a:r>
            <a:r>
              <a:rPr lang="en-IN" sz="2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21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CCEE-4EEB-4C86-B797-0EB63C9C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Tree Vs Parse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2C153-D47F-4B4F-A160-F9EDAA7720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90" y="2021246"/>
            <a:ext cx="9037983" cy="4591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21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A614-9E36-4B2F-8AA5-3E69E547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353800" cy="848138"/>
          </a:xfrm>
        </p:spPr>
        <p:txBody>
          <a:bodyPr>
            <a:normAutofit/>
          </a:bodyPr>
          <a:lstStyle/>
          <a:p>
            <a:r>
              <a:rPr lang="en-IN" sz="3600" dirty="0"/>
              <a:t>Parse Tree Vs Syntax Tree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86B08A-3313-4E03-BF14-BE9CC07EB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77763"/>
              </p:ext>
            </p:extLst>
          </p:nvPr>
        </p:nvGraphicFramePr>
        <p:xfrm>
          <a:off x="56321" y="848139"/>
          <a:ext cx="11277599" cy="6203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5235">
                  <a:extLst>
                    <a:ext uri="{9D8B030D-6E8A-4147-A177-3AD203B41FA5}">
                      <a16:colId xmlns:a16="http://schemas.microsoft.com/office/drawing/2014/main" val="820375252"/>
                    </a:ext>
                  </a:extLst>
                </a:gridCol>
                <a:gridCol w="5862364">
                  <a:extLst>
                    <a:ext uri="{9D8B030D-6E8A-4147-A177-3AD203B41FA5}">
                      <a16:colId xmlns:a16="http://schemas.microsoft.com/office/drawing/2014/main" val="3199951973"/>
                    </a:ext>
                  </a:extLst>
                </a:gridCol>
              </a:tblGrid>
              <a:tr h="696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IN" sz="3600" dirty="0">
                          <a:effectLst/>
                        </a:rPr>
                        <a:t>Parse Tree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IN" sz="3600">
                          <a:effectLst/>
                        </a:rPr>
                        <a:t>Syntax Tree</a:t>
                      </a:r>
                      <a:endParaRPr lang="en-I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62381615"/>
                  </a:ext>
                </a:extLst>
              </a:tr>
              <a:tr h="14232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IN" sz="2400" dirty="0">
                          <a:effectLst/>
                        </a:rPr>
                        <a:t>Parse tree is a graphical representation of the replacement process in a derivation.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IN" sz="2400" dirty="0">
                          <a:effectLst/>
                        </a:rPr>
                        <a:t>Syntax tree is the compact form of a parse tree.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917930041"/>
                  </a:ext>
                </a:extLst>
              </a:tr>
              <a:tr h="15663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IN" sz="2400" dirty="0">
                          <a:effectLst/>
                        </a:rPr>
                        <a:t>Each interior node represents a grammar rule.</a:t>
                      </a:r>
                      <a:endParaRPr lang="en-IN" sz="2800" dirty="0">
                        <a:effectLst/>
                      </a:endParaRPr>
                    </a:p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900"/>
                        </a:spcAft>
                      </a:pPr>
                      <a:r>
                        <a:rPr lang="en-IN" sz="2400" dirty="0">
                          <a:effectLst/>
                        </a:rPr>
                        <a:t>Each leaf node represents a terminal.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Each interior node represents an operator.</a:t>
                      </a:r>
                      <a:endParaRPr lang="en-IN" sz="2800" dirty="0">
                        <a:effectLst/>
                      </a:endParaRPr>
                    </a:p>
                    <a:p>
                      <a:pPr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900"/>
                        </a:spcAft>
                      </a:pPr>
                      <a:r>
                        <a:rPr lang="en-IN" sz="2400" dirty="0">
                          <a:effectLst/>
                        </a:rPr>
                        <a:t>Each leaf node represents an operand.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66128053"/>
                  </a:ext>
                </a:extLst>
              </a:tr>
              <a:tr h="14232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Parse trees provide every characteristic information from the real syntax.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Syntax trees do not provide every characteristic information from the real syntax.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507647263"/>
                  </a:ext>
                </a:extLst>
              </a:tr>
              <a:tr h="1043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Parse trees are comparatively less dense than syntax trees.</a:t>
                      </a:r>
                      <a:endParaRPr lang="en-IN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Syntax trees are comparatively more dense than parse trees.</a:t>
                      </a:r>
                      <a:endParaRPr lang="en-IN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59773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82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C97C285-B4A8-4B1D-A26C-CE4CF2BB9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Parse Trees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DEA46A6D-004D-4009-846E-FC0CBF03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977" y="1905001"/>
            <a:ext cx="525336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aabb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b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AA</a:t>
            </a:r>
            <a:r>
              <a:rPr lang="en-US" altLang="en-US" b="1"/>
              <a:t>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abb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aabb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DE0F58DD-9E7B-42E5-B28C-034E20989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981200"/>
            <a:ext cx="2276585" cy="95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S 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A 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</a:rPr>
              <a:t>e</a:t>
            </a:r>
            <a:r>
              <a:rPr lang="en-US" altLang="en-US" dirty="0"/>
              <a:t> | </a:t>
            </a:r>
            <a:r>
              <a:rPr lang="en-US" altLang="en-US" b="1" dirty="0"/>
              <a:t>a</a:t>
            </a:r>
            <a:r>
              <a:rPr lang="en-US" altLang="en-US" dirty="0"/>
              <a:t> | A </a:t>
            </a:r>
            <a:r>
              <a:rPr lang="en-US" altLang="en-US" b="1" dirty="0"/>
              <a:t>b</a:t>
            </a:r>
            <a:r>
              <a:rPr lang="en-US" altLang="en-US" dirty="0"/>
              <a:t> | A </a:t>
            </a:r>
            <a:r>
              <a:rPr lang="en-US" altLang="en-US" dirty="0" err="1"/>
              <a:t>A</a:t>
            </a:r>
            <a:endParaRPr lang="en-US" altLang="en-US" dirty="0"/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B 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b="1" dirty="0"/>
              <a:t>b</a:t>
            </a:r>
            <a:r>
              <a:rPr lang="en-US" altLang="en-US" dirty="0"/>
              <a:t> | </a:t>
            </a:r>
            <a:r>
              <a:rPr lang="en-US" altLang="en-US" b="1" dirty="0"/>
              <a:t>b</a:t>
            </a:r>
            <a:r>
              <a:rPr lang="en-US" altLang="en-US" dirty="0"/>
              <a:t> </a:t>
            </a:r>
            <a:r>
              <a:rPr lang="en-US" altLang="en-US" b="1" dirty="0"/>
              <a:t>c</a:t>
            </a:r>
            <a:r>
              <a:rPr lang="en-US" altLang="en-US" dirty="0"/>
              <a:t> | B </a:t>
            </a:r>
            <a:r>
              <a:rPr lang="en-US" altLang="en-US" b="1" dirty="0"/>
              <a:t>c</a:t>
            </a:r>
            <a:r>
              <a:rPr lang="en-US" altLang="en-US" dirty="0"/>
              <a:t> | </a:t>
            </a:r>
            <a:r>
              <a:rPr lang="en-US" altLang="en-US" b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B</a:t>
            </a:r>
            <a:endParaRPr lang="en-US" altLang="en-US" dirty="0"/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94078027-31B7-42E0-B282-11C24FB0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86089"/>
            <a:ext cx="730687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These two derivations use same productions, but in different orders.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This ordering difference is often uninteresting.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i="1" dirty="0"/>
              <a:t>Derivation trees</a:t>
            </a:r>
            <a:r>
              <a:rPr lang="en-US" altLang="en-US" dirty="0"/>
              <a:t> give way to abstract away ordering differences.</a:t>
            </a:r>
          </a:p>
        </p:txBody>
      </p:sp>
      <p:grpSp>
        <p:nvGrpSpPr>
          <p:cNvPr id="30726" name="Group 6">
            <a:extLst>
              <a:ext uri="{FF2B5EF4-FFF2-40B4-BE49-F238E27FC236}">
                <a16:creationId xmlns:a16="http://schemas.microsoft.com/office/drawing/2014/main" id="{1E03E6B6-8FED-405A-BB5D-CD36DAE007F3}"/>
              </a:ext>
            </a:extLst>
          </p:cNvPr>
          <p:cNvGrpSpPr>
            <a:grpSpLocks/>
          </p:cNvGrpSpPr>
          <p:nvPr/>
        </p:nvGrpSpPr>
        <p:grpSpPr bwMode="auto">
          <a:xfrm>
            <a:off x="4419601" y="4205287"/>
            <a:ext cx="4513263" cy="2393584"/>
            <a:chOff x="1824" y="2544"/>
            <a:chExt cx="2843" cy="1704"/>
          </a:xfrm>
        </p:grpSpPr>
        <p:sp>
          <p:nvSpPr>
            <p:cNvPr id="30727" name="Text Box 7">
              <a:extLst>
                <a:ext uri="{FF2B5EF4-FFF2-40B4-BE49-F238E27FC236}">
                  <a16:creationId xmlns:a16="http://schemas.microsoft.com/office/drawing/2014/main" id="{03FC23FD-4F36-4264-B743-7215D1912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44"/>
              <a:ext cx="149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Root label = start node.</a:t>
              </a:r>
            </a:p>
          </p:txBody>
        </p:sp>
        <p:sp>
          <p:nvSpPr>
            <p:cNvPr id="30728" name="Text Box 8">
              <a:extLst>
                <a:ext uri="{FF2B5EF4-FFF2-40B4-BE49-F238E27FC236}">
                  <a16:creationId xmlns:a16="http://schemas.microsoft.com/office/drawing/2014/main" id="{F3427CD9-60C2-4671-9D39-6125C46A6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08"/>
              <a:ext cx="182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Each interior label = variable.</a:t>
              </a:r>
            </a:p>
          </p:txBody>
        </p:sp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7650A235-8762-4467-88C9-75DB2BA13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72"/>
              <a:ext cx="270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Each parent/child relation = derivation step.</a:t>
              </a:r>
            </a:p>
          </p:txBody>
        </p:sp>
        <p:sp>
          <p:nvSpPr>
            <p:cNvPr id="30730" name="Text Box 10">
              <a:extLst>
                <a:ext uri="{FF2B5EF4-FFF2-40B4-BE49-F238E27FC236}">
                  <a16:creationId xmlns:a16="http://schemas.microsoft.com/office/drawing/2014/main" id="{AD1AC54B-0A2B-461A-B23B-DEE2C33C1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36"/>
              <a:ext cx="189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/>
                <a:t>Each leaf label = terminal or </a:t>
              </a:r>
              <a:r>
                <a:rPr lang="en-US" altLang="en-US">
                  <a:latin typeface="Symbol" panose="05050102010706020507" pitchFamily="18" charset="2"/>
                </a:rPr>
                <a:t>e</a:t>
              </a:r>
              <a:r>
                <a:rPr lang="en-US" altLang="en-US"/>
                <a:t>.</a:t>
              </a:r>
              <a:endParaRPr lang="en-US" altLang="en-US" u="sng">
                <a:latin typeface="Courier New" panose="02070309020205020404" pitchFamily="49" charset="0"/>
              </a:endParaRPr>
            </a:p>
          </p:txBody>
        </p:sp>
        <p:sp>
          <p:nvSpPr>
            <p:cNvPr id="30731" name="Text Box 11">
              <a:extLst>
                <a:ext uri="{FF2B5EF4-FFF2-40B4-BE49-F238E27FC236}">
                  <a16:creationId xmlns:a16="http://schemas.microsoft.com/office/drawing/2014/main" id="{EFC37924-64DA-4779-BD65-11EE2E2AE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985"/>
              <a:ext cx="284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All leaf labels together = derived string = </a:t>
              </a:r>
              <a:r>
                <a:rPr lang="en-US" altLang="en-US" i="1"/>
                <a:t>yield</a:t>
              </a:r>
              <a:r>
                <a:rPr lang="en-US" altLang="en-US"/>
                <a:t>.</a:t>
              </a:r>
            </a:p>
          </p:txBody>
        </p:sp>
      </p:grpSp>
      <p:grpSp>
        <p:nvGrpSpPr>
          <p:cNvPr id="30732" name="Group 12">
            <a:extLst>
              <a:ext uri="{FF2B5EF4-FFF2-40B4-BE49-F238E27FC236}">
                <a16:creationId xmlns:a16="http://schemas.microsoft.com/office/drawing/2014/main" id="{9924AD99-3CF7-49E4-9E70-FAB7FEA3533B}"/>
              </a:ext>
            </a:extLst>
          </p:cNvPr>
          <p:cNvGrpSpPr>
            <a:grpSpLocks/>
          </p:cNvGrpSpPr>
          <p:nvPr/>
        </p:nvGrpSpPr>
        <p:grpSpPr bwMode="auto">
          <a:xfrm>
            <a:off x="2516189" y="4129088"/>
            <a:ext cx="1247775" cy="2228850"/>
            <a:chOff x="576" y="1872"/>
            <a:chExt cx="786" cy="1404"/>
          </a:xfrm>
        </p:grpSpPr>
        <p:sp>
          <p:nvSpPr>
            <p:cNvPr id="30733" name="Text Box 13">
              <a:extLst>
                <a:ext uri="{FF2B5EF4-FFF2-40B4-BE49-F238E27FC236}">
                  <a16:creationId xmlns:a16="http://schemas.microsoft.com/office/drawing/2014/main" id="{908B68FF-93AE-45EE-B2BE-A828872B4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30734" name="Text Box 14">
              <a:extLst>
                <a:ext uri="{FF2B5EF4-FFF2-40B4-BE49-F238E27FC236}">
                  <a16:creationId xmlns:a16="http://schemas.microsoft.com/office/drawing/2014/main" id="{A4F9CD81-AAAD-4B16-872C-F4ADD7403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0735" name="Text Box 15">
              <a:extLst>
                <a:ext uri="{FF2B5EF4-FFF2-40B4-BE49-F238E27FC236}">
                  <a16:creationId xmlns:a16="http://schemas.microsoft.com/office/drawing/2014/main" id="{27C258C8-A60E-4383-8F4F-6BEB06232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0736" name="Text Box 16">
              <a:extLst>
                <a:ext uri="{FF2B5EF4-FFF2-40B4-BE49-F238E27FC236}">
                  <a16:creationId xmlns:a16="http://schemas.microsoft.com/office/drawing/2014/main" id="{B7E930CB-3854-402D-9A13-3E40AEF3F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0737" name="Text Box 17">
              <a:extLst>
                <a:ext uri="{FF2B5EF4-FFF2-40B4-BE49-F238E27FC236}">
                  <a16:creationId xmlns:a16="http://schemas.microsoft.com/office/drawing/2014/main" id="{08238258-C513-4B9E-A52C-7EC980E4C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0738" name="Text Box 18">
              <a:extLst>
                <a:ext uri="{FF2B5EF4-FFF2-40B4-BE49-F238E27FC236}">
                  <a16:creationId xmlns:a16="http://schemas.microsoft.com/office/drawing/2014/main" id="{25AE8C23-9787-4950-92C4-0377EA93A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0739" name="Text Box 19">
              <a:extLst>
                <a:ext uri="{FF2B5EF4-FFF2-40B4-BE49-F238E27FC236}">
                  <a16:creationId xmlns:a16="http://schemas.microsoft.com/office/drawing/2014/main" id="{C8D668E1-38C0-40C1-87AE-261820ED2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640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0740" name="Text Box 20">
              <a:extLst>
                <a:ext uri="{FF2B5EF4-FFF2-40B4-BE49-F238E27FC236}">
                  <a16:creationId xmlns:a16="http://schemas.microsoft.com/office/drawing/2014/main" id="{FF899F70-8A54-4DF9-99E1-2A84A2B9E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0741" name="Text Box 21">
              <a:extLst>
                <a:ext uri="{FF2B5EF4-FFF2-40B4-BE49-F238E27FC236}">
                  <a16:creationId xmlns:a16="http://schemas.microsoft.com/office/drawing/2014/main" id="{C60AE00F-5E52-4EDD-B929-BAC594EA1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0742" name="Text Box 22">
              <a:extLst>
                <a:ext uri="{FF2B5EF4-FFF2-40B4-BE49-F238E27FC236}">
                  <a16:creationId xmlns:a16="http://schemas.microsoft.com/office/drawing/2014/main" id="{63CF5CDA-A78A-4785-8CAF-580FACB2B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0743" name="Line 23">
              <a:extLst>
                <a:ext uri="{FF2B5EF4-FFF2-40B4-BE49-F238E27FC236}">
                  <a16:creationId xmlns:a16="http://schemas.microsoft.com/office/drawing/2014/main" id="{ABC8001F-9793-4EC6-9670-0802DBE98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4" name="Line 24">
              <a:extLst>
                <a:ext uri="{FF2B5EF4-FFF2-40B4-BE49-F238E27FC236}">
                  <a16:creationId xmlns:a16="http://schemas.microsoft.com/office/drawing/2014/main" id="{05069865-BB73-4AEF-929D-7DAD95528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5" name="Line 25">
              <a:extLst>
                <a:ext uri="{FF2B5EF4-FFF2-40B4-BE49-F238E27FC236}">
                  <a16:creationId xmlns:a16="http://schemas.microsoft.com/office/drawing/2014/main" id="{3834EB3A-8C0C-485C-A01D-137645F39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6" name="Line 26">
              <a:extLst>
                <a:ext uri="{FF2B5EF4-FFF2-40B4-BE49-F238E27FC236}">
                  <a16:creationId xmlns:a16="http://schemas.microsoft.com/office/drawing/2014/main" id="{7E34F9D6-7AA6-49EE-B779-4A4EDB597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7" name="Line 27">
              <a:extLst>
                <a:ext uri="{FF2B5EF4-FFF2-40B4-BE49-F238E27FC236}">
                  <a16:creationId xmlns:a16="http://schemas.microsoft.com/office/drawing/2014/main" id="{83F471FF-DA87-4FD0-A7B2-2338DA8E1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8" name="Line 28">
              <a:extLst>
                <a:ext uri="{FF2B5EF4-FFF2-40B4-BE49-F238E27FC236}">
                  <a16:creationId xmlns:a16="http://schemas.microsoft.com/office/drawing/2014/main" id="{F77E26B5-36AB-4416-AE84-73D8AD5EA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49" name="Line 29">
              <a:extLst>
                <a:ext uri="{FF2B5EF4-FFF2-40B4-BE49-F238E27FC236}">
                  <a16:creationId xmlns:a16="http://schemas.microsoft.com/office/drawing/2014/main" id="{BD344ED8-C224-4030-B59E-AF8174FF4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0" name="Line 30">
              <a:extLst>
                <a:ext uri="{FF2B5EF4-FFF2-40B4-BE49-F238E27FC236}">
                  <a16:creationId xmlns:a16="http://schemas.microsoft.com/office/drawing/2014/main" id="{0722717D-8839-441F-9D5C-0F3659493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51" name="Line 31">
              <a:extLst>
                <a:ext uri="{FF2B5EF4-FFF2-40B4-BE49-F238E27FC236}">
                  <a16:creationId xmlns:a16="http://schemas.microsoft.com/office/drawing/2014/main" id="{654AAD2F-5AFE-4016-B14F-F811FF998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7164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7844BA-4A34-4DF0-A952-E2F63CA42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76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Leftmost, Rightmost Derivations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575C031B-BF17-437F-BBD0-64ECF2988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91" y="1481070"/>
            <a:ext cx="112245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</a:rPr>
              <a:t>Definition</a:t>
            </a:r>
            <a:r>
              <a:rPr lang="en-US" altLang="en-US" sz="2800" dirty="0">
                <a:latin typeface="Times New Roman" panose="02020603050405020304" pitchFamily="18" charset="0"/>
              </a:rPr>
              <a:t>. A </a:t>
            </a:r>
            <a:r>
              <a:rPr lang="en-US" altLang="en-US" sz="2800" b="1" dirty="0">
                <a:latin typeface="Times New Roman" panose="02020603050405020304" pitchFamily="18" charset="0"/>
              </a:rPr>
              <a:t>left-most derivation</a:t>
            </a:r>
            <a:r>
              <a:rPr lang="en-US" altLang="en-US" sz="2800" dirty="0">
                <a:latin typeface="Times New Roman" panose="02020603050405020304" pitchFamily="18" charset="0"/>
              </a:rPr>
              <a:t> of a sentential form is one in which rules transforming the left-most nonterminal are always applied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9804144-41DB-4256-94FB-9A016D06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91" y="4070351"/>
            <a:ext cx="109727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</a:rPr>
              <a:t>Definition</a:t>
            </a:r>
            <a:r>
              <a:rPr lang="en-US" altLang="en-US" sz="2800" dirty="0">
                <a:latin typeface="Times New Roman" panose="02020603050405020304" pitchFamily="18" charset="0"/>
              </a:rPr>
              <a:t>. A </a:t>
            </a:r>
            <a:r>
              <a:rPr lang="en-US" altLang="en-US" sz="2800" b="1" dirty="0">
                <a:latin typeface="Times New Roman" panose="02020603050405020304" pitchFamily="18" charset="0"/>
              </a:rPr>
              <a:t>right-most derivation</a:t>
            </a:r>
            <a:r>
              <a:rPr lang="en-US" altLang="en-US" sz="2800" dirty="0">
                <a:latin typeface="Times New Roman" panose="02020603050405020304" pitchFamily="18" charset="0"/>
              </a:rPr>
              <a:t> of a sentential form is one in which rules transforming the right-most nonterminal are always applied</a:t>
            </a:r>
          </a:p>
        </p:txBody>
      </p:sp>
    </p:spTree>
    <p:extLst>
      <p:ext uri="{BB962C8B-B14F-4D97-AF65-F5344CB8AC3E}">
        <p14:creationId xmlns:p14="http://schemas.microsoft.com/office/powerpoint/2010/main" val="18258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BC7F555-1F00-433A-AACC-F0DCE4AB8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Leftmost &amp; Rightmost Derivations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0193866-A642-4752-9A1C-2C2B553EB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177" y="2303464"/>
            <a:ext cx="525336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Sample derivations: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</a:t>
            </a:r>
            <a:r>
              <a:rPr lang="en-US" altLang="en-US"/>
              <a:t>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aabb</a:t>
            </a:r>
          </a:p>
          <a:p>
            <a:pPr lvl="1"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b</a:t>
            </a:r>
            <a:r>
              <a:rPr lang="en-US" altLang="en-US"/>
              <a:t>B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AA</a:t>
            </a:r>
            <a:r>
              <a:rPr lang="en-US" altLang="en-US" b="1"/>
              <a:t>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A</a:t>
            </a:r>
            <a:r>
              <a:rPr lang="en-US" altLang="en-US" b="1"/>
              <a:t>abb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</a:t>
            </a:r>
            <a:r>
              <a:rPr lang="en-US" altLang="en-US"/>
              <a:t> </a:t>
            </a:r>
            <a:r>
              <a:rPr lang="en-US" altLang="en-US" b="1"/>
              <a:t>aabb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0C9CB8CE-1AD4-4A5A-9C05-BA8F31BED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303463"/>
            <a:ext cx="2276585" cy="95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  </a:t>
            </a:r>
            <a:r>
              <a:rPr lang="en-US" altLang="en-US" sz="1600">
                <a:sym typeface="Symbol" panose="05050102010706020507" pitchFamily="18" charset="2"/>
              </a:rPr>
              <a:t></a:t>
            </a:r>
            <a:r>
              <a:rPr lang="en-US" altLang="en-US"/>
              <a:t> A | A B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A  </a:t>
            </a:r>
            <a:r>
              <a:rPr lang="en-US" altLang="en-US" sz="1600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 | </a:t>
            </a:r>
            <a:r>
              <a:rPr lang="en-US" altLang="en-US" b="1"/>
              <a:t>a</a:t>
            </a:r>
            <a:r>
              <a:rPr lang="en-US" altLang="en-US"/>
              <a:t> | A </a:t>
            </a:r>
            <a:r>
              <a:rPr lang="en-US" altLang="en-US" b="1"/>
              <a:t>b</a:t>
            </a:r>
            <a:r>
              <a:rPr lang="en-US" altLang="en-US"/>
              <a:t> | A A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B  </a:t>
            </a:r>
            <a:r>
              <a:rPr lang="en-US" altLang="en-US" sz="1600">
                <a:sym typeface="Symbol" panose="05050102010706020507" pitchFamily="18" charset="2"/>
              </a:rPr>
              <a:t></a:t>
            </a:r>
            <a:r>
              <a:rPr lang="en-US" altLang="en-US"/>
              <a:t> </a:t>
            </a:r>
            <a:r>
              <a:rPr lang="en-US" altLang="en-US" b="1"/>
              <a:t>b</a:t>
            </a:r>
            <a:r>
              <a:rPr lang="en-US" altLang="en-US"/>
              <a:t> | </a:t>
            </a:r>
            <a:r>
              <a:rPr lang="en-US" altLang="en-US" b="1"/>
              <a:t>b</a:t>
            </a:r>
            <a:r>
              <a:rPr lang="en-US" altLang="en-US"/>
              <a:t> </a:t>
            </a:r>
            <a:r>
              <a:rPr lang="en-US" altLang="en-US" b="1"/>
              <a:t>c</a:t>
            </a:r>
            <a:r>
              <a:rPr lang="en-US" altLang="en-US"/>
              <a:t> | B </a:t>
            </a:r>
            <a:r>
              <a:rPr lang="en-US" altLang="en-US" b="1"/>
              <a:t>c</a:t>
            </a:r>
            <a:r>
              <a:rPr lang="en-US" altLang="en-US"/>
              <a:t> | </a:t>
            </a:r>
            <a:r>
              <a:rPr lang="en-US" altLang="en-US" b="1"/>
              <a:t>b</a:t>
            </a:r>
            <a:r>
              <a:rPr lang="en-US" altLang="en-US"/>
              <a:t> B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F54EFE53-D4BE-494C-BFEC-76B1B3BD07DF}"/>
              </a:ext>
            </a:extLst>
          </p:cNvPr>
          <p:cNvGrpSpPr>
            <a:grpSpLocks/>
          </p:cNvGrpSpPr>
          <p:nvPr/>
        </p:nvGrpSpPr>
        <p:grpSpPr bwMode="auto">
          <a:xfrm>
            <a:off x="2516189" y="3962400"/>
            <a:ext cx="1247775" cy="2228850"/>
            <a:chOff x="576" y="1872"/>
            <a:chExt cx="786" cy="1404"/>
          </a:xfrm>
        </p:grpSpPr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3F44F554-66A1-4F70-8864-BD89D87CE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31751" name="Text Box 7">
              <a:extLst>
                <a:ext uri="{FF2B5EF4-FFF2-40B4-BE49-F238E27FC236}">
                  <a16:creationId xmlns:a16="http://schemas.microsoft.com/office/drawing/2014/main" id="{81B2FB4B-9898-455F-91E5-49C19F28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3911A1F4-142A-4688-82EE-157F60432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1753" name="Text Box 9">
              <a:extLst>
                <a:ext uri="{FF2B5EF4-FFF2-40B4-BE49-F238E27FC236}">
                  <a16:creationId xmlns:a16="http://schemas.microsoft.com/office/drawing/2014/main" id="{6BC59A3A-E8A5-4A76-8F7C-F1C1198BC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1754" name="Text Box 10">
              <a:extLst>
                <a:ext uri="{FF2B5EF4-FFF2-40B4-BE49-F238E27FC236}">
                  <a16:creationId xmlns:a16="http://schemas.microsoft.com/office/drawing/2014/main" id="{781C535D-FAF4-4BA1-9681-BD90FA39B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1755" name="Text Box 11">
              <a:extLst>
                <a:ext uri="{FF2B5EF4-FFF2-40B4-BE49-F238E27FC236}">
                  <a16:creationId xmlns:a16="http://schemas.microsoft.com/office/drawing/2014/main" id="{C7A8A84B-4CC8-4ECB-B776-C2DD62419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1756" name="Text Box 12">
              <a:extLst>
                <a:ext uri="{FF2B5EF4-FFF2-40B4-BE49-F238E27FC236}">
                  <a16:creationId xmlns:a16="http://schemas.microsoft.com/office/drawing/2014/main" id="{E71B98B4-FF93-468E-86EC-EEBD27117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640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1757" name="Text Box 13">
              <a:extLst>
                <a:ext uri="{FF2B5EF4-FFF2-40B4-BE49-F238E27FC236}">
                  <a16:creationId xmlns:a16="http://schemas.microsoft.com/office/drawing/2014/main" id="{18973A55-7EA4-4BE6-85E6-9E32DA89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1758" name="Text Box 14">
              <a:extLst>
                <a:ext uri="{FF2B5EF4-FFF2-40B4-BE49-F238E27FC236}">
                  <a16:creationId xmlns:a16="http://schemas.microsoft.com/office/drawing/2014/main" id="{2C092BAA-33BA-4EBF-A928-36AD32870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1759" name="Text Box 15">
              <a:extLst>
                <a:ext uri="{FF2B5EF4-FFF2-40B4-BE49-F238E27FC236}">
                  <a16:creationId xmlns:a16="http://schemas.microsoft.com/office/drawing/2014/main" id="{82740DF1-1CCB-4F19-8805-DFED28B29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1760" name="Line 16">
              <a:extLst>
                <a:ext uri="{FF2B5EF4-FFF2-40B4-BE49-F238E27FC236}">
                  <a16:creationId xmlns:a16="http://schemas.microsoft.com/office/drawing/2014/main" id="{F340EF2B-C084-464A-AE52-DF0C8A0C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1" name="Line 17">
              <a:extLst>
                <a:ext uri="{FF2B5EF4-FFF2-40B4-BE49-F238E27FC236}">
                  <a16:creationId xmlns:a16="http://schemas.microsoft.com/office/drawing/2014/main" id="{5923F8C9-1503-4D17-946F-B471C4110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2" name="Line 18">
              <a:extLst>
                <a:ext uri="{FF2B5EF4-FFF2-40B4-BE49-F238E27FC236}">
                  <a16:creationId xmlns:a16="http://schemas.microsoft.com/office/drawing/2014/main" id="{7F3AEFA9-2E30-4C44-A34C-DB8CC046C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3" name="Line 19">
              <a:extLst>
                <a:ext uri="{FF2B5EF4-FFF2-40B4-BE49-F238E27FC236}">
                  <a16:creationId xmlns:a16="http://schemas.microsoft.com/office/drawing/2014/main" id="{E131F1FD-A30D-4003-B563-80FED3BDD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4" name="Line 20">
              <a:extLst>
                <a:ext uri="{FF2B5EF4-FFF2-40B4-BE49-F238E27FC236}">
                  <a16:creationId xmlns:a16="http://schemas.microsoft.com/office/drawing/2014/main" id="{E1520107-0801-4265-95D4-B997C3141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5" name="Line 21">
              <a:extLst>
                <a:ext uri="{FF2B5EF4-FFF2-40B4-BE49-F238E27FC236}">
                  <a16:creationId xmlns:a16="http://schemas.microsoft.com/office/drawing/2014/main" id="{C28E7605-9926-4180-8860-A7598078E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6" name="Line 22">
              <a:extLst>
                <a:ext uri="{FF2B5EF4-FFF2-40B4-BE49-F238E27FC236}">
                  <a16:creationId xmlns:a16="http://schemas.microsoft.com/office/drawing/2014/main" id="{2EFDA0C8-672B-487A-AE37-6EE1543B0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7" name="Line 23">
              <a:extLst>
                <a:ext uri="{FF2B5EF4-FFF2-40B4-BE49-F238E27FC236}">
                  <a16:creationId xmlns:a16="http://schemas.microsoft.com/office/drawing/2014/main" id="{5964BA6E-2426-41DC-98DB-398EE0B01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8" name="Line 24">
              <a:extLst>
                <a:ext uri="{FF2B5EF4-FFF2-40B4-BE49-F238E27FC236}">
                  <a16:creationId xmlns:a16="http://schemas.microsoft.com/office/drawing/2014/main" id="{C3D4BC5E-EBE3-41EF-AB12-311996ABB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1769" name="Text Box 25">
            <a:extLst>
              <a:ext uri="{FF2B5EF4-FFF2-40B4-BE49-F238E27FC236}">
                <a16:creationId xmlns:a16="http://schemas.microsoft.com/office/drawing/2014/main" id="{364B3160-1AFE-4C2D-A4C9-28F14A858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038600"/>
            <a:ext cx="371217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These two derivations are special.</a:t>
            </a:r>
          </a:p>
          <a:p>
            <a:endParaRPr lang="en-US" altLang="en-US" sz="2000"/>
          </a:p>
          <a:p>
            <a:r>
              <a:rPr lang="en-US" altLang="en-US" sz="2000"/>
              <a:t>1</a:t>
            </a:r>
            <a:r>
              <a:rPr lang="en-US" altLang="en-US" sz="2000" baseline="30000"/>
              <a:t>st</a:t>
            </a:r>
            <a:r>
              <a:rPr lang="en-US" altLang="en-US" sz="2000"/>
              <a:t> derivation is </a:t>
            </a:r>
            <a:r>
              <a:rPr lang="en-US" altLang="en-US" sz="2000" i="1"/>
              <a:t>leftmost</a:t>
            </a:r>
            <a:r>
              <a:rPr lang="en-US" altLang="en-US" sz="2000"/>
              <a:t>.</a:t>
            </a:r>
          </a:p>
          <a:p>
            <a:pPr lvl="1"/>
            <a:r>
              <a:rPr lang="en-US" altLang="en-US"/>
              <a:t>Always picks leftmost variable.</a:t>
            </a:r>
          </a:p>
          <a:p>
            <a:pPr lvl="1"/>
            <a:endParaRPr lang="en-US" altLang="en-US"/>
          </a:p>
          <a:p>
            <a:r>
              <a:rPr lang="en-US" altLang="en-US" sz="2000"/>
              <a:t>2</a:t>
            </a:r>
            <a:r>
              <a:rPr lang="en-US" altLang="en-US" sz="2000" baseline="30000"/>
              <a:t>nd</a:t>
            </a:r>
            <a:r>
              <a:rPr lang="en-US" altLang="en-US" sz="2000"/>
              <a:t> derivation is </a:t>
            </a:r>
            <a:r>
              <a:rPr lang="en-US" altLang="en-US" sz="2000" i="1"/>
              <a:t>rightmost</a:t>
            </a:r>
            <a:r>
              <a:rPr lang="en-US" altLang="en-US" sz="2000"/>
              <a:t>.</a:t>
            </a:r>
          </a:p>
          <a:p>
            <a:pPr lvl="1"/>
            <a:r>
              <a:rPr lang="en-US" altLang="en-US"/>
              <a:t>Always picks rightmost variable.</a:t>
            </a:r>
          </a:p>
        </p:txBody>
      </p:sp>
    </p:spTree>
    <p:extLst>
      <p:ext uri="{BB962C8B-B14F-4D97-AF65-F5344CB8AC3E}">
        <p14:creationId xmlns:p14="http://schemas.microsoft.com/office/powerpoint/2010/main" val="165591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970065D-0C9F-48B5-979F-21EC17C8F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/ Rightmost Derivations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2BEC912-A196-4956-8B6C-C0C33B7F1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In proofs…</a:t>
            </a:r>
          </a:p>
          <a:p>
            <a:pPr lvl="1"/>
            <a:r>
              <a:rPr lang="en-US" altLang="en-US" sz="2000"/>
              <a:t> Restrict attention to left- or rightmost derivations.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/>
              <a:t>In parsing algorithms…</a:t>
            </a:r>
          </a:p>
          <a:p>
            <a:pPr lvl="1"/>
            <a:r>
              <a:rPr lang="en-US" altLang="en-US" sz="2000"/>
              <a:t>Restrict attention to left- or rightmost derivations.</a:t>
            </a:r>
          </a:p>
          <a:p>
            <a:pPr lvl="1"/>
            <a:r>
              <a:rPr lang="en-US" altLang="en-US" sz="2000"/>
              <a:t>E.g., recursive descent uses leftmost; </a:t>
            </a:r>
            <a:r>
              <a:rPr lang="en-US" altLang="en-US" sz="2000" b="1">
                <a:latin typeface="Courier New" panose="02070309020205020404" pitchFamily="49" charset="0"/>
              </a:rPr>
              <a:t>yacc</a:t>
            </a:r>
            <a:r>
              <a:rPr lang="en-US" altLang="en-US" sz="2000"/>
              <a:t> uses rightmost.</a:t>
            </a:r>
          </a:p>
        </p:txBody>
      </p:sp>
    </p:spTree>
    <p:extLst>
      <p:ext uri="{BB962C8B-B14F-4D97-AF65-F5344CB8AC3E}">
        <p14:creationId xmlns:p14="http://schemas.microsoft.com/office/powerpoint/2010/main" val="42391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335C90C-C66C-4E0A-915A-FF9472C91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 Trees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5F1671B2-94D0-495E-877D-95A1659C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9" y="4267201"/>
            <a:ext cx="159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Infinitely many others possible.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2EB6911B-809E-43FB-AD6F-E9BA7D44749C}"/>
              </a:ext>
            </a:extLst>
          </p:cNvPr>
          <p:cNvGrpSpPr>
            <a:grpSpLocks/>
          </p:cNvGrpSpPr>
          <p:nvPr/>
        </p:nvGrpSpPr>
        <p:grpSpPr bwMode="auto">
          <a:xfrm>
            <a:off x="4419602" y="3352800"/>
            <a:ext cx="1554163" cy="2838450"/>
            <a:chOff x="1823" y="1872"/>
            <a:chExt cx="979" cy="1788"/>
          </a:xfrm>
        </p:grpSpPr>
        <p:sp>
          <p:nvSpPr>
            <p:cNvPr id="33797" name="Text Box 5">
              <a:extLst>
                <a:ext uri="{FF2B5EF4-FFF2-40B4-BE49-F238E27FC236}">
                  <a16:creationId xmlns:a16="http://schemas.microsoft.com/office/drawing/2014/main" id="{97FD1404-CEBA-48AC-A4EF-2710864EB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4DF38BC0-A283-444B-8B5C-367E4DEE4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799" name="Text Box 7">
              <a:extLst>
                <a:ext uri="{FF2B5EF4-FFF2-40B4-BE49-F238E27FC236}">
                  <a16:creationId xmlns:a16="http://schemas.microsoft.com/office/drawing/2014/main" id="{C20587BD-893D-4E81-8CFA-A0B01AB7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3800" name="Text Box 8">
              <a:extLst>
                <a:ext uri="{FF2B5EF4-FFF2-40B4-BE49-F238E27FC236}">
                  <a16:creationId xmlns:a16="http://schemas.microsoft.com/office/drawing/2014/main" id="{8C596444-5BEA-4479-8A17-1CDFE4B9A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7BD6060-DC74-4CB9-A872-0E908EBC2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91A13DCD-6FFB-48FF-ACE0-BFEAFFDFA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2640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03" name="Text Box 11">
              <a:extLst>
                <a:ext uri="{FF2B5EF4-FFF2-40B4-BE49-F238E27FC236}">
                  <a16:creationId xmlns:a16="http://schemas.microsoft.com/office/drawing/2014/main" id="{33FB3D9B-F9BE-4479-8440-BB437A835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55550094-31D4-44E1-BBFA-689F99024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3408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05" name="Text Box 13">
              <a:extLst>
                <a:ext uri="{FF2B5EF4-FFF2-40B4-BE49-F238E27FC236}">
                  <a16:creationId xmlns:a16="http://schemas.microsoft.com/office/drawing/2014/main" id="{ECD00FE4-1071-4D02-A258-155AA161E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64CD5FE2-9314-4CCC-BDB0-A19749A0F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7" name="Line 15">
              <a:extLst>
                <a:ext uri="{FF2B5EF4-FFF2-40B4-BE49-F238E27FC236}">
                  <a16:creationId xmlns:a16="http://schemas.microsoft.com/office/drawing/2014/main" id="{A245051C-CD8F-477A-B33F-7B06F631A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8" name="Line 16">
              <a:extLst>
                <a:ext uri="{FF2B5EF4-FFF2-40B4-BE49-F238E27FC236}">
                  <a16:creationId xmlns:a16="http://schemas.microsoft.com/office/drawing/2014/main" id="{278269A8-FFEE-4A4D-AC78-C15E6DF2E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9" name="Line 17">
              <a:extLst>
                <a:ext uri="{FF2B5EF4-FFF2-40B4-BE49-F238E27FC236}">
                  <a16:creationId xmlns:a16="http://schemas.microsoft.com/office/drawing/2014/main" id="{DF1A7397-2548-4FF1-BF90-B603584AB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0" name="Line 18">
              <a:extLst>
                <a:ext uri="{FF2B5EF4-FFF2-40B4-BE49-F238E27FC236}">
                  <a16:creationId xmlns:a16="http://schemas.microsoft.com/office/drawing/2014/main" id="{B03C31A4-6C08-4410-BA54-483013469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4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5404C778-87D3-480C-BFF4-D3ED1951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2" name="Line 20">
              <a:extLst>
                <a:ext uri="{FF2B5EF4-FFF2-40B4-BE49-F238E27FC236}">
                  <a16:creationId xmlns:a16="http://schemas.microsoft.com/office/drawing/2014/main" id="{A2FF2C0B-92D7-429A-8ECC-DE35D37F3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3" name="Text Box 21">
              <a:extLst>
                <a:ext uri="{FF2B5EF4-FFF2-40B4-BE49-F238E27FC236}">
                  <a16:creationId xmlns:a16="http://schemas.microsoft.com/office/drawing/2014/main" id="{C6C7C30F-90FE-4697-AF10-3B20D6B1C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02A9DC29-9D70-41CF-8E3D-A84FF0F8C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5" name="Line 23">
              <a:extLst>
                <a:ext uri="{FF2B5EF4-FFF2-40B4-BE49-F238E27FC236}">
                  <a16:creationId xmlns:a16="http://schemas.microsoft.com/office/drawing/2014/main" id="{99E499C2-91BF-4DF9-961C-1AB5C15DB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16" name="Group 24">
            <a:extLst>
              <a:ext uri="{FF2B5EF4-FFF2-40B4-BE49-F238E27FC236}">
                <a16:creationId xmlns:a16="http://schemas.microsoft.com/office/drawing/2014/main" id="{B6CC44FC-DEA0-4376-A19B-EB390A0901D6}"/>
              </a:ext>
            </a:extLst>
          </p:cNvPr>
          <p:cNvGrpSpPr>
            <a:grpSpLocks/>
          </p:cNvGrpSpPr>
          <p:nvPr/>
        </p:nvGrpSpPr>
        <p:grpSpPr bwMode="auto">
          <a:xfrm>
            <a:off x="6705603" y="3124200"/>
            <a:ext cx="1706563" cy="3448050"/>
            <a:chOff x="3263" y="1872"/>
            <a:chExt cx="1075" cy="2172"/>
          </a:xfrm>
        </p:grpSpPr>
        <p:sp>
          <p:nvSpPr>
            <p:cNvPr id="33817" name="Text Box 25">
              <a:extLst>
                <a:ext uri="{FF2B5EF4-FFF2-40B4-BE49-F238E27FC236}">
                  <a16:creationId xmlns:a16="http://schemas.microsoft.com/office/drawing/2014/main" id="{3AF8F5AD-1BFC-4CD4-909A-3F48705C3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33818" name="Line 26">
              <a:extLst>
                <a:ext uri="{FF2B5EF4-FFF2-40B4-BE49-F238E27FC236}">
                  <a16:creationId xmlns:a16="http://schemas.microsoft.com/office/drawing/2014/main" id="{D6F1B19D-4725-4C7C-98D6-97AE8963E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11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9" name="Text Box 27">
              <a:extLst>
                <a:ext uri="{FF2B5EF4-FFF2-40B4-BE49-F238E27FC236}">
                  <a16:creationId xmlns:a16="http://schemas.microsoft.com/office/drawing/2014/main" id="{E6B167FB-76E4-466C-9089-7C1A66D88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0" name="Line 28">
              <a:extLst>
                <a:ext uri="{FF2B5EF4-FFF2-40B4-BE49-F238E27FC236}">
                  <a16:creationId xmlns:a16="http://schemas.microsoft.com/office/drawing/2014/main" id="{2090C586-46A8-4408-84B2-EA3B3C1E1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1" name="Line 29">
              <a:extLst>
                <a:ext uri="{FF2B5EF4-FFF2-40B4-BE49-F238E27FC236}">
                  <a16:creationId xmlns:a16="http://schemas.microsoft.com/office/drawing/2014/main" id="{5CBD2B35-2A69-43C7-8980-D3CFE3131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2" name="Text Box 30">
              <a:extLst>
                <a:ext uri="{FF2B5EF4-FFF2-40B4-BE49-F238E27FC236}">
                  <a16:creationId xmlns:a16="http://schemas.microsoft.com/office/drawing/2014/main" id="{CEF78064-2A8B-4F8A-B3EF-D61BDF2A3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3" name="Text Box 31">
              <a:extLst>
                <a:ext uri="{FF2B5EF4-FFF2-40B4-BE49-F238E27FC236}">
                  <a16:creationId xmlns:a16="http://schemas.microsoft.com/office/drawing/2014/main" id="{06D21B0A-B969-464F-8653-E9AFB2BEB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4" name="Line 32">
              <a:extLst>
                <a:ext uri="{FF2B5EF4-FFF2-40B4-BE49-F238E27FC236}">
                  <a16:creationId xmlns:a16="http://schemas.microsoft.com/office/drawing/2014/main" id="{DBA5A911-9011-40BE-9C2F-20AFD3DD7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5" name="Line 33">
              <a:extLst>
                <a:ext uri="{FF2B5EF4-FFF2-40B4-BE49-F238E27FC236}">
                  <a16:creationId xmlns:a16="http://schemas.microsoft.com/office/drawing/2014/main" id="{1C820866-CBF9-402D-A8D5-0C9404B0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6" name="Text Box 34">
              <a:extLst>
                <a:ext uri="{FF2B5EF4-FFF2-40B4-BE49-F238E27FC236}">
                  <a16:creationId xmlns:a16="http://schemas.microsoft.com/office/drawing/2014/main" id="{E43697EE-783A-499B-8AA6-49DDB23AE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7" name="Text Box 35">
              <a:extLst>
                <a:ext uri="{FF2B5EF4-FFF2-40B4-BE49-F238E27FC236}">
                  <a16:creationId xmlns:a16="http://schemas.microsoft.com/office/drawing/2014/main" id="{19623A36-15EF-4C97-B584-F4D912DDC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28" name="Text Box 36">
              <a:extLst>
                <a:ext uri="{FF2B5EF4-FFF2-40B4-BE49-F238E27FC236}">
                  <a16:creationId xmlns:a16="http://schemas.microsoft.com/office/drawing/2014/main" id="{A8CC7612-D520-4C5D-A7DC-FA4CC6D6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29" name="Text Box 37">
              <a:extLst>
                <a:ext uri="{FF2B5EF4-FFF2-40B4-BE49-F238E27FC236}">
                  <a16:creationId xmlns:a16="http://schemas.microsoft.com/office/drawing/2014/main" id="{69FDBC12-ADB7-436A-B569-AB502C8B8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30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30" name="Text Box 38">
              <a:extLst>
                <a:ext uri="{FF2B5EF4-FFF2-40B4-BE49-F238E27FC236}">
                  <a16:creationId xmlns:a16="http://schemas.microsoft.com/office/drawing/2014/main" id="{EADC4C7E-0C84-4C4A-9643-2457E2D79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3408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31" name="Line 39">
              <a:extLst>
                <a:ext uri="{FF2B5EF4-FFF2-40B4-BE49-F238E27FC236}">
                  <a16:creationId xmlns:a16="http://schemas.microsoft.com/office/drawing/2014/main" id="{318422B5-6FE7-4D1A-8E8A-37EA4E9F8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2" name="Text Box 40">
              <a:extLst>
                <a:ext uri="{FF2B5EF4-FFF2-40B4-BE49-F238E27FC236}">
                  <a16:creationId xmlns:a16="http://schemas.microsoft.com/office/drawing/2014/main" id="{513972E0-238B-4145-80F0-3F785A021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3409"/>
              <a:ext cx="1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Symbol" panose="05050102010706020507" pitchFamily="18" charset="2"/>
                </a:rPr>
                <a:t>e</a:t>
              </a:r>
            </a:p>
          </p:txBody>
        </p:sp>
        <p:sp>
          <p:nvSpPr>
            <p:cNvPr id="33833" name="Line 41">
              <a:extLst>
                <a:ext uri="{FF2B5EF4-FFF2-40B4-BE49-F238E27FC236}">
                  <a16:creationId xmlns:a16="http://schemas.microsoft.com/office/drawing/2014/main" id="{2274671B-ED0E-4C2E-AB7B-1912C3633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4" name="Text Box 42">
              <a:extLst>
                <a:ext uri="{FF2B5EF4-FFF2-40B4-BE49-F238E27FC236}">
                  <a16:creationId xmlns:a16="http://schemas.microsoft.com/office/drawing/2014/main" id="{CE16EBED-CD5A-405C-AE2A-6AA329AF0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3792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35" name="Text Box 43">
              <a:extLst>
                <a:ext uri="{FF2B5EF4-FFF2-40B4-BE49-F238E27FC236}">
                  <a16:creationId xmlns:a16="http://schemas.microsoft.com/office/drawing/2014/main" id="{B00ADD62-AA21-460E-A34D-C3778C337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3408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36" name="Line 44">
              <a:extLst>
                <a:ext uri="{FF2B5EF4-FFF2-40B4-BE49-F238E27FC236}">
                  <a16:creationId xmlns:a16="http://schemas.microsoft.com/office/drawing/2014/main" id="{78CFED87-3E2E-41A9-8605-C521D3D40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7" name="Text Box 45">
              <a:extLst>
                <a:ext uri="{FF2B5EF4-FFF2-40B4-BE49-F238E27FC236}">
                  <a16:creationId xmlns:a16="http://schemas.microsoft.com/office/drawing/2014/main" id="{991788E5-A64B-494F-AE0D-18AC00E49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3408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38" name="Line 46">
              <a:extLst>
                <a:ext uri="{FF2B5EF4-FFF2-40B4-BE49-F238E27FC236}">
                  <a16:creationId xmlns:a16="http://schemas.microsoft.com/office/drawing/2014/main" id="{62BE962B-53E6-4B01-9DE2-AE5D95165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9" name="Line 47">
              <a:extLst>
                <a:ext uri="{FF2B5EF4-FFF2-40B4-BE49-F238E27FC236}">
                  <a16:creationId xmlns:a16="http://schemas.microsoft.com/office/drawing/2014/main" id="{2BDF4D1B-33D6-47FC-8BEC-B1D4D6E01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40" name="Line 48">
              <a:extLst>
                <a:ext uri="{FF2B5EF4-FFF2-40B4-BE49-F238E27FC236}">
                  <a16:creationId xmlns:a16="http://schemas.microsoft.com/office/drawing/2014/main" id="{99C53C41-8598-4EA3-8070-F60F2F484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41" name="Line 49">
              <a:extLst>
                <a:ext uri="{FF2B5EF4-FFF2-40B4-BE49-F238E27FC236}">
                  <a16:creationId xmlns:a16="http://schemas.microsoft.com/office/drawing/2014/main" id="{D4E79EEE-E41B-4CE2-BBFA-F30491B62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42" name="Group 50">
            <a:extLst>
              <a:ext uri="{FF2B5EF4-FFF2-40B4-BE49-F238E27FC236}">
                <a16:creationId xmlns:a16="http://schemas.microsoft.com/office/drawing/2014/main" id="{00EF534D-25D1-4C31-9C79-0288B5FC848A}"/>
              </a:ext>
            </a:extLst>
          </p:cNvPr>
          <p:cNvGrpSpPr>
            <a:grpSpLocks/>
          </p:cNvGrpSpPr>
          <p:nvPr/>
        </p:nvGrpSpPr>
        <p:grpSpPr bwMode="auto">
          <a:xfrm>
            <a:off x="2439989" y="3352800"/>
            <a:ext cx="1247775" cy="2228850"/>
            <a:chOff x="576" y="1872"/>
            <a:chExt cx="786" cy="1404"/>
          </a:xfrm>
        </p:grpSpPr>
        <p:sp>
          <p:nvSpPr>
            <p:cNvPr id="33843" name="Text Box 51">
              <a:extLst>
                <a:ext uri="{FF2B5EF4-FFF2-40B4-BE49-F238E27FC236}">
                  <a16:creationId xmlns:a16="http://schemas.microsoft.com/office/drawing/2014/main" id="{F3932856-5DE3-427B-855A-DE38BDF0A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872"/>
              <a:ext cx="19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S</a:t>
              </a:r>
            </a:p>
          </p:txBody>
        </p:sp>
        <p:sp>
          <p:nvSpPr>
            <p:cNvPr id="33844" name="Text Box 52">
              <a:extLst>
                <a:ext uri="{FF2B5EF4-FFF2-40B4-BE49-F238E27FC236}">
                  <a16:creationId xmlns:a16="http://schemas.microsoft.com/office/drawing/2014/main" id="{02C6EF5F-0DB6-4BE8-990D-97C9B3F7E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45" name="Text Box 53">
              <a:extLst>
                <a:ext uri="{FF2B5EF4-FFF2-40B4-BE49-F238E27FC236}">
                  <a16:creationId xmlns:a16="http://schemas.microsoft.com/office/drawing/2014/main" id="{78259647-4239-4381-87A7-EC24DCE72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3846" name="Text Box 54">
              <a:extLst>
                <a:ext uri="{FF2B5EF4-FFF2-40B4-BE49-F238E27FC236}">
                  <a16:creationId xmlns:a16="http://schemas.microsoft.com/office/drawing/2014/main" id="{281E80DB-AD7A-4264-A3CE-CDE4002CC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47" name="Text Box 55">
              <a:extLst>
                <a:ext uri="{FF2B5EF4-FFF2-40B4-BE49-F238E27FC236}">
                  <a16:creationId xmlns:a16="http://schemas.microsoft.com/office/drawing/2014/main" id="{C4A05C2B-C1B9-4FBA-BC3C-E7EC0328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A</a:t>
              </a:r>
            </a:p>
          </p:txBody>
        </p:sp>
        <p:sp>
          <p:nvSpPr>
            <p:cNvPr id="33848" name="Text Box 56">
              <a:extLst>
                <a:ext uri="{FF2B5EF4-FFF2-40B4-BE49-F238E27FC236}">
                  <a16:creationId xmlns:a16="http://schemas.microsoft.com/office/drawing/2014/main" id="{7B1C0FD2-6A53-4784-AFC6-67D6333AE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B</a:t>
              </a:r>
            </a:p>
          </p:txBody>
        </p:sp>
        <p:sp>
          <p:nvSpPr>
            <p:cNvPr id="33849" name="Text Box 57">
              <a:extLst>
                <a:ext uri="{FF2B5EF4-FFF2-40B4-BE49-F238E27FC236}">
                  <a16:creationId xmlns:a16="http://schemas.microsoft.com/office/drawing/2014/main" id="{0FDCC2CB-0A80-4834-A960-41DD76E0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" y="2640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50" name="Text Box 58">
              <a:extLst>
                <a:ext uri="{FF2B5EF4-FFF2-40B4-BE49-F238E27FC236}">
                  <a16:creationId xmlns:a16="http://schemas.microsoft.com/office/drawing/2014/main" id="{8275D29A-2C91-4080-B086-A6B1B9899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51" name="Text Box 59">
              <a:extLst>
                <a:ext uri="{FF2B5EF4-FFF2-40B4-BE49-F238E27FC236}">
                  <a16:creationId xmlns:a16="http://schemas.microsoft.com/office/drawing/2014/main" id="{73A68048-3FFB-44CC-A574-8E4492AB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3024"/>
              <a:ext cx="1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a</a:t>
              </a:r>
            </a:p>
          </p:txBody>
        </p:sp>
        <p:sp>
          <p:nvSpPr>
            <p:cNvPr id="33852" name="Text Box 60">
              <a:extLst>
                <a:ext uri="{FF2B5EF4-FFF2-40B4-BE49-F238E27FC236}">
                  <a16:creationId xmlns:a16="http://schemas.microsoft.com/office/drawing/2014/main" id="{5949BA54-99C9-4FE3-96BA-13564417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3024"/>
              <a:ext cx="2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/>
                <a:t>b</a:t>
              </a:r>
            </a:p>
          </p:txBody>
        </p:sp>
        <p:sp>
          <p:nvSpPr>
            <p:cNvPr id="33853" name="Line 61">
              <a:extLst>
                <a:ext uri="{FF2B5EF4-FFF2-40B4-BE49-F238E27FC236}">
                  <a16:creationId xmlns:a16="http://schemas.microsoft.com/office/drawing/2014/main" id="{A7069C75-FFEB-4587-9EEA-1150F6EAB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4" name="Line 62">
              <a:extLst>
                <a:ext uri="{FF2B5EF4-FFF2-40B4-BE49-F238E27FC236}">
                  <a16:creationId xmlns:a16="http://schemas.microsoft.com/office/drawing/2014/main" id="{DAD8B84F-F0DB-450B-8FF8-D2F783586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5" name="Line 63">
              <a:extLst>
                <a:ext uri="{FF2B5EF4-FFF2-40B4-BE49-F238E27FC236}">
                  <a16:creationId xmlns:a16="http://schemas.microsoft.com/office/drawing/2014/main" id="{C55B7A30-FCA2-413D-BD73-13857A487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6" name="Line 64">
              <a:extLst>
                <a:ext uri="{FF2B5EF4-FFF2-40B4-BE49-F238E27FC236}">
                  <a16:creationId xmlns:a16="http://schemas.microsoft.com/office/drawing/2014/main" id="{C16158CF-9F9B-47A5-89D0-2970D3698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7" name="Line 65">
              <a:extLst>
                <a:ext uri="{FF2B5EF4-FFF2-40B4-BE49-F238E27FC236}">
                  <a16:creationId xmlns:a16="http://schemas.microsoft.com/office/drawing/2014/main" id="{744A2BF5-10CB-4560-8359-B48B8A9FE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8" name="Line 66">
              <a:extLst>
                <a:ext uri="{FF2B5EF4-FFF2-40B4-BE49-F238E27FC236}">
                  <a16:creationId xmlns:a16="http://schemas.microsoft.com/office/drawing/2014/main" id="{1B2398F3-4C23-432C-9A0B-732C1EF79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59" name="Line 67">
              <a:extLst>
                <a:ext uri="{FF2B5EF4-FFF2-40B4-BE49-F238E27FC236}">
                  <a16:creationId xmlns:a16="http://schemas.microsoft.com/office/drawing/2014/main" id="{D7B78241-2DFE-4929-BFD1-AFB1BE99E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60" name="Line 68">
              <a:extLst>
                <a:ext uri="{FF2B5EF4-FFF2-40B4-BE49-F238E27FC236}">
                  <a16:creationId xmlns:a16="http://schemas.microsoft.com/office/drawing/2014/main" id="{1273D4C3-9712-4864-ADFF-2FA2453F6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61" name="Line 69">
              <a:extLst>
                <a:ext uri="{FF2B5EF4-FFF2-40B4-BE49-F238E27FC236}">
                  <a16:creationId xmlns:a16="http://schemas.microsoft.com/office/drawing/2014/main" id="{A6CA76CE-8685-4D2E-A610-C8A10C7FF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62" name="Group 70">
            <a:extLst>
              <a:ext uri="{FF2B5EF4-FFF2-40B4-BE49-F238E27FC236}">
                <a16:creationId xmlns:a16="http://schemas.microsoft.com/office/drawing/2014/main" id="{E085D37E-95E1-4A50-95FA-379514FCA74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57400"/>
            <a:ext cx="8458200" cy="1828800"/>
            <a:chOff x="240" y="960"/>
            <a:chExt cx="5328" cy="1152"/>
          </a:xfrm>
        </p:grpSpPr>
        <p:sp>
          <p:nvSpPr>
            <p:cNvPr id="33863" name="Text Box 71">
              <a:extLst>
                <a:ext uri="{FF2B5EF4-FFF2-40B4-BE49-F238E27FC236}">
                  <a16:creationId xmlns:a16="http://schemas.microsoft.com/office/drawing/2014/main" id="{0BCA1710-2A82-4C7C-97F5-6816D85E2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960"/>
              <a:ext cx="1579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/>
                <a:t>S  </a:t>
              </a:r>
              <a:r>
                <a:rPr lang="en-US" altLang="en-US">
                  <a:sym typeface="Symbol" panose="05050102010706020507" pitchFamily="18" charset="2"/>
                </a:rPr>
                <a:t></a:t>
              </a:r>
              <a:r>
                <a:rPr lang="en-US" altLang="en-US" sz="2000"/>
                <a:t> A | A B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/>
                <a:t>A  </a:t>
              </a:r>
              <a:r>
                <a:rPr lang="en-US" altLang="en-US">
                  <a:sym typeface="Symbol" panose="05050102010706020507" pitchFamily="18" charset="2"/>
                </a:rPr>
                <a:t></a:t>
              </a:r>
              <a:r>
                <a:rPr lang="en-US" altLang="en-US" sz="2000"/>
                <a:t> </a:t>
              </a:r>
              <a:r>
                <a:rPr lang="en-US" altLang="en-US" sz="2000">
                  <a:latin typeface="Symbol" panose="05050102010706020507" pitchFamily="18" charset="2"/>
                </a:rPr>
                <a:t>e</a:t>
              </a:r>
              <a:r>
                <a:rPr lang="en-US" altLang="en-US" sz="2000"/>
                <a:t> | </a:t>
              </a:r>
              <a:r>
                <a:rPr lang="en-US" altLang="en-US" sz="2000" b="1"/>
                <a:t>a</a:t>
              </a:r>
              <a:r>
                <a:rPr lang="en-US" altLang="en-US" sz="2000"/>
                <a:t> | A </a:t>
              </a:r>
              <a:r>
                <a:rPr lang="en-US" altLang="en-US" sz="2000" b="1"/>
                <a:t>b</a:t>
              </a:r>
              <a:r>
                <a:rPr lang="en-US" altLang="en-US" sz="2000"/>
                <a:t> | A A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000"/>
                <a:t>B  </a:t>
              </a:r>
              <a:r>
                <a:rPr lang="en-US" altLang="en-US">
                  <a:sym typeface="Symbol" panose="05050102010706020507" pitchFamily="18" charset="2"/>
                </a:rPr>
                <a:t></a:t>
              </a:r>
              <a:r>
                <a:rPr lang="en-US" altLang="en-US" sz="2000"/>
                <a:t> </a:t>
              </a:r>
              <a:r>
                <a:rPr lang="en-US" altLang="en-US" sz="2000" b="1"/>
                <a:t>b</a:t>
              </a:r>
              <a:r>
                <a:rPr lang="en-US" altLang="en-US" sz="2000"/>
                <a:t> | </a:t>
              </a:r>
              <a:r>
                <a:rPr lang="en-US" altLang="en-US" sz="2000" b="1"/>
                <a:t>b</a:t>
              </a:r>
              <a:r>
                <a:rPr lang="en-US" altLang="en-US" sz="2000"/>
                <a:t> </a:t>
              </a:r>
              <a:r>
                <a:rPr lang="en-US" altLang="en-US" sz="2000" b="1"/>
                <a:t>c</a:t>
              </a:r>
              <a:r>
                <a:rPr lang="en-US" altLang="en-US" sz="2000"/>
                <a:t> | B </a:t>
              </a:r>
              <a:r>
                <a:rPr lang="en-US" altLang="en-US" sz="2000" b="1"/>
                <a:t>c</a:t>
              </a:r>
              <a:r>
                <a:rPr lang="en-US" altLang="en-US" sz="2000"/>
                <a:t> | </a:t>
              </a:r>
              <a:r>
                <a:rPr lang="en-US" altLang="en-US" sz="2000" b="1"/>
                <a:t>b</a:t>
              </a:r>
              <a:r>
                <a:rPr lang="en-US" altLang="en-US" sz="2000"/>
                <a:t> B</a:t>
              </a:r>
            </a:p>
          </p:txBody>
        </p:sp>
        <p:sp>
          <p:nvSpPr>
            <p:cNvPr id="33864" name="Text Box 72">
              <a:extLst>
                <a:ext uri="{FF2B5EF4-FFF2-40B4-BE49-F238E27FC236}">
                  <a16:creationId xmlns:a16="http://schemas.microsoft.com/office/drawing/2014/main" id="{14EE560E-865A-4491-BDC9-666A5C461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152"/>
              <a:ext cx="7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w = </a:t>
              </a:r>
              <a:r>
                <a:rPr lang="en-US" altLang="en-US" sz="2000" b="1"/>
                <a:t>aabb</a:t>
              </a:r>
            </a:p>
          </p:txBody>
        </p:sp>
        <p:sp>
          <p:nvSpPr>
            <p:cNvPr id="33865" name="Text Box 73">
              <a:extLst>
                <a:ext uri="{FF2B5EF4-FFF2-40B4-BE49-F238E27FC236}">
                  <a16:creationId xmlns:a16="http://schemas.microsoft.com/office/drawing/2014/main" id="{AAB5034A-7433-43A0-BDD0-39DF90CAF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08"/>
              <a:ext cx="182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Other derivation trees for this string?</a:t>
              </a:r>
            </a:p>
          </p:txBody>
        </p:sp>
        <p:sp>
          <p:nvSpPr>
            <p:cNvPr id="33866" name="Text Box 74">
              <a:extLst>
                <a:ext uri="{FF2B5EF4-FFF2-40B4-BE49-F238E27FC236}">
                  <a16:creationId xmlns:a16="http://schemas.microsoft.com/office/drawing/2014/main" id="{C0CA7AF4-FFF7-4515-95C1-868BF7E9C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488"/>
              <a:ext cx="30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4800" b="1">
                  <a:solidFill>
                    <a:srgbClr val="FF0066"/>
                  </a:solidFill>
                  <a:latin typeface="Copperplate Gothic Bold" panose="020E0705020206020404" pitchFamily="34" charset="0"/>
                </a:rPr>
                <a:t>?</a:t>
              </a:r>
            </a:p>
          </p:txBody>
        </p:sp>
        <p:sp>
          <p:nvSpPr>
            <p:cNvPr id="33867" name="Text Box 75">
              <a:extLst>
                <a:ext uri="{FF2B5EF4-FFF2-40B4-BE49-F238E27FC236}">
                  <a16:creationId xmlns:a16="http://schemas.microsoft.com/office/drawing/2014/main" id="{A520A9B9-9DD9-4068-99D1-244C0D02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1593"/>
              <a:ext cx="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4800" b="1">
                  <a:solidFill>
                    <a:srgbClr val="008000"/>
                  </a:solidFill>
                  <a:latin typeface="Book Antiqua" panose="02040602050305030304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0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493ECCC-760D-4111-B019-6E9E41D4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FE419-B559-4613-AB77-2BF99FB86CD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7D1561E-88F6-4868-B8A5-9B20236A1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12750"/>
            <a:ext cx="7772400" cy="6140450"/>
          </a:xfrm>
        </p:spPr>
        <p:txBody>
          <a:bodyPr/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Example: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S –&gt; AB								S											     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A –&gt; aAA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A –&gt; aA						A				B									aA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A –&gt;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B –&gt; bB				a		A		A			b								         aAA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B –&gt; 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	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yield = aAab											yield = aaAA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Notes: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Root can be any non-terminal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Leaf nodes can be terminals or non-terminals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A derivation tree with root S shows the productions used to obtain a sentential form</a:t>
            </a:r>
          </a:p>
        </p:txBody>
      </p:sp>
      <p:sp>
        <p:nvSpPr>
          <p:cNvPr id="23556" name="Line 5">
            <a:extLst>
              <a:ext uri="{FF2B5EF4-FFF2-40B4-BE49-F238E27FC236}">
                <a16:creationId xmlns:a16="http://schemas.microsoft.com/office/drawing/2014/main" id="{1A6E2820-86D4-47F1-B3C5-1B48AEE420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90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7" name="Line 6">
            <a:extLst>
              <a:ext uri="{FF2B5EF4-FFF2-40B4-BE49-F238E27FC236}">
                <a16:creationId xmlns:a16="http://schemas.microsoft.com/office/drawing/2014/main" id="{CF9F4F91-AB4E-4075-9B35-5B08A8E05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8" name="Line 7">
            <a:extLst>
              <a:ext uri="{FF2B5EF4-FFF2-40B4-BE49-F238E27FC236}">
                <a16:creationId xmlns:a16="http://schemas.microsoft.com/office/drawing/2014/main" id="{AD24120E-1358-44A8-854C-36A5DD1D26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514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9" name="Line 8">
            <a:extLst>
              <a:ext uri="{FF2B5EF4-FFF2-40B4-BE49-F238E27FC236}">
                <a16:creationId xmlns:a16="http://schemas.microsoft.com/office/drawing/2014/main" id="{88742AE5-24FD-455D-8CE7-348501679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0" name="Line 9">
            <a:extLst>
              <a:ext uri="{FF2B5EF4-FFF2-40B4-BE49-F238E27FC236}">
                <a16:creationId xmlns:a16="http://schemas.microsoft.com/office/drawing/2014/main" id="{FFBA7FA6-80D1-458B-BDDE-28B8AF1AD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B3B97A39-01B9-4C3D-990B-7965FD408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90B89836-347F-4DFC-9B76-0952EE38B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3" name="Line 12">
            <a:extLst>
              <a:ext uri="{FF2B5EF4-FFF2-40B4-BE49-F238E27FC236}">
                <a16:creationId xmlns:a16="http://schemas.microsoft.com/office/drawing/2014/main" id="{6F0EFA56-D8E2-4B9A-B77D-8A258A921E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90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023FDB70-5E31-45D3-A296-1FBF8A899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90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5" name="Line 14">
            <a:extLst>
              <a:ext uri="{FF2B5EF4-FFF2-40B4-BE49-F238E27FC236}">
                <a16:creationId xmlns:a16="http://schemas.microsoft.com/office/drawing/2014/main" id="{4FF1E26E-A00B-4785-A3BA-231E4FAEAF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1248AEA6-1331-4938-BDE0-7CCAF6F27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7" name="Line 16">
            <a:extLst>
              <a:ext uri="{FF2B5EF4-FFF2-40B4-BE49-F238E27FC236}">
                <a16:creationId xmlns:a16="http://schemas.microsoft.com/office/drawing/2014/main" id="{38D8916B-086C-4B41-B0DA-10506A3E1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2514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E2343C6F-809D-4DF5-9076-A875CE15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E9053D-2C45-4099-85E9-783A5918861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5B26021-3E07-49A6-BEF5-186085071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12750"/>
            <a:ext cx="7772400" cy="6140450"/>
          </a:xfrm>
        </p:spPr>
        <p:txBody>
          <a:bodyPr>
            <a:normAutofit fontScale="92500" lnSpcReduction="20000"/>
          </a:bodyPr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Observation: </a:t>
            </a:r>
            <a:r>
              <a:rPr lang="en-US" altLang="en-US" sz="1600">
                <a:cs typeface="Times New Roman" panose="02020603050405020304" pitchFamily="18" charset="0"/>
              </a:rPr>
              <a:t>Every derivation corresponds to one derivation tree.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S 	=&gt; AB											S	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aaAB								A				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aaab							a		A		A			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			 a		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Observation:</a:t>
            </a:r>
            <a:r>
              <a:rPr lang="en-US" altLang="en-US" sz="1600">
                <a:cs typeface="Times New Roman" panose="02020603050405020304" pitchFamily="18" charset="0"/>
              </a:rPr>
              <a:t> Every derivation tree corresponds to one or more derivations.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</a:t>
            </a:r>
            <a:r>
              <a:rPr lang="en-US" altLang="en-US" sz="1600" i="1">
                <a:cs typeface="Times New Roman" panose="02020603050405020304" pitchFamily="18" charset="0"/>
              </a:rPr>
              <a:t>leftmost:						rightmost:					mixed:</a:t>
            </a: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S	=&gt; AB					S	=&gt; AB					S 	=&gt; 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aAA</a:t>
            </a:r>
            <a:r>
              <a:rPr lang="en-US" altLang="en-US" sz="1600">
                <a:cs typeface="Times New Roman" panose="02020603050405020304" pitchFamily="18" charset="0"/>
              </a:rPr>
              <a:t>B			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600">
                <a:cs typeface="Times New Roman" panose="02020603050405020304" pitchFamily="18" charset="0"/>
              </a:rPr>
              <a:t>				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aA</a:t>
            </a:r>
            <a:r>
              <a:rPr lang="en-US" altLang="en-US" sz="1600">
                <a:cs typeface="Times New Roman" panose="02020603050405020304" pitchFamily="18" charset="0"/>
              </a:rPr>
              <a:t>B					=&gt; 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aAA</a:t>
            </a:r>
            <a:r>
              <a:rPr lang="en-US" altLang="en-US" sz="1600">
                <a:cs typeface="Times New Roman" panose="02020603050405020304" pitchFamily="18" charset="0"/>
              </a:rPr>
              <a:t>b					=&gt; 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aAA</a:t>
            </a:r>
            <a:r>
              <a:rPr lang="en-US" altLang="en-US" sz="1600">
                <a:cs typeface="Times New Roman" panose="02020603050405020304" pitchFamily="18" charset="0"/>
              </a:rPr>
              <a:t>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B					=&gt;aA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b				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=&gt; aaa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en-US" sz="1600">
                <a:cs typeface="Times New Roman" panose="02020603050405020304" pitchFamily="18" charset="0"/>
              </a:rPr>
              <a:t>						=&gt; 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ab						=&gt; aa</a:t>
            </a:r>
            <a:r>
              <a:rPr lang="en-US" altLang="en-US" sz="160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1600">
                <a:cs typeface="Times New Roman" panose="02020603050405020304" pitchFamily="18" charset="0"/>
              </a:rPr>
              <a:t>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Definition:</a:t>
            </a:r>
            <a:r>
              <a:rPr lang="en-US" altLang="en-US" sz="1600">
                <a:cs typeface="Times New Roman" panose="02020603050405020304" pitchFamily="18" charset="0"/>
              </a:rPr>
              <a:t> A derivation is </a:t>
            </a:r>
            <a:r>
              <a:rPr lang="en-US" altLang="en-US" sz="1600" i="1">
                <a:cs typeface="Times New Roman" panose="02020603050405020304" pitchFamily="18" charset="0"/>
              </a:rPr>
              <a:t>leftmost (rightmost)</a:t>
            </a:r>
            <a:r>
              <a:rPr lang="en-US" altLang="en-US" sz="1600">
                <a:cs typeface="Times New Roman" panose="02020603050405020304" pitchFamily="18" charset="0"/>
              </a:rPr>
              <a:t> if at each step in the derivation a production is applied to the leftmost (rightmost) non-terminal in the sentential form.</a:t>
            </a:r>
          </a:p>
          <a:p>
            <a:pPr lvl="1"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The first derivation above is leftmost, second is rightmost, the third is neither.</a:t>
            </a:r>
          </a:p>
        </p:txBody>
      </p:sp>
      <p:sp>
        <p:nvSpPr>
          <p:cNvPr id="24580" name="Line 3">
            <a:extLst>
              <a:ext uri="{FF2B5EF4-FFF2-40B4-BE49-F238E27FC236}">
                <a16:creationId xmlns:a16="http://schemas.microsoft.com/office/drawing/2014/main" id="{C73066C4-5522-4B3F-BC22-A7A57A450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1295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4858AC72-8B08-4239-8FB2-A374A6D3C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29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5CD21454-6112-409B-93CD-EF5A7AD97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1905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3" name="Line 6">
            <a:extLst>
              <a:ext uri="{FF2B5EF4-FFF2-40B4-BE49-F238E27FC236}">
                <a16:creationId xmlns:a16="http://schemas.microsoft.com/office/drawing/2014/main" id="{9D00D913-646A-4F57-AD9A-5FD53F660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4" name="Line 7">
            <a:extLst>
              <a:ext uri="{FF2B5EF4-FFF2-40B4-BE49-F238E27FC236}">
                <a16:creationId xmlns:a16="http://schemas.microsoft.com/office/drawing/2014/main" id="{DA284871-BF59-4CF9-B1CD-7DFCCBB94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0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5" name="Line 8">
            <a:extLst>
              <a:ext uri="{FF2B5EF4-FFF2-40B4-BE49-F238E27FC236}">
                <a16:creationId xmlns:a16="http://schemas.microsoft.com/office/drawing/2014/main" id="{7B34D90F-F922-4B8C-9D2C-54CD67E56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6" name="Line 9">
            <a:extLst>
              <a:ext uri="{FF2B5EF4-FFF2-40B4-BE49-F238E27FC236}">
                <a16:creationId xmlns:a16="http://schemas.microsoft.com/office/drawing/2014/main" id="{571D26A1-B193-40DA-98FC-F594C2A6F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7" name="Line 14">
            <a:extLst>
              <a:ext uri="{FF2B5EF4-FFF2-40B4-BE49-F238E27FC236}">
                <a16:creationId xmlns:a16="http://schemas.microsoft.com/office/drawing/2014/main" id="{7691E043-38CF-4D93-9186-D0ADC955D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05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8" name="TextBox 1">
            <a:extLst>
              <a:ext uri="{FF2B5EF4-FFF2-40B4-BE49-F238E27FC236}">
                <a16:creationId xmlns:a16="http://schemas.microsoft.com/office/drawing/2014/main" id="{F8C1F756-A07C-4388-AD88-975D7F47F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563" y="990600"/>
            <a:ext cx="11350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Rules: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 –&gt; AB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 –&gt; aAA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 –&gt; aA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 –&gt;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 –&gt; bB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 –&gt; b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05B0D5-952F-4C84-9CD5-7556052859A7}"/>
              </a:ext>
            </a:extLst>
          </p:cNvPr>
          <p:cNvCxnSpPr/>
          <p:nvPr/>
        </p:nvCxnSpPr>
        <p:spPr>
          <a:xfrm>
            <a:off x="3429000" y="4495800"/>
            <a:ext cx="76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127DCE-F72D-417B-93A1-157643FACDA4}"/>
              </a:ext>
            </a:extLst>
          </p:cNvPr>
          <p:cNvCxnSpPr/>
          <p:nvPr/>
        </p:nvCxnSpPr>
        <p:spPr>
          <a:xfrm>
            <a:off x="3505200" y="4800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DD4105-CF91-4B27-BAE8-DE509201E639}"/>
              </a:ext>
            </a:extLst>
          </p:cNvPr>
          <p:cNvCxnSpPr/>
          <p:nvPr/>
        </p:nvCxnSpPr>
        <p:spPr>
          <a:xfrm>
            <a:off x="3581400" y="50292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12E54F-2229-4B77-8F34-B0DDAE2F0704}"/>
              </a:ext>
            </a:extLst>
          </p:cNvPr>
          <p:cNvCxnSpPr/>
          <p:nvPr/>
        </p:nvCxnSpPr>
        <p:spPr>
          <a:xfrm>
            <a:off x="5334000" y="4800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3B5870-DE6A-4C71-99E4-F2649BF3390A}"/>
              </a:ext>
            </a:extLst>
          </p:cNvPr>
          <p:cNvCxnSpPr/>
          <p:nvPr/>
        </p:nvCxnSpPr>
        <p:spPr>
          <a:xfrm>
            <a:off x="5257800" y="4191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0FC0AD-A693-4CFC-82EC-A7C930CE40E7}"/>
              </a:ext>
            </a:extLst>
          </p:cNvPr>
          <p:cNvCxnSpPr/>
          <p:nvPr/>
        </p:nvCxnSpPr>
        <p:spPr>
          <a:xfrm>
            <a:off x="7162800" y="41910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2702E6-BFB9-43AF-AEF6-BEE9911E8A5B}"/>
              </a:ext>
            </a:extLst>
          </p:cNvPr>
          <p:cNvCxnSpPr/>
          <p:nvPr/>
        </p:nvCxnSpPr>
        <p:spPr>
          <a:xfrm>
            <a:off x="7162800" y="48006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E6E0490A-4BF8-4A64-9A1D-97E129BD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8C8AE2-585D-41F2-9BAB-5DCD604D4A5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1026">
            <a:extLst>
              <a:ext uri="{FF2B5EF4-FFF2-40B4-BE49-F238E27FC236}">
                <a16:creationId xmlns:a16="http://schemas.microsoft.com/office/drawing/2014/main" id="{EFEEFC45-FCFD-431A-983D-241D2FD77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Context-Free Languages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D803C9D7-5748-4A00-938A-C92A9F6D1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799" y="1219200"/>
            <a:ext cx="11343861" cy="5181600"/>
          </a:xfrm>
        </p:spPr>
        <p:txBody>
          <a:bodyPr>
            <a:normAutofit fontScale="40000" lnSpcReduction="20000"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7000" dirty="0">
                <a:cs typeface="Times New Roman" panose="02020603050405020304" pitchFamily="18" charset="0"/>
              </a:rPr>
              <a:t>The class of context-free languages generalizes over the class of regular languages, i.e., every regular language is a context-free language.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7000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7000" dirty="0">
                <a:cs typeface="Times New Roman" panose="02020603050405020304" pitchFamily="18" charset="0"/>
              </a:rPr>
              <a:t>The reverse of this is not true, i.e., every context-free language is not necessarily regular.  For example, as we will see {0</a:t>
            </a:r>
            <a:r>
              <a:rPr lang="en-US" altLang="en-US" sz="7000" baseline="30000" dirty="0">
                <a:cs typeface="Times New Roman" panose="02020603050405020304" pitchFamily="18" charset="0"/>
              </a:rPr>
              <a:t>k</a:t>
            </a:r>
            <a:r>
              <a:rPr lang="en-US" altLang="en-US" sz="7000" dirty="0">
                <a:cs typeface="Times New Roman" panose="02020603050405020304" pitchFamily="18" charset="0"/>
              </a:rPr>
              <a:t>1</a:t>
            </a:r>
            <a:r>
              <a:rPr lang="en-US" altLang="en-US" sz="7000" baseline="30000" dirty="0">
                <a:cs typeface="Times New Roman" panose="02020603050405020304" pitchFamily="18" charset="0"/>
              </a:rPr>
              <a:t>k</a:t>
            </a:r>
            <a:r>
              <a:rPr lang="en-US" altLang="en-US" sz="7000" dirty="0">
                <a:cs typeface="Times New Roman" panose="02020603050405020304" pitchFamily="18" charset="0"/>
              </a:rPr>
              <a:t> | k≥0} is context-free but not regular.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7000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7000" dirty="0">
                <a:cs typeface="Times New Roman" panose="02020603050405020304" pitchFamily="18" charset="0"/>
              </a:rPr>
              <a:t>Many issues and questions we asked for regular languages will be the same for context-free languages: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7000" dirty="0">
                <a:cs typeface="Times New Roman" panose="02020603050405020304" pitchFamily="18" charset="0"/>
              </a:rPr>
              <a:t>			Machine model – PDA (Push-Down Automata)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7000" dirty="0">
                <a:cs typeface="Times New Roman" panose="02020603050405020304" pitchFamily="18" charset="0"/>
              </a:rPr>
              <a:t>		Descriptor – CFG (Context-Free Grammar)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7000" dirty="0">
                <a:cs typeface="Times New Roman" panose="02020603050405020304" pitchFamily="18" charset="0"/>
              </a:rPr>
              <a:t>		Pumping lemma for context-free languages (and find CFL’s limit)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7000" dirty="0">
                <a:cs typeface="Times New Roman" panose="02020603050405020304" pitchFamily="18" charset="0"/>
              </a:rPr>
              <a:t>		Closure of context-free languages with respect to various operations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600" dirty="0"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F3D6335-0B4A-498B-AF4D-D81C5805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BB72C-EB95-48F5-A795-8E93A30F09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809561A-1606-438B-A82D-68689A668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12750"/>
            <a:ext cx="7772400" cy="6140450"/>
          </a:xfrm>
        </p:spPr>
        <p:txBody>
          <a:bodyPr/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>
                <a:cs typeface="Times New Roman" panose="02020603050405020304" pitchFamily="18" charset="0"/>
              </a:rPr>
              <a:t>Observation: </a:t>
            </a:r>
            <a:r>
              <a:rPr lang="en-US" altLang="en-US" sz="1800">
                <a:cs typeface="Times New Roman" panose="02020603050405020304" pitchFamily="18" charset="0"/>
              </a:rPr>
              <a:t>Every derivation tree corresponds to exactly one leftmost (and rightmost) derivation. 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S 	=&gt; AB											S	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=&gt; aAAB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=&gt; aaAB								A				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=&gt; aaaB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=&gt; aaab						a		A		A			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>
                <a:cs typeface="Times New Roman" panose="02020603050405020304" pitchFamily="18" charset="0"/>
              </a:rPr>
              <a:t>												 a		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80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800" b="1">
                <a:cs typeface="Times New Roman" panose="02020603050405020304" pitchFamily="18" charset="0"/>
              </a:rPr>
              <a:t>Observation: </a:t>
            </a:r>
            <a:r>
              <a:rPr lang="en-US" altLang="en-US" sz="1800">
                <a:cs typeface="Times New Roman" panose="02020603050405020304" pitchFamily="18" charset="0"/>
              </a:rPr>
              <a:t>Let G be a CFG. Then there may exist a string </a:t>
            </a:r>
            <a:r>
              <a:rPr lang="en-US" altLang="en-US" sz="1800" i="1">
                <a:cs typeface="Times New Roman" panose="02020603050405020304" pitchFamily="18" charset="0"/>
              </a:rPr>
              <a:t>x</a:t>
            </a:r>
            <a:r>
              <a:rPr lang="en-US" altLang="en-US" sz="1800">
                <a:cs typeface="Times New Roman" panose="02020603050405020304" pitchFamily="18" charset="0"/>
              </a:rPr>
              <a:t> in L(G) that has more than 1 leftmost (or rightmost) derivation. Such a string will also have more than 1 derivation tree.</a:t>
            </a:r>
          </a:p>
        </p:txBody>
      </p:sp>
      <p:sp>
        <p:nvSpPr>
          <p:cNvPr id="25604" name="Line 3">
            <a:extLst>
              <a:ext uri="{FF2B5EF4-FFF2-40B4-BE49-F238E27FC236}">
                <a16:creationId xmlns:a16="http://schemas.microsoft.com/office/drawing/2014/main" id="{1ABC9223-2A61-40AD-AFB0-BD18F32E8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1981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5" name="Line 4">
            <a:extLst>
              <a:ext uri="{FF2B5EF4-FFF2-40B4-BE49-F238E27FC236}">
                <a16:creationId xmlns:a16="http://schemas.microsoft.com/office/drawing/2014/main" id="{68ACA0C2-43E4-4B33-B76B-E49DD1243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98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C6BAD411-69B6-4DF1-A28F-28E35F2EE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FE01FCC6-3685-43FE-9B9C-934346028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8" name="Line 7">
            <a:extLst>
              <a:ext uri="{FF2B5EF4-FFF2-40B4-BE49-F238E27FC236}">
                <a16:creationId xmlns:a16="http://schemas.microsoft.com/office/drawing/2014/main" id="{80E4A14A-4BA8-4D03-B9D3-4422FB194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E0C86C58-5EF0-4AC4-B8E0-5843ADCD5A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0" name="Line 9">
            <a:extLst>
              <a:ext uri="{FF2B5EF4-FFF2-40B4-BE49-F238E27FC236}">
                <a16:creationId xmlns:a16="http://schemas.microsoft.com/office/drawing/2014/main" id="{B72F756C-0DF8-4032-843E-368F9F628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1" name="Line 10">
            <a:extLst>
              <a:ext uri="{FF2B5EF4-FFF2-40B4-BE49-F238E27FC236}">
                <a16:creationId xmlns:a16="http://schemas.microsoft.com/office/drawing/2014/main" id="{D2257DC1-41F0-440A-9FDF-EF7903198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DDF2771C-7C63-48A6-B5C3-A67B5F5B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2649E-9428-44EB-96D2-ABA0143D1F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55EA412-0A55-4676-BA8A-C3129CD8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12750"/>
            <a:ext cx="7772400" cy="6140450"/>
          </a:xfrm>
        </p:spPr>
        <p:txBody>
          <a:bodyPr>
            <a:normAutofit fontScale="92500" lnSpcReduction="20000"/>
          </a:bodyPr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 b="1">
                <a:cs typeface="Times New Roman" panose="02020603050405020304" pitchFamily="18" charset="0"/>
              </a:rPr>
              <a:t>Example:</a:t>
            </a:r>
            <a:r>
              <a:rPr lang="en-US" altLang="en-US" sz="1600">
                <a:cs typeface="Times New Roman" panose="02020603050405020304" pitchFamily="18" charset="0"/>
              </a:rPr>
              <a:t> Consider the string </a:t>
            </a:r>
            <a:r>
              <a:rPr lang="en-US" altLang="en-US" sz="1600" i="1">
                <a:cs typeface="Times New Roman" panose="02020603050405020304" pitchFamily="18" charset="0"/>
              </a:rPr>
              <a:t>aaab</a:t>
            </a:r>
            <a:r>
              <a:rPr lang="en-US" altLang="en-US" sz="1600">
                <a:cs typeface="Times New Roman" panose="02020603050405020304" pitchFamily="18" charset="0"/>
              </a:rPr>
              <a:t> and the preceding grammar.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	S –&gt; AB						</a:t>
            </a:r>
            <a:r>
              <a:rPr lang="en-US" altLang="en-US" sz="1600">
                <a:cs typeface="Times New Roman" panose="02020603050405020304" pitchFamily="18" charset="0"/>
              </a:rPr>
              <a:t>S 	=&gt; AB									S</a:t>
            </a:r>
            <a:endParaRPr lang="en-US" altLang="en-US" sz="14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	A –&gt; aAA							</a:t>
            </a:r>
            <a:r>
              <a:rPr lang="en-US" altLang="en-US" sz="1600">
                <a:cs typeface="Times New Roman" panose="02020603050405020304" pitchFamily="18" charset="0"/>
              </a:rPr>
              <a:t>=&gt; aAAB</a:t>
            </a:r>
            <a:endParaRPr lang="en-US" altLang="en-US" sz="14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	A –&gt; aA							</a:t>
            </a:r>
            <a:r>
              <a:rPr lang="en-US" altLang="en-US" sz="1600">
                <a:cs typeface="Times New Roman" panose="02020603050405020304" pitchFamily="18" charset="0"/>
              </a:rPr>
              <a:t>=&gt; aaAB						A			       B</a:t>
            </a:r>
            <a:endParaRPr lang="en-US" altLang="en-US" sz="14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	A –&gt; a							</a:t>
            </a:r>
            <a:r>
              <a:rPr lang="en-US" altLang="en-US" sz="1600">
                <a:cs typeface="Times New Roman" panose="02020603050405020304" pitchFamily="18" charset="0"/>
              </a:rPr>
              <a:t>=&gt; aaaB</a:t>
            </a:r>
            <a:endParaRPr lang="en-US" altLang="en-US" sz="14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	B –&gt; bB							</a:t>
            </a:r>
            <a:r>
              <a:rPr lang="en-US" altLang="en-US" sz="1600">
                <a:cs typeface="Times New Roman" panose="02020603050405020304" pitchFamily="18" charset="0"/>
              </a:rPr>
              <a:t>=&gt; aaab					a		A		A            b</a:t>
            </a:r>
            <a:endParaRPr lang="en-US" altLang="en-US" sz="14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	B –&gt; 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400">
                <a:cs typeface="Times New Roman" panose="02020603050405020304" pitchFamily="18" charset="0"/>
              </a:rPr>
              <a:t>																		</a:t>
            </a:r>
            <a:r>
              <a:rPr lang="en-US" altLang="en-US" sz="1600">
                <a:cs typeface="Times New Roman" panose="02020603050405020304" pitchFamily="18" charset="0"/>
              </a:rPr>
              <a:t> a		 a</a:t>
            </a: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 b="1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S	=&gt; AB									S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=&gt; 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=&gt; aaAB							A		         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=&gt; aaaB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=&gt; aaab						a			A            b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										a	   A</a:t>
            </a: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1600">
              <a:cs typeface="Times New Roman" panose="02020603050405020304" pitchFamily="18" charset="0"/>
            </a:endParaRPr>
          </a:p>
          <a:p>
            <a:pPr defTabSz="341313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																					 a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1600">
                <a:cs typeface="Times New Roman" panose="02020603050405020304" pitchFamily="18" charset="0"/>
              </a:rPr>
              <a:t>The string has two left-most derivations, and therefore has two distinct parse trees.</a:t>
            </a:r>
          </a:p>
        </p:txBody>
      </p:sp>
      <p:sp>
        <p:nvSpPr>
          <p:cNvPr id="26628" name="Line 3">
            <a:extLst>
              <a:ext uri="{FF2B5EF4-FFF2-40B4-BE49-F238E27FC236}">
                <a16:creationId xmlns:a16="http://schemas.microsoft.com/office/drawing/2014/main" id="{D3AE24CD-E563-45B2-893B-82FBA6F6E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121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4B834B07-C74D-48A1-8981-DFDFC2F98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29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0" name="Line 5">
            <a:extLst>
              <a:ext uri="{FF2B5EF4-FFF2-40B4-BE49-F238E27FC236}">
                <a16:creationId xmlns:a16="http://schemas.microsoft.com/office/drawing/2014/main" id="{FEF7EEF0-3756-4803-851A-4F6AA6B8F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175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135ED98E-0BC7-4A1A-9C15-4E2178506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5CD45EDE-7E49-43D9-8B46-C308D22D2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752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5B3B380C-16FA-4131-BBE7-34F40955F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AB501106-27C8-4957-9D06-9E4736CE6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5" name="Line 10">
            <a:extLst>
              <a:ext uri="{FF2B5EF4-FFF2-40B4-BE49-F238E27FC236}">
                <a16:creationId xmlns:a16="http://schemas.microsoft.com/office/drawing/2014/main" id="{5141FB05-33E2-4497-97B7-AB9678770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7526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398DBF0A-A138-4F43-8920-83AAF3784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BED17D3C-4D52-4142-82B1-9AFBE0D9A9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581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8" name="Line 13">
            <a:extLst>
              <a:ext uri="{FF2B5EF4-FFF2-40B4-BE49-F238E27FC236}">
                <a16:creationId xmlns:a16="http://schemas.microsoft.com/office/drawing/2014/main" id="{DA9167D7-8980-4455-B64B-9F99C6309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9" name="Line 14">
            <a:extLst>
              <a:ext uri="{FF2B5EF4-FFF2-40B4-BE49-F238E27FC236}">
                <a16:creationId xmlns:a16="http://schemas.microsoft.com/office/drawing/2014/main" id="{8FC940F7-4684-476E-9111-E7DAC808C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191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0" name="Line 15">
            <a:extLst>
              <a:ext uri="{FF2B5EF4-FFF2-40B4-BE49-F238E27FC236}">
                <a16:creationId xmlns:a16="http://schemas.microsoft.com/office/drawing/2014/main" id="{B9942843-7154-4088-AE41-B841D159D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191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1" name="Line 16">
            <a:extLst>
              <a:ext uri="{FF2B5EF4-FFF2-40B4-BE49-F238E27FC236}">
                <a16:creationId xmlns:a16="http://schemas.microsoft.com/office/drawing/2014/main" id="{6BEF499B-8EE5-4F20-BF7E-4EDF50021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2" name="Line 17">
            <a:extLst>
              <a:ext uri="{FF2B5EF4-FFF2-40B4-BE49-F238E27FC236}">
                <a16:creationId xmlns:a16="http://schemas.microsoft.com/office/drawing/2014/main" id="{70E9F5B2-2084-407A-985B-B7E965FC6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724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3" name="Line 18">
            <a:extLst>
              <a:ext uri="{FF2B5EF4-FFF2-40B4-BE49-F238E27FC236}">
                <a16:creationId xmlns:a16="http://schemas.microsoft.com/office/drawing/2014/main" id="{BA179D85-3F30-4D5C-B490-B34B9E671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411-0AB2-4DED-8F08-2D897563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Ambiguity in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BC13-6B18-44BA-B848-7487D77E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800" b="1" dirty="0">
                <a:cs typeface="Times New Roman" panose="02020603050405020304" pitchFamily="18" charset="0"/>
              </a:rPr>
              <a:t>Definition: </a:t>
            </a:r>
            <a:r>
              <a:rPr lang="en-US" altLang="en-US" sz="2800" dirty="0">
                <a:cs typeface="Times New Roman" panose="02020603050405020304" pitchFamily="18" charset="0"/>
              </a:rPr>
              <a:t>Let G be a CFG. Then G is said to be </a:t>
            </a:r>
            <a:r>
              <a:rPr lang="en-US" altLang="en-US" sz="2800" u="sng" dirty="0">
                <a:cs typeface="Times New Roman" panose="02020603050405020304" pitchFamily="18" charset="0"/>
              </a:rPr>
              <a:t>ambiguous</a:t>
            </a:r>
            <a:r>
              <a:rPr lang="en-US" altLang="en-US" sz="2800" dirty="0">
                <a:cs typeface="Times New Roman" panose="02020603050405020304" pitchFamily="18" charset="0"/>
              </a:rPr>
              <a:t> if there exists an x in L(G) with &gt;1 leftmost derivations. Equivalently, G is said to be ambiguous if there exists an x in L(G) with &gt;1 parse trees, or &gt;1 rightmost derivations.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800" b="1" dirty="0">
                <a:cs typeface="Times New Roman" panose="02020603050405020304" pitchFamily="18" charset="0"/>
              </a:rPr>
              <a:t>Note:</a:t>
            </a:r>
            <a:r>
              <a:rPr lang="en-US" altLang="en-US" sz="2800" dirty="0">
                <a:cs typeface="Times New Roman" panose="02020603050405020304" pitchFamily="18" charset="0"/>
              </a:rPr>
              <a:t> Given a CFL L, there may be more than one CFG G with L = L(G). Some ambiguous and some not.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altLang="en-US" sz="2800" b="1" dirty="0">
                <a:cs typeface="Times New Roman" panose="02020603050405020304" pitchFamily="18" charset="0"/>
              </a:rPr>
              <a:t>Definition:</a:t>
            </a:r>
            <a:r>
              <a:rPr lang="en-US" altLang="en-US" sz="2800" dirty="0">
                <a:cs typeface="Times New Roman" panose="02020603050405020304" pitchFamily="18" charset="0"/>
              </a:rPr>
              <a:t> Let L be a CFL. If every CFG G with L = L(G) is ambiguous, then L is </a:t>
            </a:r>
            <a:r>
              <a:rPr lang="en-US" altLang="en-US" sz="2800" u="sng" dirty="0">
                <a:cs typeface="Times New Roman" panose="02020603050405020304" pitchFamily="18" charset="0"/>
              </a:rPr>
              <a:t>inherently ambiguous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defTabSz="341313"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06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DD80-1A71-4F62-9531-A17E9492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09600"/>
            <a:ext cx="8458200" cy="5943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An ambiguous Grammar:</a:t>
            </a:r>
          </a:p>
          <a:p>
            <a:pPr marL="0" indent="0">
              <a:buNone/>
              <a:defRPr/>
            </a:pPr>
            <a:r>
              <a:rPr lang="en-US" sz="2400" dirty="0"/>
              <a:t> 	E -&gt; I		∑ ={0,…,9, +, *, (, )}</a:t>
            </a:r>
          </a:p>
          <a:p>
            <a:pPr marL="0" indent="0">
              <a:buNone/>
              <a:defRPr/>
            </a:pPr>
            <a:r>
              <a:rPr lang="en-US" sz="2400" dirty="0"/>
              <a:t>	E -&gt; E + E</a:t>
            </a:r>
          </a:p>
          <a:p>
            <a:pPr marL="0" indent="0">
              <a:buNone/>
              <a:defRPr/>
            </a:pPr>
            <a:r>
              <a:rPr lang="en-US" sz="2400" dirty="0"/>
              <a:t>	E -&gt; E * E</a:t>
            </a:r>
          </a:p>
          <a:p>
            <a:pPr marL="0" indent="0">
              <a:buNone/>
              <a:defRPr/>
            </a:pPr>
            <a:r>
              <a:rPr lang="en-US" sz="2400" dirty="0"/>
              <a:t>	E -&gt; (E)</a:t>
            </a:r>
          </a:p>
          <a:p>
            <a:pPr marL="0" indent="0">
              <a:buNone/>
              <a:defRPr/>
            </a:pPr>
            <a:r>
              <a:rPr lang="en-US" sz="2400" dirty="0"/>
              <a:t>	I -&gt; </a:t>
            </a:r>
            <a:r>
              <a:rPr lang="el-GR" sz="2400" dirty="0"/>
              <a:t>ε </a:t>
            </a:r>
            <a:r>
              <a:rPr lang="en-US" sz="2400" dirty="0"/>
              <a:t>| 0 | 1 | … | 9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 A string:  3*2+5</a:t>
            </a:r>
          </a:p>
          <a:p>
            <a:pPr>
              <a:defRPr/>
            </a:pPr>
            <a:r>
              <a:rPr lang="en-US" sz="2400" dirty="0"/>
              <a:t>Two parse trees:</a:t>
            </a:r>
          </a:p>
          <a:p>
            <a:pPr marL="0" indent="0">
              <a:buNone/>
              <a:defRPr/>
            </a:pPr>
            <a:r>
              <a:rPr lang="en-US" sz="2400" dirty="0"/>
              <a:t>	* on top,    &amp;    + on top</a:t>
            </a:r>
          </a:p>
          <a:p>
            <a:pPr marL="0" indent="0">
              <a:buNone/>
              <a:defRPr/>
            </a:pPr>
            <a:r>
              <a:rPr lang="en-US" sz="2400" dirty="0"/>
              <a:t>		&amp; two left-most derivation:</a:t>
            </a:r>
          </a:p>
          <a:p>
            <a:pPr marL="0" indent="0">
              <a:buNone/>
              <a:defRPr/>
            </a:pPr>
            <a:endParaRPr lang="en-US" sz="2400" b="1" dirty="0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3B7D0BB-62E1-42F8-9DD1-FD3C3B38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11E89-3EE1-45CF-9184-FC766B311FF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E90D2-14C2-4FFC-B429-23B19BFBE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685800"/>
            <a:ext cx="23590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 leftmost derivation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E=&gt;E*E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=&gt;I*E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=&gt;3*E+E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=&gt;3*I+E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=&gt;3*2+E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=&gt;3*2+I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=&gt;3*2+5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F6B7A-57FF-4AF4-AC04-DFAB1D2B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694114"/>
            <a:ext cx="30908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Another leftmost derivation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E=&gt;E+E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=&gt;E*E+E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=&gt;I*E+E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=&gt;3*E+E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=&gt;3*I+E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=&gt;3*2+I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=&gt;3*2+5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141E-0178-42B1-9809-246B319E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75" y="409575"/>
            <a:ext cx="2362200" cy="114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1000" b="1" dirty="0"/>
              <a:t>E -&gt; I	∑ ={0,…,9, +, *, (, )}</a:t>
            </a:r>
          </a:p>
          <a:p>
            <a:pPr marL="0" indent="0">
              <a:buNone/>
              <a:defRPr/>
            </a:pPr>
            <a:r>
              <a:rPr lang="en-US" sz="1000" b="1" dirty="0"/>
              <a:t>E -&gt; E + E</a:t>
            </a:r>
          </a:p>
          <a:p>
            <a:pPr marL="0" indent="0">
              <a:buNone/>
              <a:defRPr/>
            </a:pPr>
            <a:r>
              <a:rPr lang="en-US" sz="1000" b="1" dirty="0"/>
              <a:t>E -&gt; E * E</a:t>
            </a:r>
          </a:p>
          <a:p>
            <a:pPr marL="0" indent="0">
              <a:buNone/>
              <a:defRPr/>
            </a:pPr>
            <a:r>
              <a:rPr lang="en-US" sz="1000" b="1" dirty="0"/>
              <a:t>E -&gt; (E)</a:t>
            </a:r>
          </a:p>
          <a:p>
            <a:pPr marL="0" indent="0">
              <a:buNone/>
              <a:defRPr/>
            </a:pPr>
            <a:r>
              <a:rPr lang="en-US" sz="1000" b="1" dirty="0"/>
              <a:t>I -&gt; </a:t>
            </a:r>
            <a:r>
              <a:rPr lang="el-GR" sz="1000" b="1" dirty="0"/>
              <a:t>ε </a:t>
            </a:r>
            <a:r>
              <a:rPr lang="en-US" sz="1000" b="1" dirty="0"/>
              <a:t>| 0 | 1 | … | 9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A6B0F4D-D481-42E8-B440-6FAD1A3B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1080F6-E37F-4F58-A7BA-ABD23DE5CDC2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A3BC9-708F-43DC-81F0-37B962FE2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533400"/>
            <a:ext cx="9858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E=&gt;E*E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=&gt;I*E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=&gt;3*E+E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=&gt;3*I+E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=&gt;3*2+E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=&gt;3*2+I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=&gt;3*2+5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491D1A-7B73-49EB-9E1D-886717691E2D}"/>
              </a:ext>
            </a:extLst>
          </p:cNvPr>
          <p:cNvCxnSpPr/>
          <p:nvPr/>
        </p:nvCxnSpPr>
        <p:spPr>
          <a:xfrm flipH="1">
            <a:off x="7086600" y="12192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A245F7-8054-4AF2-96CD-76DF607C5738}"/>
              </a:ext>
            </a:extLst>
          </p:cNvPr>
          <p:cNvCxnSpPr/>
          <p:nvPr/>
        </p:nvCxnSpPr>
        <p:spPr>
          <a:xfrm>
            <a:off x="8077200" y="12192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52707D-EB0D-4579-ACC7-B4504005C7DE}"/>
              </a:ext>
            </a:extLst>
          </p:cNvPr>
          <p:cNvCxnSpPr/>
          <p:nvPr/>
        </p:nvCxnSpPr>
        <p:spPr>
          <a:xfrm>
            <a:off x="7848600" y="1295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TextBox 11">
            <a:extLst>
              <a:ext uri="{FF2B5EF4-FFF2-40B4-BE49-F238E27FC236}">
                <a16:creationId xmlns:a16="http://schemas.microsoft.com/office/drawing/2014/main" id="{C6CC6E2B-C129-4949-B9A2-A22AA717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0" y="911226"/>
            <a:ext cx="293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sp>
        <p:nvSpPr>
          <p:cNvPr id="29705" name="TextBox 12">
            <a:extLst>
              <a:ext uri="{FF2B5EF4-FFF2-40B4-BE49-F238E27FC236}">
                <a16:creationId xmlns:a16="http://schemas.microsoft.com/office/drawing/2014/main" id="{18D253CB-DAAA-47D6-BD1D-BD91C343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1828801"/>
            <a:ext cx="293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sp>
        <p:nvSpPr>
          <p:cNvPr id="29706" name="TextBox 13">
            <a:extLst>
              <a:ext uri="{FF2B5EF4-FFF2-40B4-BE49-F238E27FC236}">
                <a16:creationId xmlns:a16="http://schemas.microsoft.com/office/drawing/2014/main" id="{9FC42F2A-2103-4044-9BF2-806416EA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0" y="1828801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*</a:t>
            </a:r>
          </a:p>
        </p:txBody>
      </p:sp>
      <p:sp>
        <p:nvSpPr>
          <p:cNvPr id="29707" name="TextBox 14">
            <a:extLst>
              <a:ext uri="{FF2B5EF4-FFF2-40B4-BE49-F238E27FC236}">
                <a16:creationId xmlns:a16="http://schemas.microsoft.com/office/drawing/2014/main" id="{95FFCDFD-7884-46EF-A5D3-2BB5C197A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0" y="1828801"/>
            <a:ext cx="292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08499C-620C-4EAC-A463-1C0D1A5BEE65}"/>
              </a:ext>
            </a:extLst>
          </p:cNvPr>
          <p:cNvCxnSpPr/>
          <p:nvPr/>
        </p:nvCxnSpPr>
        <p:spPr>
          <a:xfrm>
            <a:off x="7086600" y="21209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TextBox 16">
            <a:extLst>
              <a:ext uri="{FF2B5EF4-FFF2-40B4-BE49-F238E27FC236}">
                <a16:creationId xmlns:a16="http://schemas.microsoft.com/office/drawing/2014/main" id="{4F4F2BF4-2D3D-47E0-AAED-30A00EF7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2562226"/>
            <a:ext cx="242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</a:t>
            </a:r>
          </a:p>
        </p:txBody>
      </p:sp>
      <p:sp>
        <p:nvSpPr>
          <p:cNvPr id="29710" name="TextBox 17">
            <a:extLst>
              <a:ext uri="{FF2B5EF4-FFF2-40B4-BE49-F238E27FC236}">
                <a16:creationId xmlns:a16="http://schemas.microsoft.com/office/drawing/2014/main" id="{DF1FCCFE-8BD6-4E69-A450-E7A4069C0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3200401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447C5E-B55A-4D29-9FE7-F0F1A2C646BB}"/>
              </a:ext>
            </a:extLst>
          </p:cNvPr>
          <p:cNvCxnSpPr/>
          <p:nvPr/>
        </p:nvCxnSpPr>
        <p:spPr>
          <a:xfrm>
            <a:off x="7059613" y="2743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0FAA9F-1F4C-48F7-9CB3-C0EE3C22CC20}"/>
              </a:ext>
            </a:extLst>
          </p:cNvPr>
          <p:cNvCxnSpPr/>
          <p:nvPr/>
        </p:nvCxnSpPr>
        <p:spPr>
          <a:xfrm flipH="1">
            <a:off x="8229601" y="2105026"/>
            <a:ext cx="455613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3" name="TextBox 20">
            <a:extLst>
              <a:ext uri="{FF2B5EF4-FFF2-40B4-BE49-F238E27FC236}">
                <a16:creationId xmlns:a16="http://schemas.microsoft.com/office/drawing/2014/main" id="{8A37696E-330B-48C1-9548-4E1F2086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9" y="2589214"/>
            <a:ext cx="293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sp>
        <p:nvSpPr>
          <p:cNvPr id="29714" name="TextBox 22">
            <a:extLst>
              <a:ext uri="{FF2B5EF4-FFF2-40B4-BE49-F238E27FC236}">
                <a16:creationId xmlns:a16="http://schemas.microsoft.com/office/drawing/2014/main" id="{4608E870-A711-47F2-ADF4-AE253F3C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100" y="2590801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+</a:t>
            </a:r>
          </a:p>
        </p:txBody>
      </p:sp>
      <p:sp>
        <p:nvSpPr>
          <p:cNvPr id="29715" name="TextBox 23">
            <a:extLst>
              <a:ext uri="{FF2B5EF4-FFF2-40B4-BE49-F238E27FC236}">
                <a16:creationId xmlns:a16="http://schemas.microsoft.com/office/drawing/2014/main" id="{53B9D8CD-F7E4-4AD4-8BB3-12036FD77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0" y="2589214"/>
            <a:ext cx="293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D238E3-CAB3-4A5B-8264-5901CFF459D1}"/>
              </a:ext>
            </a:extLst>
          </p:cNvPr>
          <p:cNvCxnSpPr/>
          <p:nvPr/>
        </p:nvCxnSpPr>
        <p:spPr>
          <a:xfrm>
            <a:off x="8763000" y="2087563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2992D7-952F-4B77-8B40-6F4488D507E2}"/>
              </a:ext>
            </a:extLst>
          </p:cNvPr>
          <p:cNvCxnSpPr/>
          <p:nvPr/>
        </p:nvCxnSpPr>
        <p:spPr>
          <a:xfrm>
            <a:off x="8886826" y="2087563"/>
            <a:ext cx="549275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A686FE-C0A7-401F-8F93-6439FCFA00DB}"/>
              </a:ext>
            </a:extLst>
          </p:cNvPr>
          <p:cNvCxnSpPr/>
          <p:nvPr/>
        </p:nvCxnSpPr>
        <p:spPr>
          <a:xfrm>
            <a:off x="8229600" y="287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9" name="TextBox 28">
            <a:extLst>
              <a:ext uri="{FF2B5EF4-FFF2-40B4-BE49-F238E27FC236}">
                <a16:creationId xmlns:a16="http://schemas.microsoft.com/office/drawing/2014/main" id="{311E95D3-88C0-4CB2-8397-E65873E3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900" y="3354389"/>
            <a:ext cx="242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</a:t>
            </a:r>
          </a:p>
        </p:txBody>
      </p:sp>
      <p:sp>
        <p:nvSpPr>
          <p:cNvPr id="29720" name="TextBox 29">
            <a:extLst>
              <a:ext uri="{FF2B5EF4-FFF2-40B4-BE49-F238E27FC236}">
                <a16:creationId xmlns:a16="http://schemas.microsoft.com/office/drawing/2014/main" id="{78A95DEC-6334-465D-A8E7-2AA844A60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941764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D0C412-CA1D-4BAE-9225-21D3F223D053}"/>
              </a:ext>
            </a:extLst>
          </p:cNvPr>
          <p:cNvCxnSpPr>
            <a:stCxn id="29719" idx="2"/>
          </p:cNvCxnSpPr>
          <p:nvPr/>
        </p:nvCxnSpPr>
        <p:spPr>
          <a:xfrm>
            <a:off x="8212138" y="3662363"/>
            <a:ext cx="0" cy="30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881CD-1B3A-41C9-BB97-A7016C87CF71}"/>
              </a:ext>
            </a:extLst>
          </p:cNvPr>
          <p:cNvCxnSpPr/>
          <p:nvPr/>
        </p:nvCxnSpPr>
        <p:spPr>
          <a:xfrm>
            <a:off x="9436100" y="2897188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3" name="TextBox 32">
            <a:extLst>
              <a:ext uri="{FF2B5EF4-FFF2-40B4-BE49-F238E27FC236}">
                <a16:creationId xmlns:a16="http://schemas.microsoft.com/office/drawing/2014/main" id="{BE072D90-AB6E-40B2-BC70-C26D337F3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701" y="3327401"/>
            <a:ext cx="244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FE2769-681C-4D72-807C-EB1C3BE1E611}"/>
              </a:ext>
            </a:extLst>
          </p:cNvPr>
          <p:cNvCxnSpPr/>
          <p:nvPr/>
        </p:nvCxnSpPr>
        <p:spPr>
          <a:xfrm>
            <a:off x="9405938" y="3635376"/>
            <a:ext cx="0" cy="30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25" name="TextBox 35">
            <a:extLst>
              <a:ext uri="{FF2B5EF4-FFF2-40B4-BE49-F238E27FC236}">
                <a16:creationId xmlns:a16="http://schemas.microsoft.com/office/drawing/2014/main" id="{7DCC60DE-2766-4378-A922-7E42FA21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589" y="3951289"/>
            <a:ext cx="27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4D8B9F-06B5-4C7D-8E76-E45A26A6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3176"/>
            <a:ext cx="24717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Another leftmost derivation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E=&gt;E+E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=&gt;E*E+E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=&gt;I*E+E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=&gt;3*E+E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=&gt;3*I+E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=&gt;3*2+I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=&gt;3*2+5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5590BC-AA3F-44CA-9694-16A3E49A5C40}"/>
              </a:ext>
            </a:extLst>
          </p:cNvPr>
          <p:cNvCxnSpPr/>
          <p:nvPr/>
        </p:nvCxnSpPr>
        <p:spPr>
          <a:xfrm flipH="1">
            <a:off x="4464050" y="3203575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C059EC-2293-4563-8DF5-812DCC91D835}"/>
              </a:ext>
            </a:extLst>
          </p:cNvPr>
          <p:cNvCxnSpPr/>
          <p:nvPr/>
        </p:nvCxnSpPr>
        <p:spPr>
          <a:xfrm>
            <a:off x="5454650" y="3203575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11C08-3444-4A07-8AC6-C352C5AAB791}"/>
              </a:ext>
            </a:extLst>
          </p:cNvPr>
          <p:cNvCxnSpPr/>
          <p:nvPr/>
        </p:nvCxnSpPr>
        <p:spPr>
          <a:xfrm>
            <a:off x="5226050" y="327977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0" name="TextBox 40">
            <a:extLst>
              <a:ext uri="{FF2B5EF4-FFF2-40B4-BE49-F238E27FC236}">
                <a16:creationId xmlns:a16="http://schemas.microsoft.com/office/drawing/2014/main" id="{77CB5A20-A3A7-48D6-A68C-8C3417702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2895601"/>
            <a:ext cx="293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sp>
        <p:nvSpPr>
          <p:cNvPr id="29731" name="TextBox 41">
            <a:extLst>
              <a:ext uri="{FF2B5EF4-FFF2-40B4-BE49-F238E27FC236}">
                <a16:creationId xmlns:a16="http://schemas.microsoft.com/office/drawing/2014/main" id="{B6767C04-D3D6-463E-89AC-B091AC8F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3757614"/>
            <a:ext cx="293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sp>
        <p:nvSpPr>
          <p:cNvPr id="29732" name="TextBox 42">
            <a:extLst>
              <a:ext uri="{FF2B5EF4-FFF2-40B4-BE49-F238E27FC236}">
                <a16:creationId xmlns:a16="http://schemas.microsoft.com/office/drawing/2014/main" id="{BF073566-E88F-47F0-B289-9A9B76EDF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3813176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+</a:t>
            </a:r>
          </a:p>
        </p:txBody>
      </p:sp>
      <p:sp>
        <p:nvSpPr>
          <p:cNvPr id="29733" name="TextBox 43">
            <a:extLst>
              <a:ext uri="{FF2B5EF4-FFF2-40B4-BE49-F238E27FC236}">
                <a16:creationId xmlns:a16="http://schemas.microsoft.com/office/drawing/2014/main" id="{7A296AB7-747C-473A-A0E7-A881B2533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3884614"/>
            <a:ext cx="29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826055-0418-40B5-ABA0-9B5656449CD9}"/>
              </a:ext>
            </a:extLst>
          </p:cNvPr>
          <p:cNvCxnSpPr/>
          <p:nvPr/>
        </p:nvCxnSpPr>
        <p:spPr>
          <a:xfrm>
            <a:off x="6151563" y="4049713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5" name="TextBox 45">
            <a:extLst>
              <a:ext uri="{FF2B5EF4-FFF2-40B4-BE49-F238E27FC236}">
                <a16:creationId xmlns:a16="http://schemas.microsoft.com/office/drawing/2014/main" id="{533574A5-3A13-40A3-BA42-8DADD453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4" y="4491039"/>
            <a:ext cx="242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</a:t>
            </a:r>
          </a:p>
        </p:txBody>
      </p:sp>
      <p:sp>
        <p:nvSpPr>
          <p:cNvPr id="29736" name="TextBox 46">
            <a:extLst>
              <a:ext uri="{FF2B5EF4-FFF2-40B4-BE49-F238E27FC236}">
                <a16:creationId xmlns:a16="http://schemas.microsoft.com/office/drawing/2014/main" id="{E66B698B-5807-4506-9E11-AEB7B54E4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5129214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FD6458-F73C-4E6C-A381-0836DA0872A6}"/>
              </a:ext>
            </a:extLst>
          </p:cNvPr>
          <p:cNvCxnSpPr/>
          <p:nvPr/>
        </p:nvCxnSpPr>
        <p:spPr>
          <a:xfrm>
            <a:off x="6124575" y="4672013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8D4D72-EDA0-4809-83D8-BECADB0BA8D3}"/>
              </a:ext>
            </a:extLst>
          </p:cNvPr>
          <p:cNvCxnSpPr/>
          <p:nvPr/>
        </p:nvCxnSpPr>
        <p:spPr>
          <a:xfrm flipH="1">
            <a:off x="4017964" y="4160839"/>
            <a:ext cx="454025" cy="47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9" name="TextBox 49">
            <a:extLst>
              <a:ext uri="{FF2B5EF4-FFF2-40B4-BE49-F238E27FC236}">
                <a16:creationId xmlns:a16="http://schemas.microsoft.com/office/drawing/2014/main" id="{A85CEF26-B12C-4471-A53C-82333698A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4" y="4645026"/>
            <a:ext cx="293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sp>
        <p:nvSpPr>
          <p:cNvPr id="29740" name="TextBox 50">
            <a:extLst>
              <a:ext uri="{FF2B5EF4-FFF2-40B4-BE49-F238E27FC236}">
                <a16:creationId xmlns:a16="http://schemas.microsoft.com/office/drawing/2014/main" id="{F06CC8F9-9C68-4D35-8FBF-15348E9E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4645026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*</a:t>
            </a:r>
          </a:p>
        </p:txBody>
      </p:sp>
      <p:sp>
        <p:nvSpPr>
          <p:cNvPr id="29741" name="TextBox 51">
            <a:extLst>
              <a:ext uri="{FF2B5EF4-FFF2-40B4-BE49-F238E27FC236}">
                <a16:creationId xmlns:a16="http://schemas.microsoft.com/office/drawing/2014/main" id="{AC020BFC-F2AB-4706-A27E-347EE5CD7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645026"/>
            <a:ext cx="293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E30409-311B-40EF-9A5E-9FEB08D3EA95}"/>
              </a:ext>
            </a:extLst>
          </p:cNvPr>
          <p:cNvCxnSpPr/>
          <p:nvPr/>
        </p:nvCxnSpPr>
        <p:spPr>
          <a:xfrm>
            <a:off x="4551363" y="414337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90187F-0F5A-4BA7-B924-ACE7B1FFAD4E}"/>
              </a:ext>
            </a:extLst>
          </p:cNvPr>
          <p:cNvCxnSpPr/>
          <p:nvPr/>
        </p:nvCxnSpPr>
        <p:spPr>
          <a:xfrm>
            <a:off x="4675189" y="4143375"/>
            <a:ext cx="547687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225E82-3F21-4E59-B10D-5FDF321CB5A0}"/>
              </a:ext>
            </a:extLst>
          </p:cNvPr>
          <p:cNvCxnSpPr/>
          <p:nvPr/>
        </p:nvCxnSpPr>
        <p:spPr>
          <a:xfrm>
            <a:off x="4017963" y="492442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5" name="TextBox 55">
            <a:extLst>
              <a:ext uri="{FF2B5EF4-FFF2-40B4-BE49-F238E27FC236}">
                <a16:creationId xmlns:a16="http://schemas.microsoft.com/office/drawing/2014/main" id="{74B692A2-59EC-4B42-9588-FC9FE553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6" y="5410201"/>
            <a:ext cx="244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</a:t>
            </a:r>
          </a:p>
        </p:txBody>
      </p:sp>
      <p:sp>
        <p:nvSpPr>
          <p:cNvPr id="29746" name="TextBox 56">
            <a:extLst>
              <a:ext uri="{FF2B5EF4-FFF2-40B4-BE49-F238E27FC236}">
                <a16:creationId xmlns:a16="http://schemas.microsoft.com/office/drawing/2014/main" id="{438A2F96-A14C-482C-8182-E786631DA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5997576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3FC305-B2F7-4746-A022-02CEB7416A85}"/>
              </a:ext>
            </a:extLst>
          </p:cNvPr>
          <p:cNvCxnSpPr>
            <a:stCxn id="29745" idx="2"/>
          </p:cNvCxnSpPr>
          <p:nvPr/>
        </p:nvCxnSpPr>
        <p:spPr>
          <a:xfrm>
            <a:off x="3998913" y="5718176"/>
            <a:ext cx="0" cy="30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0026D0-9797-4F24-A07E-5F6F98B0877B}"/>
              </a:ext>
            </a:extLst>
          </p:cNvPr>
          <p:cNvCxnSpPr/>
          <p:nvPr/>
        </p:nvCxnSpPr>
        <p:spPr>
          <a:xfrm>
            <a:off x="5222875" y="495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9" name="TextBox 59">
            <a:extLst>
              <a:ext uri="{FF2B5EF4-FFF2-40B4-BE49-F238E27FC236}">
                <a16:creationId xmlns:a16="http://schemas.microsoft.com/office/drawing/2014/main" id="{3376EA8D-D60D-4AEE-AE9B-20E5BAE5D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4" y="5381626"/>
            <a:ext cx="242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0056B12-5064-4CED-B513-2CEB60EFF6F7}"/>
              </a:ext>
            </a:extLst>
          </p:cNvPr>
          <p:cNvCxnSpPr/>
          <p:nvPr/>
        </p:nvCxnSpPr>
        <p:spPr>
          <a:xfrm>
            <a:off x="5194300" y="5689601"/>
            <a:ext cx="0" cy="303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51" name="TextBox 61">
            <a:extLst>
              <a:ext uri="{FF2B5EF4-FFF2-40B4-BE49-F238E27FC236}">
                <a16:creationId xmlns:a16="http://schemas.microsoft.com/office/drawing/2014/main" id="{B25E3F4C-3471-41D4-8538-585AED80B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6007101"/>
            <a:ext cx="273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D8416ED7-159F-47A7-BEAD-4643595EF2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412750"/>
            <a:ext cx="11234530" cy="6140450"/>
          </a:xfrm>
        </p:spPr>
        <p:txBody>
          <a:bodyPr>
            <a:normAutofit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Informally, a Context-Free Language (CFL) is a language generated by a Context-Free Grammar (CFG).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What is a CFG?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Informally, a CFG is a set of rules for deriving (or </a:t>
            </a:r>
            <a:r>
              <a:rPr lang="en-US" altLang="en-US" sz="3200" i="1" dirty="0">
                <a:cs typeface="Times New Roman" panose="02020603050405020304" pitchFamily="18" charset="0"/>
              </a:rPr>
              <a:t>generating</a:t>
            </a:r>
            <a:r>
              <a:rPr lang="en-US" altLang="en-US" dirty="0">
                <a:cs typeface="Times New Roman" panose="02020603050405020304" pitchFamily="18" charset="0"/>
              </a:rPr>
              <a:t>) strings (or sentences) in a language.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Note: A grammar generates a string, whereas a machine accepts a string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3E5D49CF-B392-437C-B257-E3185E6F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F8782-34B2-4EF8-9C8E-F76623A480D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75B0-A4C3-4022-8584-08DBC711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2EBA-D786-42BD-A314-46CB316D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4488"/>
            <a:ext cx="12192000" cy="54135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1200" dirty="0">
                <a:cs typeface="Times New Roman" panose="02020603050405020304" pitchFamily="18" charset="0"/>
              </a:rPr>
              <a:t>Formally, a </a:t>
            </a:r>
            <a:r>
              <a:rPr lang="en-US" altLang="en-US" sz="11200" u="sng" dirty="0">
                <a:cs typeface="Times New Roman" panose="02020603050405020304" pitchFamily="18" charset="0"/>
              </a:rPr>
              <a:t>Context-Free Grammar</a:t>
            </a:r>
            <a:r>
              <a:rPr lang="en-US" altLang="en-US" sz="11200" dirty="0">
                <a:cs typeface="Times New Roman" panose="02020603050405020304" pitchFamily="18" charset="0"/>
              </a:rPr>
              <a:t> (CFG) is a 4-tuple: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1200" dirty="0">
              <a:cs typeface="Times New Roman" panose="02020603050405020304" pitchFamily="18" charset="0"/>
            </a:endParaRP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1200" dirty="0">
                <a:cs typeface="Times New Roman" panose="02020603050405020304" pitchFamily="18" charset="0"/>
              </a:rPr>
              <a:t>	G = (V, T, P, S)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1200" dirty="0">
              <a:cs typeface="Times New Roman" panose="02020603050405020304" pitchFamily="18" charset="0"/>
            </a:endParaRP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1200" dirty="0">
                <a:cs typeface="Times New Roman" panose="02020603050405020304" pitchFamily="18" charset="0"/>
              </a:rPr>
              <a:t>		V	-	A finite set of variables or </a:t>
            </a:r>
            <a:r>
              <a:rPr lang="en-US" altLang="en-US" sz="11200" i="1" dirty="0">
                <a:cs typeface="Times New Roman" panose="02020603050405020304" pitchFamily="18" charset="0"/>
              </a:rPr>
              <a:t>non-terminals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1200" dirty="0">
                <a:cs typeface="Times New Roman" panose="02020603050405020304" pitchFamily="18" charset="0"/>
              </a:rPr>
              <a:t>		T	-	A finite set of </a:t>
            </a:r>
            <a:r>
              <a:rPr lang="en-US" altLang="en-US" sz="11200" i="1" dirty="0">
                <a:cs typeface="Times New Roman" panose="02020603050405020304" pitchFamily="18" charset="0"/>
              </a:rPr>
              <a:t>terminals</a:t>
            </a:r>
            <a:r>
              <a:rPr lang="en-US" altLang="en-US" sz="11200" dirty="0">
                <a:cs typeface="Times New Roman" panose="02020603050405020304" pitchFamily="18" charset="0"/>
              </a:rPr>
              <a:t> </a:t>
            </a:r>
            <a:r>
              <a:rPr lang="en-US" altLang="en-US" sz="9600" dirty="0">
                <a:cs typeface="Times New Roman" panose="02020603050405020304" pitchFamily="18" charset="0"/>
              </a:rPr>
              <a:t>(</a:t>
            </a:r>
            <a:r>
              <a:rPr lang="en-US" altLang="en-US" sz="9600" i="1" dirty="0">
                <a:cs typeface="Times New Roman" panose="02020603050405020304" pitchFamily="18" charset="0"/>
              </a:rPr>
              <a:t>V</a:t>
            </a:r>
            <a:r>
              <a:rPr lang="en-US" altLang="en-US" sz="9600" dirty="0">
                <a:cs typeface="Times New Roman" panose="02020603050405020304" pitchFamily="18" charset="0"/>
              </a:rPr>
              <a:t> and </a:t>
            </a:r>
            <a:r>
              <a:rPr lang="en-US" altLang="en-US" sz="9600" i="1" dirty="0">
                <a:cs typeface="Times New Roman" panose="02020603050405020304" pitchFamily="18" charset="0"/>
              </a:rPr>
              <a:t>T</a:t>
            </a:r>
            <a:r>
              <a:rPr lang="en-US" altLang="en-US" sz="9600" dirty="0">
                <a:cs typeface="Times New Roman" panose="02020603050405020304" pitchFamily="18" charset="0"/>
              </a:rPr>
              <a:t> do not intersect: </a:t>
            </a:r>
            <a:r>
              <a:rPr lang="en-US" altLang="en-US" sz="9600" i="1" dirty="0">
                <a:solidFill>
                  <a:srgbClr val="FF0000"/>
                </a:solidFill>
                <a:cs typeface="Times New Roman" panose="02020603050405020304" pitchFamily="18" charset="0"/>
              </a:rPr>
              <a:t>do not use same symbols</a:t>
            </a:r>
            <a:r>
              <a:rPr lang="en-US" altLang="en-US" sz="9600" dirty="0">
                <a:cs typeface="Times New Roman" panose="02020603050405020304" pitchFamily="18" charset="0"/>
              </a:rPr>
              <a:t>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1200" dirty="0">
                <a:cs typeface="Times New Roman" panose="02020603050405020304" pitchFamily="18" charset="0"/>
              </a:rPr>
              <a:t>					This is our ∑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1200" dirty="0">
                <a:cs typeface="Times New Roman" panose="02020603050405020304" pitchFamily="18" charset="0"/>
              </a:rPr>
              <a:t>		P	-	A finite set of </a:t>
            </a:r>
            <a:r>
              <a:rPr lang="en-US" altLang="en-US" sz="11200" i="1" dirty="0">
                <a:cs typeface="Times New Roman" panose="02020603050405020304" pitchFamily="18" charset="0"/>
              </a:rPr>
              <a:t>productions</a:t>
            </a:r>
            <a:r>
              <a:rPr lang="en-US" altLang="en-US" sz="11200" dirty="0">
                <a:cs typeface="Times New Roman" panose="02020603050405020304" pitchFamily="18" charset="0"/>
              </a:rPr>
              <a:t>, each of the form A –&gt; α, where </a:t>
            </a:r>
            <a:r>
              <a:rPr lang="en-US" altLang="en-US" sz="11200" i="1" dirty="0">
                <a:cs typeface="Times New Roman" panose="02020603050405020304" pitchFamily="18" charset="0"/>
              </a:rPr>
              <a:t>A</a:t>
            </a:r>
            <a:r>
              <a:rPr lang="en-US" altLang="en-US" sz="11200" dirty="0">
                <a:cs typeface="Times New Roman" panose="02020603050405020304" pitchFamily="18" charset="0"/>
              </a:rPr>
              <a:t> is in </a:t>
            </a:r>
            <a:r>
              <a:rPr lang="en-US" altLang="en-US" sz="11200" i="1" dirty="0">
                <a:cs typeface="Times New Roman" panose="02020603050405020304" pitchFamily="18" charset="0"/>
              </a:rPr>
              <a:t>V</a:t>
            </a:r>
            <a:r>
              <a:rPr lang="en-US" altLang="en-US" sz="11200" dirty="0">
                <a:cs typeface="Times New Roman" panose="02020603050405020304" pitchFamily="18" charset="0"/>
              </a:rPr>
              <a:t> and 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1200" dirty="0">
                <a:cs typeface="Times New Roman" panose="02020603050405020304" pitchFamily="18" charset="0"/>
              </a:rPr>
              <a:t>				α	is in (V </a:t>
            </a:r>
            <a:r>
              <a:rPr lang="en-US" altLang="en-US" sz="11200" b="1" dirty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11200" dirty="0">
                <a:cs typeface="Times New Roman" panose="02020603050405020304" pitchFamily="18" charset="0"/>
              </a:rPr>
              <a:t> T)* 				Note that </a:t>
            </a:r>
            <a:r>
              <a:rPr lang="en-US" altLang="en-US" sz="11200" i="1" dirty="0">
                <a:cs typeface="Times New Roman" panose="02020603050405020304" pitchFamily="18" charset="0"/>
              </a:rPr>
              <a:t>α</a:t>
            </a:r>
            <a:r>
              <a:rPr lang="en-US" altLang="en-US" sz="11200" dirty="0">
                <a:cs typeface="Times New Roman" panose="02020603050405020304" pitchFamily="18" charset="0"/>
              </a:rPr>
              <a:t> may be </a:t>
            </a:r>
            <a:r>
              <a:rPr lang="en-US" altLang="en-US" sz="11200" i="1" dirty="0">
                <a:cs typeface="Times New Roman" panose="02020603050405020304" pitchFamily="18" charset="0"/>
              </a:rPr>
              <a:t>ε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1200" dirty="0">
              <a:cs typeface="Times New Roman" panose="02020603050405020304" pitchFamily="18" charset="0"/>
            </a:endParaRP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11200" dirty="0">
                <a:cs typeface="Times New Roman" panose="02020603050405020304" pitchFamily="18" charset="0"/>
              </a:rPr>
              <a:t>		S	-	A starting non-terminal (</a:t>
            </a:r>
            <a:r>
              <a:rPr lang="en-US" altLang="en-US" sz="11200" i="1" dirty="0">
                <a:cs typeface="Times New Roman" panose="02020603050405020304" pitchFamily="18" charset="0"/>
              </a:rPr>
              <a:t>S</a:t>
            </a:r>
            <a:r>
              <a:rPr lang="en-US" altLang="en-US" sz="11200" dirty="0">
                <a:cs typeface="Times New Roman" panose="02020603050405020304" pitchFamily="18" charset="0"/>
              </a:rPr>
              <a:t> is in </a:t>
            </a:r>
            <a:r>
              <a:rPr lang="en-US" altLang="en-US" sz="11200" i="1" dirty="0">
                <a:cs typeface="Times New Roman" panose="02020603050405020304" pitchFamily="18" charset="0"/>
              </a:rPr>
              <a:t>V</a:t>
            </a:r>
            <a:r>
              <a:rPr lang="en-US" altLang="en-US" sz="112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3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D3F6-AD1D-4222-AD9B-DFCC8504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CFG informal way :</a:t>
            </a:r>
            <a:br>
              <a:rPr lang="en-US" altLang="en-US" sz="4400" dirty="0"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A9B7-5FB4-4561-8984-CA31E3EB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0" y="1205948"/>
            <a:ext cx="11675165" cy="5169797"/>
          </a:xfrm>
        </p:spPr>
        <p:txBody>
          <a:bodyPr/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A set of replacement </a:t>
            </a:r>
            <a:r>
              <a:rPr lang="en-US" altLang="en-US" sz="2800" i="1" dirty="0">
                <a:cs typeface="Times New Roman" panose="02020603050405020304" pitchFamily="18" charset="0"/>
              </a:rPr>
              <a:t>rules</a:t>
            </a:r>
            <a:r>
              <a:rPr lang="en-US" altLang="en-US" sz="2800" dirty="0">
                <a:cs typeface="Times New Roman" panose="02020603050405020304" pitchFamily="18" charset="0"/>
              </a:rPr>
              <a:t>, each having a Left-Hand Side (LHS) and a Right-Hand Side (RHS).</a:t>
            </a:r>
          </a:p>
          <a:p>
            <a:pPr marL="457200" lvl="1" indent="0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Two types of symbols; </a:t>
            </a:r>
            <a:r>
              <a:rPr lang="en-US" altLang="en-US" sz="2800" i="1" dirty="0">
                <a:cs typeface="Times New Roman" panose="02020603050405020304" pitchFamily="18" charset="0"/>
              </a:rPr>
              <a:t>variables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cs typeface="Times New Roman" panose="02020603050405020304" pitchFamily="18" charset="0"/>
              </a:rPr>
              <a:t>terminals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A </a:t>
            </a:r>
            <a:r>
              <a:rPr lang="en-US" altLang="en-US" sz="2800" i="1" dirty="0">
                <a:cs typeface="Times New Roman" panose="02020603050405020304" pitchFamily="18" charset="0"/>
              </a:rPr>
              <a:t>string</a:t>
            </a:r>
            <a:r>
              <a:rPr lang="en-US" altLang="en-US" sz="2800" dirty="0">
                <a:cs typeface="Times New Roman" panose="02020603050405020304" pitchFamily="18" charset="0"/>
              </a:rPr>
              <a:t> consists of only terminals.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22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E9B-1E74-49DD-AE99-9BB78FEC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74"/>
            <a:ext cx="11035748" cy="503583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cs typeface="Times New Roman" panose="02020603050405020304" pitchFamily="18" charset="0"/>
              </a:rPr>
              <a:t>Example CFG:</a:t>
            </a:r>
            <a:br>
              <a:rPr lang="en-US" altLang="en-US" sz="4400" b="1" dirty="0"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552B-DA07-46CD-AD10-AD6C2B14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8"/>
            <a:ext cx="10515600" cy="6546574"/>
          </a:xfrm>
        </p:spPr>
        <p:txBody>
          <a:bodyPr>
            <a:normAutofit fontScale="25000" lnSpcReduction="20000"/>
          </a:bodyPr>
          <a:lstStyle/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&lt;sentence&gt;  –&gt;  &lt;noun-phrase&gt; &lt;verb-phrase&gt;			(1)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&lt;noun-phrase&gt;  –&gt;  &lt;proper-noun&gt;	                       			(2)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&lt;noun-phrase&gt;  –&gt;  &lt;determiner&gt; &lt;common-noun&gt;		(3)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&lt;proper-noun&gt;  –&gt;  John									(4)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&lt;proper-noun&gt;  –&gt;  Jill										(5)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&lt;common-noun&gt;  –&gt;  car									(6)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&lt;common-noun&gt;  –&gt;  hamburger  				(7)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&lt;determiner&gt;  –&gt;  a											(8)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&lt;determiner&gt;  –&gt;  the										(9)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&lt;verb-phrase&gt;  –&gt;  &lt;verb&gt; &lt;adverb&gt;			(10)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&lt;verb-phrase&gt;  –&gt;  &lt;verb&gt;							(11)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&lt;verb&gt;  –&gt;  drives											(12)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&lt;verb&gt;  –&gt;  eats												(13)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&lt;adverb&gt;  –&gt;  slowly									(14)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9600" dirty="0">
                <a:cs typeface="Times New Roman" panose="02020603050405020304" pitchFamily="18" charset="0"/>
              </a:rPr>
              <a:t>	&lt;adverb&gt;  –&gt;  frequently							(15)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47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D2D1-2D59-4B74-8292-BC37A117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cs typeface="Times New Roman" panose="02020603050405020304" pitchFamily="18" charset="0"/>
              </a:rPr>
              <a:t>Example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955B-77AE-445D-9371-62F3A62E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endParaRPr lang="en-US" altLang="en-US" sz="2800" b="1" dirty="0">
              <a:cs typeface="Times New Roman" panose="02020603050405020304" pitchFamily="18" charset="0"/>
            </a:endParaRP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	&lt;sentence&gt;	=&gt; &lt;noun-phrase&gt; &lt;verb-phrase&gt;			by (1)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			=&gt; &lt;proper-noun&gt; &lt;verb-phrase&gt;			by (2)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			=&gt; Jill &lt;verb-phrase&gt;							by (5)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			=&gt; Jill &lt;verb&gt; &lt;adverb&gt;						by (10)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			=&gt; Jill drives &lt;adverb&gt;						by (12)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			=&gt; Jill drives frequently						by (15)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23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895022B-881E-44D2-9EE1-BAD5C77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FBF4DB-F838-4123-96BC-82B9BE7FFA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EA60ED5-9422-40E2-A9E7-1FC9D0105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9822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Formal Definitions for CFLs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0239BF3-BF46-4CF0-81D5-E775EE041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12192000" cy="5029200"/>
          </a:xfrm>
        </p:spPr>
        <p:txBody>
          <a:bodyPr>
            <a:normAutofit lnSpcReduction="10000"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3000" dirty="0">
                <a:cs typeface="Times New Roman" panose="02020603050405020304" pitchFamily="18" charset="0"/>
              </a:rPr>
              <a:t>Let G = (V, T, P, S) be a CFG.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3000" b="1" dirty="0">
                <a:cs typeface="Times New Roman" panose="02020603050405020304" pitchFamily="18" charset="0"/>
              </a:rPr>
              <a:t>Observation:</a:t>
            </a:r>
            <a:r>
              <a:rPr lang="en-US" altLang="en-US" sz="3000" dirty="0">
                <a:cs typeface="Times New Roman" panose="02020603050405020304" pitchFamily="18" charset="0"/>
              </a:rPr>
              <a:t> “</a:t>
            </a:r>
            <a:r>
              <a:rPr lang="en-US" altLang="en-US" sz="3000" b="1" dirty="0">
                <a:cs typeface="Times New Roman" panose="02020603050405020304" pitchFamily="18" charset="0"/>
              </a:rPr>
              <a:t>–&gt;”</a:t>
            </a:r>
            <a:r>
              <a:rPr lang="en-US" altLang="en-US" sz="3000" dirty="0">
                <a:cs typeface="Times New Roman" panose="02020603050405020304" pitchFamily="18" charset="0"/>
              </a:rPr>
              <a:t> forms a relation on V and (V </a:t>
            </a:r>
            <a:r>
              <a:rPr lang="en-US" altLang="en-US" sz="3000" b="1" dirty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000" dirty="0">
                <a:cs typeface="Times New Roman" panose="02020603050405020304" pitchFamily="18" charset="0"/>
              </a:rPr>
              <a:t> T)*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3000" b="1" dirty="0">
                <a:cs typeface="Times New Roman" panose="02020603050405020304" pitchFamily="18" charset="0"/>
              </a:rPr>
              <a:t>Definition:</a:t>
            </a:r>
            <a:r>
              <a:rPr lang="en-US" altLang="en-US" sz="3000" dirty="0">
                <a:cs typeface="Times New Roman" panose="02020603050405020304" pitchFamily="18" charset="0"/>
              </a:rPr>
              <a:t> Let </a:t>
            </a:r>
            <a:r>
              <a:rPr lang="en-US" altLang="en-US" sz="3000" i="1" dirty="0">
                <a:cs typeface="Times New Roman" panose="02020603050405020304" pitchFamily="18" charset="0"/>
              </a:rPr>
              <a:t>A</a:t>
            </a:r>
            <a:r>
              <a:rPr lang="en-US" altLang="en-US" sz="3000" dirty="0">
                <a:cs typeface="Times New Roman" panose="02020603050405020304" pitchFamily="18" charset="0"/>
              </a:rPr>
              <a:t> be in </a:t>
            </a:r>
            <a:r>
              <a:rPr lang="en-US" altLang="en-US" sz="3000" i="1" dirty="0">
                <a:cs typeface="Times New Roman" panose="02020603050405020304" pitchFamily="18" charset="0"/>
              </a:rPr>
              <a:t>V</a:t>
            </a:r>
            <a:r>
              <a:rPr lang="en-US" altLang="en-US" sz="3000" dirty="0">
                <a:cs typeface="Times New Roman" panose="02020603050405020304" pitchFamily="18" charset="0"/>
              </a:rPr>
              <a:t>, and </a:t>
            </a:r>
            <a:r>
              <a:rPr lang="en-US" altLang="en-US" sz="3000" i="1" dirty="0">
                <a:cs typeface="Times New Roman" panose="02020603050405020304" pitchFamily="18" charset="0"/>
              </a:rPr>
              <a:t>B</a:t>
            </a:r>
            <a:r>
              <a:rPr lang="en-US" altLang="en-US" sz="3000" dirty="0">
                <a:cs typeface="Times New Roman" panose="02020603050405020304" pitchFamily="18" charset="0"/>
              </a:rPr>
              <a:t> be in (V </a:t>
            </a:r>
            <a:r>
              <a:rPr lang="en-US" altLang="en-US" sz="3000" b="1" dirty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000" dirty="0">
                <a:cs typeface="Times New Roman" panose="02020603050405020304" pitchFamily="18" charset="0"/>
              </a:rPr>
              <a:t> T)*, A –&gt; B be in </a:t>
            </a:r>
            <a:r>
              <a:rPr lang="en-US" altLang="en-US" sz="3000" i="1" dirty="0">
                <a:cs typeface="Times New Roman" panose="02020603050405020304" pitchFamily="18" charset="0"/>
              </a:rPr>
              <a:t>P</a:t>
            </a:r>
            <a:r>
              <a:rPr lang="en-US" altLang="en-US" sz="3000" dirty="0">
                <a:cs typeface="Times New Roman" panose="02020603050405020304" pitchFamily="18" charset="0"/>
              </a:rPr>
              <a:t>, and let </a:t>
            </a:r>
            <a:r>
              <a:rPr lang="en-US" altLang="en-US" sz="3000" i="1" dirty="0">
                <a:cs typeface="Times New Roman" panose="02020603050405020304" pitchFamily="18" charset="0"/>
              </a:rPr>
              <a:t>α</a:t>
            </a:r>
            <a:r>
              <a:rPr lang="en-US" altLang="en-US" sz="3000" dirty="0">
                <a:cs typeface="Times New Roman" panose="02020603050405020304" pitchFamily="18" charset="0"/>
              </a:rPr>
              <a:t> and </a:t>
            </a:r>
            <a:r>
              <a:rPr lang="en-US" altLang="en-US" sz="3000" i="1" dirty="0">
                <a:cs typeface="Times New Roman" panose="02020603050405020304" pitchFamily="18" charset="0"/>
              </a:rPr>
              <a:t>β </a:t>
            </a:r>
            <a:r>
              <a:rPr lang="en-US" altLang="en-US" sz="3000" dirty="0">
                <a:cs typeface="Times New Roman" panose="02020603050405020304" pitchFamily="18" charset="0"/>
              </a:rPr>
              <a:t>be in (V </a:t>
            </a:r>
            <a:r>
              <a:rPr lang="en-US" altLang="en-US" sz="3000" b="1" dirty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en-US" sz="3000" dirty="0">
                <a:cs typeface="Times New Roman" panose="02020603050405020304" pitchFamily="18" charset="0"/>
              </a:rPr>
              <a:t> T)*. Then: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3000" dirty="0">
                <a:cs typeface="Times New Roman" panose="02020603050405020304" pitchFamily="18" charset="0"/>
              </a:rPr>
              <a:t>									 αAβ =&gt; αBβ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3000" dirty="0">
                <a:cs typeface="Times New Roman" panose="02020603050405020304" pitchFamily="18" charset="0"/>
              </a:rPr>
              <a:t>	In words, αAβ </a:t>
            </a:r>
            <a:r>
              <a:rPr lang="en-US" altLang="en-US" sz="3000" i="1" dirty="0">
                <a:cs typeface="Times New Roman" panose="02020603050405020304" pitchFamily="18" charset="0"/>
              </a:rPr>
              <a:t>directly derives</a:t>
            </a:r>
            <a:r>
              <a:rPr lang="en-US" altLang="en-US" sz="3000" dirty="0">
                <a:cs typeface="Times New Roman" panose="02020603050405020304" pitchFamily="18" charset="0"/>
              </a:rPr>
              <a:t> αBβ, or in other words αBβ follows from αAβ by the application of exactly one production from </a:t>
            </a:r>
            <a:r>
              <a:rPr lang="en-US" altLang="en-US" sz="3000" i="1" dirty="0">
                <a:cs typeface="Times New Roman" panose="02020603050405020304" pitchFamily="18" charset="0"/>
              </a:rPr>
              <a:t>P</a:t>
            </a:r>
            <a:r>
              <a:rPr lang="en-US" altLang="en-US" sz="3000" dirty="0">
                <a:cs typeface="Times New Roman" panose="02020603050405020304" pitchFamily="18" charset="0"/>
              </a:rPr>
              <a:t>.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1800" baseline="-25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D450-D256-459E-9D92-4809644C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Lemma of CFG and CFL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054D-A87B-4A21-BA58-4A7E1E80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Definition: </a:t>
            </a:r>
            <a:r>
              <a:rPr lang="en-US" altLang="en-US" dirty="0">
                <a:cs typeface="Times New Roman" panose="02020603050405020304" pitchFamily="18" charset="0"/>
              </a:rPr>
              <a:t>Let </a:t>
            </a:r>
            <a:r>
              <a:rPr lang="en-US" altLang="en-US" i="1" dirty="0"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be context-free grammars. Then </a:t>
            </a:r>
            <a:r>
              <a:rPr lang="en-US" altLang="en-US" i="1" dirty="0">
                <a:cs typeface="Times New Roman" panose="02020603050405020304" pitchFamily="18" charset="0"/>
              </a:rPr>
              <a:t>G1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cs typeface="Times New Roman" panose="02020603050405020304" pitchFamily="18" charset="0"/>
              </a:rPr>
              <a:t>G2</a:t>
            </a:r>
            <a:r>
              <a:rPr lang="en-US" altLang="en-US" dirty="0">
                <a:cs typeface="Times New Roman" panose="02020603050405020304" pitchFamily="18" charset="0"/>
              </a:rPr>
              <a:t> are </a:t>
            </a:r>
            <a:r>
              <a:rPr lang="en-US" altLang="en-US" i="1" dirty="0">
                <a:cs typeface="Times New Roman" panose="02020603050405020304" pitchFamily="18" charset="0"/>
              </a:rPr>
              <a:t>equivalent</a:t>
            </a:r>
            <a:r>
              <a:rPr lang="en-US" altLang="en-US" dirty="0">
                <a:cs typeface="Times New Roman" panose="02020603050405020304" pitchFamily="18" charset="0"/>
              </a:rPr>
              <a:t> if and only if L(G</a:t>
            </a:r>
            <a:r>
              <a:rPr lang="en-US" altLang="en-US" baseline="-25000" dirty="0"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) = L(G</a:t>
            </a:r>
            <a:r>
              <a:rPr lang="en-US" altLang="en-US" baseline="-25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9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30932D-4F42-49DE-9EEA-BFC1DB26D5F0}"/>
</file>

<file path=customXml/itemProps2.xml><?xml version="1.0" encoding="utf-8"?>
<ds:datastoreItem xmlns:ds="http://schemas.openxmlformats.org/officeDocument/2006/customXml" ds:itemID="{0128C26C-C1C2-4BB9-B61F-9DF7608DD30C}"/>
</file>

<file path=customXml/itemProps3.xml><?xml version="1.0" encoding="utf-8"?>
<ds:datastoreItem xmlns:ds="http://schemas.openxmlformats.org/officeDocument/2006/customXml" ds:itemID="{8D80AD45-985B-4401-8E1E-BB7909A1410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2790</Words>
  <Application>Microsoft Office PowerPoint</Application>
  <PresentationFormat>Widescreen</PresentationFormat>
  <Paragraphs>377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Arimo</vt:lpstr>
      <vt:lpstr>Book Antiqua</vt:lpstr>
      <vt:lpstr>Calibri</vt:lpstr>
      <vt:lpstr>Calibri Light</vt:lpstr>
      <vt:lpstr>Copperplate Gothic Bold</vt:lpstr>
      <vt:lpstr>Courier New</vt:lpstr>
      <vt:lpstr>Symbol</vt:lpstr>
      <vt:lpstr>Times New Roman</vt:lpstr>
      <vt:lpstr>Wingdings</vt:lpstr>
      <vt:lpstr>Office Theme</vt:lpstr>
      <vt:lpstr>Lecture 20 : Context Free  Language and its Derivation  </vt:lpstr>
      <vt:lpstr>Context-Free Languages</vt:lpstr>
      <vt:lpstr>PowerPoint Presentation</vt:lpstr>
      <vt:lpstr>What is a CFG?</vt:lpstr>
      <vt:lpstr>CFG informal way : </vt:lpstr>
      <vt:lpstr>Example CFG: </vt:lpstr>
      <vt:lpstr>Example Derivation</vt:lpstr>
      <vt:lpstr>Formal Definitions for CFLs</vt:lpstr>
      <vt:lpstr>Lemma of CFG and CFL</vt:lpstr>
      <vt:lpstr>Syntax Tree</vt:lpstr>
      <vt:lpstr>Syntax Tree Vs Parse Tree</vt:lpstr>
      <vt:lpstr>Parse Tree Vs Syntax Tree</vt:lpstr>
      <vt:lpstr> Parse Trees</vt:lpstr>
      <vt:lpstr>Leftmost, Rightmost Derivations</vt:lpstr>
      <vt:lpstr>Leftmost &amp; Rightmost Derivations</vt:lpstr>
      <vt:lpstr>Left / Rightmost Derivations</vt:lpstr>
      <vt:lpstr>Derivation Trees</vt:lpstr>
      <vt:lpstr>PowerPoint Presentation</vt:lpstr>
      <vt:lpstr>PowerPoint Presentation</vt:lpstr>
      <vt:lpstr>PowerPoint Presentation</vt:lpstr>
      <vt:lpstr>PowerPoint Presentation</vt:lpstr>
      <vt:lpstr>Ambiguity in Grammar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 Tree</dc:title>
  <dc:creator>Vaibhav Chunekar</dc:creator>
  <cp:lastModifiedBy>Vaibhav Chunekar</cp:lastModifiedBy>
  <cp:revision>7</cp:revision>
  <dcterms:created xsi:type="dcterms:W3CDTF">2020-09-27T19:19:58Z</dcterms:created>
  <dcterms:modified xsi:type="dcterms:W3CDTF">2020-09-28T06:52:09Z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