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0" r:id="rId4"/>
    <p:sldId id="281" r:id="rId5"/>
    <p:sldId id="283" r:id="rId6"/>
    <p:sldId id="296" r:id="rId7"/>
    <p:sldId id="286" r:id="rId8"/>
    <p:sldId id="284" r:id="rId9"/>
    <p:sldId id="278" r:id="rId10"/>
    <p:sldId id="282" r:id="rId11"/>
    <p:sldId id="288" r:id="rId12"/>
    <p:sldId id="291" r:id="rId13"/>
    <p:sldId id="292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60F7-B6E0-4C4B-8118-A79C5B7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92F1-3802-48B5-AA07-27ED0B3E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1D4C-10DB-413C-A958-481DA1AD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B1D0-93F4-4223-9899-8F998E2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8DB0-1444-4C41-879D-90226A0A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708-1830-47CF-8F23-97E76C4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8A260-CF6D-4AB5-9776-DDED3B9D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3F8-C6AA-4221-B566-78449BB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92BC-D7C3-426B-961B-ADD4FD7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D91-6535-44F0-B40F-880FE99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B0FF-2A50-447A-A145-FF01BC806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954AA-E058-4124-8C0C-0AFFF4B4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DA1-13A6-4B68-83AC-61CC25A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4BC-2C50-49C3-97AD-3F518C48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1F2-D9C4-4A28-BAF3-1E2D3AB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2800-E001-4769-A6AA-D7D84F92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A1AF-CDDE-419F-AAF0-A0E822C5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3310-6190-480F-A153-65F7BC1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6D71-4226-4569-B591-670C15F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26D-62C2-47F2-BE47-6240F48A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50C-3B2B-4189-B707-9CAA9374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CA7F-1857-4FEA-BED4-4DC1BAF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D9A7-EA74-478E-A47B-875E490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409A-7116-433E-91E8-0B14A1B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08A4-2D66-4A76-951C-98602C0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178-7420-4C2A-8A16-703F3CB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9115-CB37-4496-9509-873B3E0F8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72B2-C736-484C-8C9C-7E30A04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C74C-E535-4E65-8B1E-6D7124F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4D3A-D5F8-416A-882C-63C08B7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2BEB-05A0-418D-ADE1-9DE1719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9160-27B0-4930-BB51-891B9B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709F-1D1E-4E57-911E-52E330DF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E42F-D719-4D8B-97E1-8E596A39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EB14-F354-4BF3-A47F-28A54D38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FE76A-3B18-438A-B7C1-2B226B44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792E-9554-4654-81D6-83DE630D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910E-01AF-47CF-A31C-7CA3D42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2B0ED-7500-43BE-A427-42F4D6A9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64-9988-4741-9208-C984091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D38F-E219-40D1-B796-414AA1A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25B1-692B-41AA-8C09-903AED2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1ACD-F960-4A72-A046-D3B3216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1ADDF-B415-4307-A88F-B040F79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4611-1188-4A4B-B34F-0441CC1E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DC0A-F53B-4BF5-BFC6-681E8CA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3CC2-CDA9-45D8-8D6A-8A2CE067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C5A-EA41-4E12-A3FE-1D700B08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1765-FF7D-4FB7-96A8-78EB1278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98CC-2476-4D8D-A1E9-502A4EB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0B60-DB96-477D-AB5C-C60784F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E43A-6104-4F43-9EF4-B7280180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65C-1FD3-418D-BA57-7400D04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AB9D-46D0-4982-A7A3-C0D67EB6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4DA1-78FB-4195-BF40-CFCED946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5F97-DAE1-4CD6-AB9C-61C6438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1F46-B168-4ACA-A24D-5DFDA81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90B8-D9A4-4AC3-B992-9F399E9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6AC7-4270-4E85-9628-DB490DE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2B71-EF81-4847-B113-1DB05AD0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48EE-DBB7-42B2-B71A-5D3E1956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506-B91A-46A2-8A2B-6E713FBCEE66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C10-7260-4D05-912F-F1896A9A3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B8AF-5A7F-47C9-8BF2-99E75B21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025" y="152401"/>
            <a:ext cx="7981950" cy="190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13: </a:t>
            </a:r>
            <a:r>
              <a:rPr lang="en-IN" altLang="en-US" dirty="0">
                <a:solidFill>
                  <a:schemeClr val="hlink"/>
                </a:solidFill>
              </a:rPr>
              <a:t>Minimization of </a:t>
            </a:r>
            <a:r>
              <a:rPr lang="en-US" altLang="en-US" dirty="0">
                <a:solidFill>
                  <a:schemeClr val="hlink"/>
                </a:solidFill>
              </a:rPr>
              <a:t>DFA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DFA Minimization with Table Filling Method (My Hill </a:t>
            </a:r>
            <a:r>
              <a:rPr lang="en-IN" altLang="en-US" dirty="0" err="1">
                <a:solidFill>
                  <a:schemeClr val="hlink"/>
                </a:solidFill>
              </a:rPr>
              <a:t>Nerode</a:t>
            </a:r>
            <a:r>
              <a:rPr lang="en-IN" altLang="en-US" dirty="0">
                <a:solidFill>
                  <a:schemeClr val="hlink"/>
                </a:solidFill>
              </a:rPr>
              <a:t> Theorem)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Examples of DFA Minimization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989-2C11-4848-8D26-50CC136F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FILLING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CE935C-BB61-423B-9DB2-CB740641B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16275"/>
              </p:ext>
            </p:extLst>
          </p:nvPr>
        </p:nvGraphicFramePr>
        <p:xfrm>
          <a:off x="1126436" y="1690688"/>
          <a:ext cx="9064489" cy="4922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927">
                  <a:extLst>
                    <a:ext uri="{9D8B030D-6E8A-4147-A177-3AD203B41FA5}">
                      <a16:colId xmlns:a16="http://schemas.microsoft.com/office/drawing/2014/main" val="1258569137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2192384360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596050960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4054941423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2207157656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760860105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674993401"/>
                    </a:ext>
                  </a:extLst>
                </a:gridCol>
              </a:tblGrid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70044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?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5615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?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?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82818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82670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?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?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?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00991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?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006794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G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?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?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251277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20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023F-63FD-46F8-A3BD-AA4B85B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Marking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ADBE-59AD-4A8C-BE2E-A0AF4513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 A,0)= B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(B,0)= D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 A,1)=  C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(B,1)= E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CHECK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BD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CE  are marked OR UNMARKED?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Marked  Hence marked AB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Similar Others....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79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989-2C11-4848-8D26-50CC136F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FILLING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CE935C-BB61-423B-9DB2-CB740641B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6985"/>
              </p:ext>
            </p:extLst>
          </p:nvPr>
        </p:nvGraphicFramePr>
        <p:xfrm>
          <a:off x="1126436" y="1690688"/>
          <a:ext cx="9064489" cy="4922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927">
                  <a:extLst>
                    <a:ext uri="{9D8B030D-6E8A-4147-A177-3AD203B41FA5}">
                      <a16:colId xmlns:a16="http://schemas.microsoft.com/office/drawing/2014/main" val="1258569137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2192384360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596050960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4054941423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2207157656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760860105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674993401"/>
                    </a:ext>
                  </a:extLst>
                </a:gridCol>
              </a:tblGrid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70044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5615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82818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82670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YES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>
                          <a:effectLst/>
                        </a:rPr>
                        <a:t> 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00991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YES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006794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G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 X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effectLst/>
                        </a:rPr>
                        <a:t>X 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251277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20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9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ED51-F452-43C4-BB2B-D9F3C5B8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BF6C90-4711-4A19-9C9E-C12DEB18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3" y="1908313"/>
            <a:ext cx="7078938" cy="4584562"/>
          </a:xfrm>
        </p:spPr>
      </p:pic>
    </p:spTree>
    <p:extLst>
      <p:ext uri="{BB962C8B-B14F-4D97-AF65-F5344CB8AC3E}">
        <p14:creationId xmlns:p14="http://schemas.microsoft.com/office/powerpoint/2010/main" val="388023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9CBC-8C86-4332-8090-D74000B7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Assignment: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DB92-C261-4BD9-9152-DC0B04CC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Construct Minimized DFA using the following DFA: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0CC03-2613-4C62-BC6E-06612433E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2755623"/>
            <a:ext cx="7792278" cy="37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4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6A2D-1FA9-4BB5-89DC-9808A9E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7533170"/>
          </a:xfrm>
        </p:spPr>
        <p:txBody>
          <a:bodyPr/>
          <a:lstStyle/>
          <a:p>
            <a:pPr algn="ctr"/>
            <a:r>
              <a:rPr lang="en-IN" dirty="0"/>
              <a:t>Thanks !!!</a:t>
            </a:r>
            <a:br>
              <a:rPr lang="en-IN" dirty="0"/>
            </a:br>
            <a:r>
              <a:rPr lang="en-IN" dirty="0"/>
              <a:t>Any ????</a:t>
            </a:r>
          </a:p>
        </p:txBody>
      </p:sp>
    </p:spTree>
    <p:extLst>
      <p:ext uri="{BB962C8B-B14F-4D97-AF65-F5344CB8AC3E}">
        <p14:creationId xmlns:p14="http://schemas.microsoft.com/office/powerpoint/2010/main" val="19581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82DF-220E-424A-9B98-BDF69DE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Filling Method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78BC-5766-4117-BC4B-A5F152CC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Draw table for all pairs of state(P,Q)</a:t>
            </a:r>
          </a:p>
          <a:p>
            <a:pPr marL="514350" indent="-514350">
              <a:buAutoNum type="arabicPeriod"/>
            </a:pPr>
            <a:r>
              <a:rPr lang="en-IN" dirty="0"/>
              <a:t>Mark all pairs where P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IN" dirty="0"/>
              <a:t> F &amp; 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en-IN" dirty="0"/>
              <a:t>F or vice versa (Distinguishing States)</a:t>
            </a:r>
          </a:p>
          <a:p>
            <a:pPr marL="514350" indent="-514350">
              <a:buAutoNum type="arabicPeriod"/>
            </a:pPr>
            <a:r>
              <a:rPr lang="en-IN" dirty="0"/>
              <a:t>If there are any unmarked pairs(P,Q) such that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δ(P, x) or 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)is marked then marked (P,Q)  where x is input symbol. 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Repeat step 3 until No More Marking can be made/possible.</a:t>
            </a:r>
          </a:p>
          <a:p>
            <a:pPr marL="514350" indent="-514350"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Combine all the unmarked pairs ( Non Final and Final Should be separated one)and make them a single state in the minimized DFA.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0EC3-B8FD-469A-8377-6ED7ED5E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88473-A719-45AF-86A1-FD24F9433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1" y="1497496"/>
            <a:ext cx="7039182" cy="3932548"/>
          </a:xfrm>
        </p:spPr>
      </p:pic>
    </p:spTree>
    <p:extLst>
      <p:ext uri="{BB962C8B-B14F-4D97-AF65-F5344CB8AC3E}">
        <p14:creationId xmlns:p14="http://schemas.microsoft.com/office/powerpoint/2010/main" val="355214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76C5-A172-497C-A95C-DB279E6C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Filling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36A6E-5E86-4002-9925-6FADA8C5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18670"/>
              </p:ext>
            </p:extLst>
          </p:nvPr>
        </p:nvGraphicFramePr>
        <p:xfrm>
          <a:off x="838200" y="1825625"/>
          <a:ext cx="9064489" cy="4922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927">
                  <a:extLst>
                    <a:ext uri="{9D8B030D-6E8A-4147-A177-3AD203B41FA5}">
                      <a16:colId xmlns:a16="http://schemas.microsoft.com/office/drawing/2014/main" val="4196370364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090507845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189176438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815014457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638177051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924499833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811217098"/>
                    </a:ext>
                  </a:extLst>
                </a:gridCol>
              </a:tblGrid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2749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2780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3795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10387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22649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462813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934629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41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023F-63FD-46F8-A3BD-AA4B85B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Marking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ADBE-59AD-4A8C-BE2E-A0AF4513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 A,0)= B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(B,0)= A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 A,1)=  C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(B,1)= D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CHECK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AB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CD  are Unmarked?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unMarked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 Hence unmarked AB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Similar Others....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A,0=  B   F,0=F   BF= 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A,1 =  C   F,1=F  CF=M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B,0=  A   F,0=F   AF= 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B,1 =  D   F,1=F  DF=M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79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F854-9266-4E42-8A05-FC0582A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for Marking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F9A6-4BD7-456B-9930-FB48B5FE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C,0=  E   E,0=E   EE= NM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C,1 =  F   E,1=F     FF=NM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D,0=  E   E,0=E   EE= 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D,1 =  F   E,1=F  FF=NM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C,0=  E   D,0=E   EE= NM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C,1 =  F   D,1=F  FF=NM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9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76C5-A172-497C-A95C-DB279E6C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Filling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36A6E-5E86-4002-9925-6FADA8C5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56099"/>
              </p:ext>
            </p:extLst>
          </p:nvPr>
        </p:nvGraphicFramePr>
        <p:xfrm>
          <a:off x="838200" y="1825625"/>
          <a:ext cx="9064489" cy="4922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927">
                  <a:extLst>
                    <a:ext uri="{9D8B030D-6E8A-4147-A177-3AD203B41FA5}">
                      <a16:colId xmlns:a16="http://schemas.microsoft.com/office/drawing/2014/main" val="4196370364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090507845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189176438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1815014457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638177051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924499833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3811217098"/>
                    </a:ext>
                  </a:extLst>
                </a:gridCol>
              </a:tblGrid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2749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2780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3795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10387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22649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F</a:t>
                      </a:r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462813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E</a:t>
                      </a:r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9346292"/>
                  </a:ext>
                </a:extLst>
              </a:tr>
              <a:tr h="615268"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3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41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00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E913-AFA3-4106-B9F2-338A0DAC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53253D-F25F-48C9-A0B6-88FC36585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38470"/>
            <a:ext cx="7910512" cy="4091574"/>
          </a:xfrm>
        </p:spPr>
      </p:pic>
    </p:spTree>
    <p:extLst>
      <p:ext uri="{BB962C8B-B14F-4D97-AF65-F5344CB8AC3E}">
        <p14:creationId xmlns:p14="http://schemas.microsoft.com/office/powerpoint/2010/main" val="89816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9A2B-EB48-40FE-92F7-B831C6CB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A94A6-D7E8-4A5D-83DE-314097DDE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8" y="1825625"/>
            <a:ext cx="9976783" cy="4351338"/>
          </a:xfrm>
        </p:spPr>
      </p:pic>
    </p:spTree>
    <p:extLst>
      <p:ext uri="{BB962C8B-B14F-4D97-AF65-F5344CB8AC3E}">
        <p14:creationId xmlns:p14="http://schemas.microsoft.com/office/powerpoint/2010/main" val="1164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11730B-1B98-4241-9CB6-4D8D28B6451A}"/>
</file>

<file path=customXml/itemProps2.xml><?xml version="1.0" encoding="utf-8"?>
<ds:datastoreItem xmlns:ds="http://schemas.openxmlformats.org/officeDocument/2006/customXml" ds:itemID="{56E27E18-B2B2-4189-89CE-0B4F26301C20}"/>
</file>

<file path=customXml/itemProps3.xml><?xml version="1.0" encoding="utf-8"?>
<ds:datastoreItem xmlns:ds="http://schemas.openxmlformats.org/officeDocument/2006/customXml" ds:itemID="{F945EA8C-474D-45B5-A8BC-4544BD38AC44}"/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571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Lecture 13: Minimization of DFA </vt:lpstr>
      <vt:lpstr>Table Filling Method Steps</vt:lpstr>
      <vt:lpstr>Example 1</vt:lpstr>
      <vt:lpstr>Table Filling Method</vt:lpstr>
      <vt:lpstr>Check for Marking Pairs</vt:lpstr>
      <vt:lpstr>Check for Marking Pairs</vt:lpstr>
      <vt:lpstr>Table Filling Method</vt:lpstr>
      <vt:lpstr>Minimized DFA</vt:lpstr>
      <vt:lpstr>EXAMPLE 2</vt:lpstr>
      <vt:lpstr>TABLE FILLING METHOD</vt:lpstr>
      <vt:lpstr>Check for Marking Pairs</vt:lpstr>
      <vt:lpstr>TABLE FILLING METHOD</vt:lpstr>
      <vt:lpstr>Minimized DFA</vt:lpstr>
      <vt:lpstr>Home Assignment: </vt:lpstr>
      <vt:lpstr>Thanks !!! Any 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17</cp:revision>
  <dcterms:created xsi:type="dcterms:W3CDTF">2020-08-31T02:43:37Z</dcterms:created>
  <dcterms:modified xsi:type="dcterms:W3CDTF">2020-08-31T07:05:40Z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