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2" r:id="rId3"/>
    <p:sldId id="298" r:id="rId4"/>
    <p:sldId id="299" r:id="rId5"/>
    <p:sldId id="29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06" r:id="rId17"/>
    <p:sldId id="307" r:id="rId18"/>
    <p:sldId id="308" r:id="rId19"/>
    <p:sldId id="310" r:id="rId20"/>
    <p:sldId id="297" r:id="rId21"/>
    <p:sldId id="301" r:id="rId22"/>
    <p:sldId id="302" r:id="rId23"/>
    <p:sldId id="303" r:id="rId24"/>
    <p:sldId id="304" r:id="rId25"/>
    <p:sldId id="328" r:id="rId26"/>
    <p:sldId id="324" r:id="rId27"/>
    <p:sldId id="327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948D7-5AE4-41BD-AF59-8AE1E02917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0A3CC90-C184-48B4-8B62-AC6B6DBC050D}">
      <dgm:prSet phldrT="[Text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DFA to RE</a:t>
          </a:r>
          <a:endParaRPr lang="en-IN" dirty="0">
            <a:solidFill>
              <a:schemeClr val="bg1"/>
            </a:solidFill>
          </a:endParaRPr>
        </a:p>
      </dgm:t>
    </dgm:pt>
    <dgm:pt modelId="{7AF3F026-49D6-4742-8166-F18653799587}" type="parTrans" cxnId="{3D2308E4-9E29-430D-A2FD-A6D2F3592F26}">
      <dgm:prSet/>
      <dgm:spPr/>
      <dgm:t>
        <a:bodyPr/>
        <a:lstStyle/>
        <a:p>
          <a:endParaRPr lang="en-IN"/>
        </a:p>
      </dgm:t>
    </dgm:pt>
    <dgm:pt modelId="{96353E91-FBE1-44B0-9012-3430B6BB9BF1}" type="sibTrans" cxnId="{3D2308E4-9E29-430D-A2FD-A6D2F3592F26}">
      <dgm:prSet/>
      <dgm:spPr/>
      <dgm:t>
        <a:bodyPr/>
        <a:lstStyle/>
        <a:p>
          <a:endParaRPr lang="en-IN"/>
        </a:p>
      </dgm:t>
    </dgm:pt>
    <dgm:pt modelId="{BE2708AC-B0A3-432A-97B6-F2DF22BC169B}">
      <dgm:prSet phldrT="[Text]"/>
      <dgm:spPr/>
      <dgm:t>
        <a:bodyPr/>
        <a:lstStyle/>
        <a:p>
          <a:r>
            <a:rPr lang="en-IN" b="1" i="0" dirty="0">
              <a:solidFill>
                <a:schemeClr val="bg1"/>
              </a:solidFill>
              <a:effectLst/>
              <a:latin typeface="Roboto"/>
            </a:rPr>
            <a:t>State</a:t>
          </a:r>
          <a:r>
            <a:rPr lang="en-IN" b="1" i="0" dirty="0">
              <a:effectLst/>
              <a:latin typeface="Roboto"/>
            </a:rPr>
            <a:t> Elimination Method / Iterative Method</a:t>
          </a:r>
          <a:endParaRPr lang="en-IN" dirty="0"/>
        </a:p>
      </dgm:t>
    </dgm:pt>
    <dgm:pt modelId="{D17D32F8-8390-40AD-8CD7-8401DE897E74}" type="parTrans" cxnId="{760BC921-AB22-4EDE-9F20-4AC7512A33AE}">
      <dgm:prSet/>
      <dgm:spPr/>
      <dgm:t>
        <a:bodyPr/>
        <a:lstStyle/>
        <a:p>
          <a:endParaRPr lang="en-IN"/>
        </a:p>
      </dgm:t>
    </dgm:pt>
    <dgm:pt modelId="{90D74F93-F86E-42E5-AA3B-5FDDD2FA3249}" type="sibTrans" cxnId="{760BC921-AB22-4EDE-9F20-4AC7512A33AE}">
      <dgm:prSet/>
      <dgm:spPr/>
      <dgm:t>
        <a:bodyPr/>
        <a:lstStyle/>
        <a:p>
          <a:endParaRPr lang="en-IN"/>
        </a:p>
      </dgm:t>
    </dgm:pt>
    <dgm:pt modelId="{06870BA8-7333-4BB8-AE4E-60C6E7E841D1}">
      <dgm:prSet phldrT="[Text]"/>
      <dgm:spPr/>
      <dgm:t>
        <a:bodyPr/>
        <a:lstStyle/>
        <a:p>
          <a:pPr>
            <a:buAutoNum type="arabicParenR"/>
          </a:pPr>
          <a:r>
            <a:rPr lang="en-IN" b="1" i="0" dirty="0">
              <a:effectLst/>
              <a:latin typeface="Roboto"/>
            </a:rPr>
            <a:t>Arden’s Theorem</a:t>
          </a:r>
          <a:endParaRPr lang="en-IN" dirty="0"/>
        </a:p>
      </dgm:t>
    </dgm:pt>
    <dgm:pt modelId="{63C22950-CDEE-493A-B002-A7CE0F2AE00C}" type="parTrans" cxnId="{2536AB45-7AA7-4E6A-A49E-09AA62CBF0DF}">
      <dgm:prSet/>
      <dgm:spPr/>
      <dgm:t>
        <a:bodyPr/>
        <a:lstStyle/>
        <a:p>
          <a:endParaRPr lang="en-IN"/>
        </a:p>
      </dgm:t>
    </dgm:pt>
    <dgm:pt modelId="{D9C60C15-ACC3-4428-8F91-9D5A487027A3}" type="sibTrans" cxnId="{2536AB45-7AA7-4E6A-A49E-09AA62CBF0DF}">
      <dgm:prSet/>
      <dgm:spPr/>
      <dgm:t>
        <a:bodyPr/>
        <a:lstStyle/>
        <a:p>
          <a:endParaRPr lang="en-IN"/>
        </a:p>
      </dgm:t>
    </dgm:pt>
    <dgm:pt modelId="{483D9389-9652-4800-BC31-DB503D471E03}" type="pres">
      <dgm:prSet presAssocID="{F0A948D7-5AE4-41BD-AF59-8AE1E0291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C5AF54-3E07-475F-AD44-BCB2B9660FD9}" type="pres">
      <dgm:prSet presAssocID="{20A3CC90-C184-48B4-8B62-AC6B6DBC050D}" presName="hierRoot1" presStyleCnt="0">
        <dgm:presLayoutVars>
          <dgm:hierBranch val="init"/>
        </dgm:presLayoutVars>
      </dgm:prSet>
      <dgm:spPr/>
    </dgm:pt>
    <dgm:pt modelId="{68A36BE9-877F-4C3C-B9B8-7F6C5D5DCDF6}" type="pres">
      <dgm:prSet presAssocID="{20A3CC90-C184-48B4-8B62-AC6B6DBC050D}" presName="rootComposite1" presStyleCnt="0"/>
      <dgm:spPr/>
    </dgm:pt>
    <dgm:pt modelId="{51D6D5FE-CAEC-4718-86AE-A7A1C04DE3E3}" type="pres">
      <dgm:prSet presAssocID="{20A3CC90-C184-48B4-8B62-AC6B6DBC050D}" presName="rootText1" presStyleLbl="node0" presStyleIdx="0" presStyleCnt="1" custScaleX="72261">
        <dgm:presLayoutVars>
          <dgm:chPref val="3"/>
        </dgm:presLayoutVars>
      </dgm:prSet>
      <dgm:spPr/>
    </dgm:pt>
    <dgm:pt modelId="{99EF2A74-655E-4F4A-8FF2-18E44DB30DC9}" type="pres">
      <dgm:prSet presAssocID="{20A3CC90-C184-48B4-8B62-AC6B6DBC050D}" presName="rootConnector1" presStyleLbl="node1" presStyleIdx="0" presStyleCnt="0"/>
      <dgm:spPr/>
    </dgm:pt>
    <dgm:pt modelId="{3356EB12-871E-4AA6-8309-720DEC651220}" type="pres">
      <dgm:prSet presAssocID="{20A3CC90-C184-48B4-8B62-AC6B6DBC050D}" presName="hierChild2" presStyleCnt="0"/>
      <dgm:spPr/>
    </dgm:pt>
    <dgm:pt modelId="{EBE9FCD1-9709-470A-B835-DE9E6028CF55}" type="pres">
      <dgm:prSet presAssocID="{D17D32F8-8390-40AD-8CD7-8401DE897E74}" presName="Name37" presStyleLbl="parChTrans1D2" presStyleIdx="0" presStyleCnt="2"/>
      <dgm:spPr/>
    </dgm:pt>
    <dgm:pt modelId="{154FC214-1185-4D19-AB21-FBCF078D5112}" type="pres">
      <dgm:prSet presAssocID="{BE2708AC-B0A3-432A-97B6-F2DF22BC169B}" presName="hierRoot2" presStyleCnt="0">
        <dgm:presLayoutVars>
          <dgm:hierBranch val="init"/>
        </dgm:presLayoutVars>
      </dgm:prSet>
      <dgm:spPr/>
    </dgm:pt>
    <dgm:pt modelId="{04D91AA8-2E73-40E2-84A0-FDCFEDA2DCA3}" type="pres">
      <dgm:prSet presAssocID="{BE2708AC-B0A3-432A-97B6-F2DF22BC169B}" presName="rootComposite" presStyleCnt="0"/>
      <dgm:spPr/>
    </dgm:pt>
    <dgm:pt modelId="{3C5FBB07-7155-4F08-8861-FE3C899C12AA}" type="pres">
      <dgm:prSet presAssocID="{BE2708AC-B0A3-432A-97B6-F2DF22BC169B}" presName="rootText" presStyleLbl="node2" presStyleIdx="0" presStyleCnt="2" custScaleX="147130">
        <dgm:presLayoutVars>
          <dgm:chPref val="3"/>
        </dgm:presLayoutVars>
      </dgm:prSet>
      <dgm:spPr/>
    </dgm:pt>
    <dgm:pt modelId="{82F6BE01-998D-451A-A5BD-3BD057930355}" type="pres">
      <dgm:prSet presAssocID="{BE2708AC-B0A3-432A-97B6-F2DF22BC169B}" presName="rootConnector" presStyleLbl="node2" presStyleIdx="0" presStyleCnt="2"/>
      <dgm:spPr/>
    </dgm:pt>
    <dgm:pt modelId="{78453E70-19A6-4730-9C51-B05FB6F7EE9A}" type="pres">
      <dgm:prSet presAssocID="{BE2708AC-B0A3-432A-97B6-F2DF22BC169B}" presName="hierChild4" presStyleCnt="0"/>
      <dgm:spPr/>
    </dgm:pt>
    <dgm:pt modelId="{A1BD5617-E002-4F2A-AF0E-9596606A4EC0}" type="pres">
      <dgm:prSet presAssocID="{BE2708AC-B0A3-432A-97B6-F2DF22BC169B}" presName="hierChild5" presStyleCnt="0"/>
      <dgm:spPr/>
    </dgm:pt>
    <dgm:pt modelId="{A3B3D666-88ED-4B9E-BB4C-16872547373E}" type="pres">
      <dgm:prSet presAssocID="{63C22950-CDEE-493A-B002-A7CE0F2AE00C}" presName="Name37" presStyleLbl="parChTrans1D2" presStyleIdx="1" presStyleCnt="2"/>
      <dgm:spPr/>
    </dgm:pt>
    <dgm:pt modelId="{7396FA8A-4FCD-4110-A8B2-4A2ECF280005}" type="pres">
      <dgm:prSet presAssocID="{06870BA8-7333-4BB8-AE4E-60C6E7E841D1}" presName="hierRoot2" presStyleCnt="0">
        <dgm:presLayoutVars>
          <dgm:hierBranch val="init"/>
        </dgm:presLayoutVars>
      </dgm:prSet>
      <dgm:spPr/>
    </dgm:pt>
    <dgm:pt modelId="{212B0B46-E51A-4CFE-BA50-EFDA4A596610}" type="pres">
      <dgm:prSet presAssocID="{06870BA8-7333-4BB8-AE4E-60C6E7E841D1}" presName="rootComposite" presStyleCnt="0"/>
      <dgm:spPr/>
    </dgm:pt>
    <dgm:pt modelId="{1D70A727-FBB5-42EC-88E4-4F1944DC9210}" type="pres">
      <dgm:prSet presAssocID="{06870BA8-7333-4BB8-AE4E-60C6E7E841D1}" presName="rootText" presStyleLbl="node2" presStyleIdx="1" presStyleCnt="2" custScaleX="98154">
        <dgm:presLayoutVars>
          <dgm:chPref val="3"/>
        </dgm:presLayoutVars>
      </dgm:prSet>
      <dgm:spPr/>
    </dgm:pt>
    <dgm:pt modelId="{6105A22B-65DA-422F-901D-765027BD994F}" type="pres">
      <dgm:prSet presAssocID="{06870BA8-7333-4BB8-AE4E-60C6E7E841D1}" presName="rootConnector" presStyleLbl="node2" presStyleIdx="1" presStyleCnt="2"/>
      <dgm:spPr/>
    </dgm:pt>
    <dgm:pt modelId="{D67D5F20-3178-4EC3-9083-7390292B9C69}" type="pres">
      <dgm:prSet presAssocID="{06870BA8-7333-4BB8-AE4E-60C6E7E841D1}" presName="hierChild4" presStyleCnt="0"/>
      <dgm:spPr/>
    </dgm:pt>
    <dgm:pt modelId="{F51AFF3F-552B-4470-9F4F-2EB94DA88100}" type="pres">
      <dgm:prSet presAssocID="{06870BA8-7333-4BB8-AE4E-60C6E7E841D1}" presName="hierChild5" presStyleCnt="0"/>
      <dgm:spPr/>
    </dgm:pt>
    <dgm:pt modelId="{D1AE43F8-C083-4FC9-B4B6-A6494C695070}" type="pres">
      <dgm:prSet presAssocID="{20A3CC90-C184-48B4-8B62-AC6B6DBC050D}" presName="hierChild3" presStyleCnt="0"/>
      <dgm:spPr/>
    </dgm:pt>
  </dgm:ptLst>
  <dgm:cxnLst>
    <dgm:cxn modelId="{B5690216-6231-486E-BEA3-20832A77A045}" type="presOf" srcId="{F0A948D7-5AE4-41BD-AF59-8AE1E02917DF}" destId="{483D9389-9652-4800-BC31-DB503D471E03}" srcOrd="0" destOrd="0" presId="urn:microsoft.com/office/officeart/2005/8/layout/orgChart1"/>
    <dgm:cxn modelId="{760BC921-AB22-4EDE-9F20-4AC7512A33AE}" srcId="{20A3CC90-C184-48B4-8B62-AC6B6DBC050D}" destId="{BE2708AC-B0A3-432A-97B6-F2DF22BC169B}" srcOrd="0" destOrd="0" parTransId="{D17D32F8-8390-40AD-8CD7-8401DE897E74}" sibTransId="{90D74F93-F86E-42E5-AA3B-5FDDD2FA3249}"/>
    <dgm:cxn modelId="{2581C762-B45E-42F2-BB02-F5262EC653C0}" type="presOf" srcId="{06870BA8-7333-4BB8-AE4E-60C6E7E841D1}" destId="{6105A22B-65DA-422F-901D-765027BD994F}" srcOrd="1" destOrd="0" presId="urn:microsoft.com/office/officeart/2005/8/layout/orgChart1"/>
    <dgm:cxn modelId="{1987E242-6263-484C-8B3B-C07E5996DEC6}" type="presOf" srcId="{06870BA8-7333-4BB8-AE4E-60C6E7E841D1}" destId="{1D70A727-FBB5-42EC-88E4-4F1944DC9210}" srcOrd="0" destOrd="0" presId="urn:microsoft.com/office/officeart/2005/8/layout/orgChart1"/>
    <dgm:cxn modelId="{2536AB45-7AA7-4E6A-A49E-09AA62CBF0DF}" srcId="{20A3CC90-C184-48B4-8B62-AC6B6DBC050D}" destId="{06870BA8-7333-4BB8-AE4E-60C6E7E841D1}" srcOrd="1" destOrd="0" parTransId="{63C22950-CDEE-493A-B002-A7CE0F2AE00C}" sibTransId="{D9C60C15-ACC3-4428-8F91-9D5A487027A3}"/>
    <dgm:cxn modelId="{FBC4D265-EC52-4F7C-AD9A-B21C876D93EC}" type="presOf" srcId="{D17D32F8-8390-40AD-8CD7-8401DE897E74}" destId="{EBE9FCD1-9709-470A-B835-DE9E6028CF55}" srcOrd="0" destOrd="0" presId="urn:microsoft.com/office/officeart/2005/8/layout/orgChart1"/>
    <dgm:cxn modelId="{E45B357D-1BAF-4C40-81B5-550B1F987AE2}" type="presOf" srcId="{20A3CC90-C184-48B4-8B62-AC6B6DBC050D}" destId="{51D6D5FE-CAEC-4718-86AE-A7A1C04DE3E3}" srcOrd="0" destOrd="0" presId="urn:microsoft.com/office/officeart/2005/8/layout/orgChart1"/>
    <dgm:cxn modelId="{510A8D97-3ABA-49A3-B2A5-1AEF661E3468}" type="presOf" srcId="{20A3CC90-C184-48B4-8B62-AC6B6DBC050D}" destId="{99EF2A74-655E-4F4A-8FF2-18E44DB30DC9}" srcOrd="1" destOrd="0" presId="urn:microsoft.com/office/officeart/2005/8/layout/orgChart1"/>
    <dgm:cxn modelId="{20501A9E-E498-4D62-BF5B-92176C530673}" type="presOf" srcId="{BE2708AC-B0A3-432A-97B6-F2DF22BC169B}" destId="{3C5FBB07-7155-4F08-8861-FE3C899C12AA}" srcOrd="0" destOrd="0" presId="urn:microsoft.com/office/officeart/2005/8/layout/orgChart1"/>
    <dgm:cxn modelId="{0A8869C2-0234-4BCF-8B2F-8C416D02D882}" type="presOf" srcId="{63C22950-CDEE-493A-B002-A7CE0F2AE00C}" destId="{A3B3D666-88ED-4B9E-BB4C-16872547373E}" srcOrd="0" destOrd="0" presId="urn:microsoft.com/office/officeart/2005/8/layout/orgChart1"/>
    <dgm:cxn modelId="{7BBE2AC9-6CB0-4B1A-A299-C98C718E3184}" type="presOf" srcId="{BE2708AC-B0A3-432A-97B6-F2DF22BC169B}" destId="{82F6BE01-998D-451A-A5BD-3BD057930355}" srcOrd="1" destOrd="0" presId="urn:microsoft.com/office/officeart/2005/8/layout/orgChart1"/>
    <dgm:cxn modelId="{3D2308E4-9E29-430D-A2FD-A6D2F3592F26}" srcId="{F0A948D7-5AE4-41BD-AF59-8AE1E02917DF}" destId="{20A3CC90-C184-48B4-8B62-AC6B6DBC050D}" srcOrd="0" destOrd="0" parTransId="{7AF3F026-49D6-4742-8166-F18653799587}" sibTransId="{96353E91-FBE1-44B0-9012-3430B6BB9BF1}"/>
    <dgm:cxn modelId="{2194A1EF-142B-4557-891A-9D965C0CFFC8}" type="presParOf" srcId="{483D9389-9652-4800-BC31-DB503D471E03}" destId="{2FC5AF54-3E07-475F-AD44-BCB2B9660FD9}" srcOrd="0" destOrd="0" presId="urn:microsoft.com/office/officeart/2005/8/layout/orgChart1"/>
    <dgm:cxn modelId="{E767D902-D7A3-421C-8466-8EC3D89D6344}" type="presParOf" srcId="{2FC5AF54-3E07-475F-AD44-BCB2B9660FD9}" destId="{68A36BE9-877F-4C3C-B9B8-7F6C5D5DCDF6}" srcOrd="0" destOrd="0" presId="urn:microsoft.com/office/officeart/2005/8/layout/orgChart1"/>
    <dgm:cxn modelId="{28D0D838-515F-40DB-9369-D18DFADA6742}" type="presParOf" srcId="{68A36BE9-877F-4C3C-B9B8-7F6C5D5DCDF6}" destId="{51D6D5FE-CAEC-4718-86AE-A7A1C04DE3E3}" srcOrd="0" destOrd="0" presId="urn:microsoft.com/office/officeart/2005/8/layout/orgChart1"/>
    <dgm:cxn modelId="{0D4FD931-D7C7-4C47-8367-243977B038A9}" type="presParOf" srcId="{68A36BE9-877F-4C3C-B9B8-7F6C5D5DCDF6}" destId="{99EF2A74-655E-4F4A-8FF2-18E44DB30DC9}" srcOrd="1" destOrd="0" presId="urn:microsoft.com/office/officeart/2005/8/layout/orgChart1"/>
    <dgm:cxn modelId="{D2E90841-DB98-4F42-90F4-056EAA52C173}" type="presParOf" srcId="{2FC5AF54-3E07-475F-AD44-BCB2B9660FD9}" destId="{3356EB12-871E-4AA6-8309-720DEC651220}" srcOrd="1" destOrd="0" presId="urn:microsoft.com/office/officeart/2005/8/layout/orgChart1"/>
    <dgm:cxn modelId="{093C2C64-F524-4561-B151-B8CCFC7893ED}" type="presParOf" srcId="{3356EB12-871E-4AA6-8309-720DEC651220}" destId="{EBE9FCD1-9709-470A-B835-DE9E6028CF55}" srcOrd="0" destOrd="0" presId="urn:microsoft.com/office/officeart/2005/8/layout/orgChart1"/>
    <dgm:cxn modelId="{3F0E529B-C457-4BE6-8C3D-81F7593FD850}" type="presParOf" srcId="{3356EB12-871E-4AA6-8309-720DEC651220}" destId="{154FC214-1185-4D19-AB21-FBCF078D5112}" srcOrd="1" destOrd="0" presId="urn:microsoft.com/office/officeart/2005/8/layout/orgChart1"/>
    <dgm:cxn modelId="{5D44F946-5759-4884-A964-CDAECB0CC7AA}" type="presParOf" srcId="{154FC214-1185-4D19-AB21-FBCF078D5112}" destId="{04D91AA8-2E73-40E2-84A0-FDCFEDA2DCA3}" srcOrd="0" destOrd="0" presId="urn:microsoft.com/office/officeart/2005/8/layout/orgChart1"/>
    <dgm:cxn modelId="{C517599E-498D-4DC4-BCAB-BDBC95CCE1C3}" type="presParOf" srcId="{04D91AA8-2E73-40E2-84A0-FDCFEDA2DCA3}" destId="{3C5FBB07-7155-4F08-8861-FE3C899C12AA}" srcOrd="0" destOrd="0" presId="urn:microsoft.com/office/officeart/2005/8/layout/orgChart1"/>
    <dgm:cxn modelId="{21FDD9DE-E4F1-4BD0-B06F-560853B4DE5A}" type="presParOf" srcId="{04D91AA8-2E73-40E2-84A0-FDCFEDA2DCA3}" destId="{82F6BE01-998D-451A-A5BD-3BD057930355}" srcOrd="1" destOrd="0" presId="urn:microsoft.com/office/officeart/2005/8/layout/orgChart1"/>
    <dgm:cxn modelId="{11D42397-D158-4A2B-9944-9BC0F9F416C8}" type="presParOf" srcId="{154FC214-1185-4D19-AB21-FBCF078D5112}" destId="{78453E70-19A6-4730-9C51-B05FB6F7EE9A}" srcOrd="1" destOrd="0" presId="urn:microsoft.com/office/officeart/2005/8/layout/orgChart1"/>
    <dgm:cxn modelId="{5218C4AD-3004-4272-863E-6178038EEC07}" type="presParOf" srcId="{154FC214-1185-4D19-AB21-FBCF078D5112}" destId="{A1BD5617-E002-4F2A-AF0E-9596606A4EC0}" srcOrd="2" destOrd="0" presId="urn:microsoft.com/office/officeart/2005/8/layout/orgChart1"/>
    <dgm:cxn modelId="{A667DFD0-9ECE-4ED2-9661-47DDA5307F6D}" type="presParOf" srcId="{3356EB12-871E-4AA6-8309-720DEC651220}" destId="{A3B3D666-88ED-4B9E-BB4C-16872547373E}" srcOrd="2" destOrd="0" presId="urn:microsoft.com/office/officeart/2005/8/layout/orgChart1"/>
    <dgm:cxn modelId="{4A071A2A-9676-410A-AEFD-DCD5E822D514}" type="presParOf" srcId="{3356EB12-871E-4AA6-8309-720DEC651220}" destId="{7396FA8A-4FCD-4110-A8B2-4A2ECF280005}" srcOrd="3" destOrd="0" presId="urn:microsoft.com/office/officeart/2005/8/layout/orgChart1"/>
    <dgm:cxn modelId="{99742F11-616F-43C6-B0CB-A40461B0CF31}" type="presParOf" srcId="{7396FA8A-4FCD-4110-A8B2-4A2ECF280005}" destId="{212B0B46-E51A-4CFE-BA50-EFDA4A596610}" srcOrd="0" destOrd="0" presId="urn:microsoft.com/office/officeart/2005/8/layout/orgChart1"/>
    <dgm:cxn modelId="{49D67722-2FD8-465C-A4BF-74F316E4BE4E}" type="presParOf" srcId="{212B0B46-E51A-4CFE-BA50-EFDA4A596610}" destId="{1D70A727-FBB5-42EC-88E4-4F1944DC9210}" srcOrd="0" destOrd="0" presId="urn:microsoft.com/office/officeart/2005/8/layout/orgChart1"/>
    <dgm:cxn modelId="{933D9C4A-F6F0-4BA2-AFC9-FAE3CA1E20CB}" type="presParOf" srcId="{212B0B46-E51A-4CFE-BA50-EFDA4A596610}" destId="{6105A22B-65DA-422F-901D-765027BD994F}" srcOrd="1" destOrd="0" presId="urn:microsoft.com/office/officeart/2005/8/layout/orgChart1"/>
    <dgm:cxn modelId="{CF000183-046A-4763-8789-2D270322A18D}" type="presParOf" srcId="{7396FA8A-4FCD-4110-A8B2-4A2ECF280005}" destId="{D67D5F20-3178-4EC3-9083-7390292B9C69}" srcOrd="1" destOrd="0" presId="urn:microsoft.com/office/officeart/2005/8/layout/orgChart1"/>
    <dgm:cxn modelId="{D4233B84-74D9-4262-B3DE-31BF2E50B1F0}" type="presParOf" srcId="{7396FA8A-4FCD-4110-A8B2-4A2ECF280005}" destId="{F51AFF3F-552B-4470-9F4F-2EB94DA88100}" srcOrd="2" destOrd="0" presId="urn:microsoft.com/office/officeart/2005/8/layout/orgChart1"/>
    <dgm:cxn modelId="{D5E2D58A-79DB-4EA7-B303-31377D205456}" type="presParOf" srcId="{2FC5AF54-3E07-475F-AD44-BCB2B9660FD9}" destId="{D1AE43F8-C083-4FC9-B4B6-A6494C6950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3D666-88ED-4B9E-BB4C-16872547373E}">
      <dsp:nvSpPr>
        <dsp:cNvPr id="0" name=""/>
        <dsp:cNvSpPr/>
      </dsp:nvSpPr>
      <dsp:spPr>
        <a:xfrm>
          <a:off x="4625009" y="1534699"/>
          <a:ext cx="2577138" cy="643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893"/>
              </a:lnTo>
              <a:lnTo>
                <a:pt x="2577138" y="321893"/>
              </a:lnTo>
              <a:lnTo>
                <a:pt x="2577138" y="643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9FCD1-9709-470A-B835-DE9E6028CF55}">
      <dsp:nvSpPr>
        <dsp:cNvPr id="0" name=""/>
        <dsp:cNvSpPr/>
      </dsp:nvSpPr>
      <dsp:spPr>
        <a:xfrm>
          <a:off x="2798587" y="1534699"/>
          <a:ext cx="1826421" cy="643786"/>
        </a:xfrm>
        <a:custGeom>
          <a:avLst/>
          <a:gdLst/>
          <a:ahLst/>
          <a:cxnLst/>
          <a:rect l="0" t="0" r="0" b="0"/>
          <a:pathLst>
            <a:path>
              <a:moveTo>
                <a:pt x="1826421" y="0"/>
              </a:moveTo>
              <a:lnTo>
                <a:pt x="1826421" y="321893"/>
              </a:lnTo>
              <a:lnTo>
                <a:pt x="0" y="321893"/>
              </a:lnTo>
              <a:lnTo>
                <a:pt x="0" y="643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6D5FE-CAEC-4718-86AE-A7A1C04DE3E3}">
      <dsp:nvSpPr>
        <dsp:cNvPr id="0" name=""/>
        <dsp:cNvSpPr/>
      </dsp:nvSpPr>
      <dsp:spPr>
        <a:xfrm>
          <a:off x="3517374" y="1874"/>
          <a:ext cx="2215268" cy="153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>
              <a:solidFill>
                <a:schemeClr val="bg1"/>
              </a:solidFill>
            </a:rPr>
            <a:t>DFA to RE</a:t>
          </a:r>
          <a:endParaRPr lang="en-IN" sz="3600" kern="1200" dirty="0">
            <a:solidFill>
              <a:schemeClr val="bg1"/>
            </a:solidFill>
          </a:endParaRPr>
        </a:p>
      </dsp:txBody>
      <dsp:txXfrm>
        <a:off x="3517374" y="1874"/>
        <a:ext cx="2215268" cy="1532824"/>
      </dsp:txXfrm>
    </dsp:sp>
    <dsp:sp modelId="{3C5FBB07-7155-4F08-8861-FE3C899C12AA}">
      <dsp:nvSpPr>
        <dsp:cNvPr id="0" name=""/>
        <dsp:cNvSpPr/>
      </dsp:nvSpPr>
      <dsp:spPr>
        <a:xfrm>
          <a:off x="543342" y="2178485"/>
          <a:ext cx="4510489" cy="153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>
              <a:solidFill>
                <a:schemeClr val="bg1"/>
              </a:solidFill>
              <a:effectLst/>
              <a:latin typeface="Roboto"/>
            </a:rPr>
            <a:t>State</a:t>
          </a:r>
          <a:r>
            <a:rPr lang="en-IN" sz="3600" b="1" i="0" kern="1200" dirty="0">
              <a:effectLst/>
              <a:latin typeface="Roboto"/>
            </a:rPr>
            <a:t> Elimination Method / Iterative Method</a:t>
          </a:r>
          <a:endParaRPr lang="en-IN" sz="3600" kern="1200" dirty="0"/>
        </a:p>
      </dsp:txBody>
      <dsp:txXfrm>
        <a:off x="543342" y="2178485"/>
        <a:ext cx="4510489" cy="1532824"/>
      </dsp:txXfrm>
    </dsp:sp>
    <dsp:sp modelId="{1D70A727-FBB5-42EC-88E4-4F1944DC9210}">
      <dsp:nvSpPr>
        <dsp:cNvPr id="0" name=""/>
        <dsp:cNvSpPr/>
      </dsp:nvSpPr>
      <dsp:spPr>
        <a:xfrm>
          <a:off x="5697618" y="2178485"/>
          <a:ext cx="3009057" cy="153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>
              <a:effectLst/>
              <a:latin typeface="Roboto"/>
            </a:rPr>
            <a:t>Arden’s Theorem</a:t>
          </a:r>
          <a:endParaRPr lang="en-IN" sz="3600" kern="1200" dirty="0"/>
        </a:p>
      </dsp:txBody>
      <dsp:txXfrm>
        <a:off x="5697618" y="2178485"/>
        <a:ext cx="3009057" cy="1532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60F7-B6E0-4C4B-8118-A79C5B7A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92F1-3802-48B5-AA07-27ED0B3E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1D4C-10DB-413C-A958-481DA1AD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B1D0-93F4-4223-9899-8F998E24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8DB0-1444-4C41-879D-90226A0A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708-1830-47CF-8F23-97E76C4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8A260-CF6D-4AB5-9776-DDED3B9D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3F8-C6AA-4221-B566-78449BB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92BC-D7C3-426B-961B-ADD4FD7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8D91-6535-44F0-B40F-880FE99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B0FF-2A50-447A-A145-FF01BC806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954AA-E058-4124-8C0C-0AFFF4B4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BDA1-13A6-4B68-83AC-61CC25A5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4BC-2C50-49C3-97AD-3F518C48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41F2-D9C4-4A28-BAF3-1E2D3AB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2800-E001-4769-A6AA-D7D84F92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A1AF-CDDE-419F-AAF0-A0E822C5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3310-6190-480F-A153-65F7BC1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6D71-4226-4569-B591-670C15F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126D-62C2-47F2-BE47-6240F48A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50C-3B2B-4189-B707-9CAA9374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CA7F-1857-4FEA-BED4-4DC1BAF5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D9A7-EA74-478E-A47B-875E490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409A-7116-433E-91E8-0B14A1B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08A4-2D66-4A76-951C-98602C0F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178-7420-4C2A-8A16-703F3CB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9115-CB37-4496-9509-873B3E0F8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72B2-C736-484C-8C9C-7E30A043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C74C-E535-4E65-8B1E-6D7124F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4D3A-D5F8-416A-882C-63C08B71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2BEB-05A0-418D-ADE1-9DE1719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9160-27B0-4930-BB51-891B9B14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709F-1D1E-4E57-911E-52E330DF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E42F-D719-4D8B-97E1-8E596A39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EB14-F354-4BF3-A47F-28A54D38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FE76A-3B18-438A-B7C1-2B226B44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792E-9554-4654-81D6-83DE630D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910E-01AF-47CF-A31C-7CA3D42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2B0ED-7500-43BE-A427-42F4D6A9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64-9988-4741-9208-C9840916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D38F-E219-40D1-B796-414AA1A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25B1-692B-41AA-8C09-903AED2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1ACD-F960-4A72-A046-D3B3216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1ADDF-B415-4307-A88F-B040F79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4611-1188-4A4B-B34F-0441CC1E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DC0A-F53B-4BF5-BFC6-681E8CA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3CC2-CDA9-45D8-8D6A-8A2CE067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C5A-EA41-4E12-A3FE-1D700B08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1765-FF7D-4FB7-96A8-78EB1278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98CC-2476-4D8D-A1E9-502A4EB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0B60-DB96-477D-AB5C-C60784F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E43A-6104-4F43-9EF4-B7280180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865C-1FD3-418D-BA57-7400D04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DAB9D-46D0-4982-A7A3-C0D67EB6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84DA1-78FB-4195-BF40-CFCED946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5F97-DAE1-4CD6-AB9C-61C6438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1F46-B168-4ACA-A24D-5DFDA816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90B8-D9A4-4AC3-B992-9F399E9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6AC7-4270-4E85-9628-DB490DE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2B71-EF81-4847-B113-1DB05AD0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48EE-DBB7-42B2-B71A-5D3E1956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506-B91A-46A2-8A2B-6E713FBCEE66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5C10-7260-4D05-912F-F1896A9A3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B8AF-5A7F-47C9-8BF2-99E75B21F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648661" cy="20605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14: Conversion of DFA to RE(Iterative Method/ State Elimination Method)</a:t>
            </a: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Iterative Method of Conversion of RE to DFA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Algorithm 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B7DF-F01F-4AED-B8B3-1C4E9F75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1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 OF CONVERTING DFA TO REGULAR EXPRESSION-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69743-527F-4725-B786-A3B6A40DD7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4" y="2186609"/>
            <a:ext cx="7169425" cy="37106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F0DDD-9A20-4DD7-BDF0-D9BD1E74FFD4}"/>
              </a:ext>
            </a:extLst>
          </p:cNvPr>
          <p:cNvSpPr txBox="1"/>
          <p:nvPr/>
        </p:nvSpPr>
        <p:spPr>
          <a:xfrm>
            <a:off x="967408" y="15060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262612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6D2A-438C-421D-8DF6-62E312D9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Step-01: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0554-C5CE-4A6C-AFA1-113F3D30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300"/>
              </a:spcBef>
              <a:spcAft>
                <a:spcPts val="9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state A has an incoming edge.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we create a new initial state q</a:t>
            </a:r>
            <a:r>
              <a:rPr lang="en-IN" sz="1800" baseline="-25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A4E12-8E2B-4173-B18F-C68F6A75DB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5" y="3220278"/>
            <a:ext cx="7832035" cy="3091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52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6BD3-5993-498B-B790-1487AEF6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Step-02: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A134-61D0-41B0-9F0D-BAE3807B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state B has an outgoing edge.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we create a new final state </a:t>
            </a:r>
            <a:r>
              <a:rPr lang="en-IN" sz="28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2800" baseline="-250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2800" baseline="30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 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The resulting DFA is-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FEEFD-C03E-47A5-A901-861E0D35DA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31096"/>
            <a:ext cx="10174356" cy="286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782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8EF7-82D9-46AF-8129-E8A840F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Step-03:</a:t>
            </a:r>
            <a:b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FD9C-DE78-4BFF-BF6B-725DFE52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605670"/>
          </a:xfrm>
        </p:spPr>
        <p:txBody>
          <a:bodyPr/>
          <a:lstStyle/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Now, we start eliminating the intermediate states.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First, let us eliminate state A.  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path going from state q</a:t>
            </a:r>
            <a:r>
              <a:rPr lang="en-IN" sz="1800" baseline="-25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state B via state 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after eliminating state A, we put a direct path from state q</a:t>
            </a:r>
            <a:r>
              <a:rPr lang="en-IN" sz="1800" baseline="-25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state B having cost </a:t>
            </a:r>
            <a:r>
              <a:rPr lang="en-IN" sz="18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.0 = 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loop on state B using state A. So, after eliminating state A, we put a direct loop on state B having cost 1.0 = 10.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 Eliminating state A, we get-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B313F-760E-43FC-AC6B-FD596F791B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3723861"/>
            <a:ext cx="8971722" cy="3134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81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FB67-E435-40EE-915B-44830802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Step-04:  </a:t>
            </a: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7B56-CF31-49F1-B241-DA127CB1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 fontAlgn="base"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Now, let us eliminate state B.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path going from state q</a:t>
            </a:r>
            <a:r>
              <a:rPr lang="en-IN" baseline="-25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state </a:t>
            </a:r>
            <a:r>
              <a:rPr lang="en-IN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baseline="-250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via state B.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after eliminating state B, we put a direct path from state q</a:t>
            </a:r>
            <a:r>
              <a:rPr lang="en-IN" baseline="-25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state </a:t>
            </a:r>
            <a:r>
              <a:rPr lang="en-IN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baseline="-250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having cost 0.(10)*.</a:t>
            </a:r>
            <a:r>
              <a:rPr lang="en-IN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0(10)*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 Eliminating state B, we get-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36241-227F-4EC3-B0A9-3B5D47A071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98504"/>
            <a:ext cx="6741629" cy="1577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34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0CB4-CF96-4805-BFD9-3174F472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Expression = 0(10)*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4291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B0E8-E193-4BD1-8B0F-3442580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2: DFA TO 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EE7A-9605-4CF0-AE71-37485112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168960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3015-2945-4443-88E0-A66C17F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ECE77-9E0A-49E2-91D2-54A08ADA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53494"/>
            <a:ext cx="5305425" cy="2895600"/>
          </a:xfrm>
        </p:spPr>
      </p:pic>
    </p:spTree>
    <p:extLst>
      <p:ext uri="{BB962C8B-B14F-4D97-AF65-F5344CB8AC3E}">
        <p14:creationId xmlns:p14="http://schemas.microsoft.com/office/powerpoint/2010/main" val="66006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AD07-182F-4BAE-B62E-63D2DDA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Removal of q0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56126-720E-40F1-97FA-8B97B1B3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53494"/>
            <a:ext cx="5305425" cy="2895600"/>
          </a:xfrm>
        </p:spPr>
      </p:pic>
    </p:spTree>
    <p:extLst>
      <p:ext uri="{BB962C8B-B14F-4D97-AF65-F5344CB8AC3E}">
        <p14:creationId xmlns:p14="http://schemas.microsoft.com/office/powerpoint/2010/main" val="167465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335F-AD27-47C1-A96F-24F8EE7B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Regular </a:t>
            </a:r>
            <a:r>
              <a:rPr lang="en-IN" dirty="0" err="1"/>
              <a:t>Expession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F5531-0E87-4673-B0EE-A40A26800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03044-F299-48D9-BA50-645E000D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2397815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4112-23B5-4A2A-B9F5-45656F90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Method of Conversion of DFA to 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0F29-3CB7-40D8-A742-0AEDD2D3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There are two methods to convert FA to regular expression –</a:t>
            </a:r>
            <a:r>
              <a:rPr lang="en-IN" b="1" i="0" dirty="0">
                <a:effectLst/>
                <a:latin typeface="Roboto"/>
              </a:rPr>
              <a:t> 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1BD34B-2DDF-4C93-93AA-0E9B38D6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221660"/>
              </p:ext>
            </p:extLst>
          </p:nvPr>
        </p:nvGraphicFramePr>
        <p:xfrm>
          <a:off x="1325217" y="2425148"/>
          <a:ext cx="9250018" cy="37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7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546E-EBE2-46CB-BC69-BE31EFA6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3: DFA TO 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AEB11F-0C32-49A4-9574-8727F324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558"/>
            <a:ext cx="9763539" cy="4823790"/>
          </a:xfrm>
        </p:spPr>
      </p:pic>
    </p:spTree>
    <p:extLst>
      <p:ext uri="{BB962C8B-B14F-4D97-AF65-F5344CB8AC3E}">
        <p14:creationId xmlns:p14="http://schemas.microsoft.com/office/powerpoint/2010/main" val="67024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0998-C7D7-4AFA-B97C-C7A2A542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Start State and global accept state.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AD751-1C49-44C4-8D03-16D9C006A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1690688"/>
            <a:ext cx="9276522" cy="4988408"/>
          </a:xfrm>
        </p:spPr>
      </p:pic>
    </p:spTree>
    <p:extLst>
      <p:ext uri="{BB962C8B-B14F-4D97-AF65-F5344CB8AC3E}">
        <p14:creationId xmlns:p14="http://schemas.microsoft.com/office/powerpoint/2010/main" val="64396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C7-CE55-4950-9673-0D7EA4C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of How to Remove one internal state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5C13AB-2A5D-41DF-92BE-BF9E2449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3" y="1995486"/>
            <a:ext cx="6270487" cy="467035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88F0D2-7DCD-46A2-A15F-E1F585A7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R + R1. R2*. R3</a:t>
            </a:r>
          </a:p>
        </p:txBody>
      </p:sp>
    </p:spTree>
    <p:extLst>
      <p:ext uri="{BB962C8B-B14F-4D97-AF65-F5344CB8AC3E}">
        <p14:creationId xmlns:p14="http://schemas.microsoft.com/office/powerpoint/2010/main" val="2083979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092D0-E864-4980-9041-232EFF34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remove state q1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30871-3354-4CC1-B3AF-2AF7B815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2296"/>
            <a:ext cx="10257183" cy="5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4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AC05-05C3-4F84-A379-3A26A750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remove state q2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8D312-B117-401F-BBF3-CE7B8532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5" y="1690687"/>
            <a:ext cx="9356034" cy="4908895"/>
          </a:xfrm>
        </p:spPr>
      </p:pic>
    </p:spTree>
    <p:extLst>
      <p:ext uri="{BB962C8B-B14F-4D97-AF65-F5344CB8AC3E}">
        <p14:creationId xmlns:p14="http://schemas.microsoft.com/office/powerpoint/2010/main" val="242965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E22A-881B-4F0F-B66C-F4DAF2E2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25287"/>
            <a:ext cx="10664687" cy="5951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6000" dirty="0"/>
              <a:t>Thanks !!!</a:t>
            </a:r>
          </a:p>
          <a:p>
            <a:pPr marL="0" indent="0" algn="ctr">
              <a:buNone/>
            </a:pPr>
            <a:r>
              <a:rPr lang="en-IN" sz="6000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324902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2F24-4ACA-4A37-A826-954165B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Assignment: Convert following DFA into 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C427D-D1FF-4904-9332-24C663062D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76475"/>
            <a:ext cx="3694042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D4C47-41B1-42E5-9ADB-ED783EAB78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37" y="2028412"/>
            <a:ext cx="3694041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371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2F24-4ACA-4A37-A826-954165B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Assignment: Convert following DFA into RE: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C75C98-D4C2-4344-B387-0ED5E01BC9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1571245"/>
            <a:ext cx="5570261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99DE3-32D1-4549-B75C-B1F4A63F47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6" y="3236016"/>
            <a:ext cx="5300870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41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2588-CE68-4F2D-B6B9-1E8AA80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Assignment: Convert following DFA into RE: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C7ECE6-7C0E-4D57-A8E2-BD97C1E086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21" y="1919460"/>
            <a:ext cx="3458817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D699A-349D-4A71-B326-C5E72C4949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724025"/>
            <a:ext cx="3167269" cy="340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2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26C-5CC0-467F-9836-C70187E0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Method of Conversion of DFA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99D5-A496-43A5-AB72-E0BC5459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r>
              <a:rPr lang="en-IN" dirty="0"/>
              <a:t>GNFA is an NFA with  transition being  label by regular expression .</a:t>
            </a:r>
          </a:p>
          <a:p>
            <a:r>
              <a:rPr lang="en-IN" dirty="0"/>
              <a:t>When to accept String by this GNFA?</a:t>
            </a:r>
          </a:p>
          <a:p>
            <a:r>
              <a:rPr lang="en-IN" dirty="0"/>
              <a:t>Definition</a:t>
            </a:r>
            <a:r>
              <a:rPr lang="en-IN" dirty="0">
                <a:sym typeface="Wingdings" panose="05000000000000000000" pitchFamily="2" charset="2"/>
              </a:rPr>
              <a:t> GNFA is said to accept string w if w can be written as concatenation of w=w1.w2........</a:t>
            </a:r>
            <a:r>
              <a:rPr lang="en-IN" dirty="0" err="1">
                <a:sym typeface="Wingdings" panose="05000000000000000000" pitchFamily="2" charset="2"/>
              </a:rPr>
              <a:t>wk</a:t>
            </a:r>
            <a:r>
              <a:rPr lang="en-IN" dirty="0">
                <a:sym typeface="Wingdings" panose="05000000000000000000" pitchFamily="2" charset="2"/>
              </a:rPr>
              <a:t>, there exist state </a:t>
            </a:r>
            <a:r>
              <a:rPr lang="en-IN" dirty="0" err="1">
                <a:sym typeface="Wingdings" panose="05000000000000000000" pitchFamily="2" charset="2"/>
              </a:rPr>
              <a:t>qo</a:t>
            </a:r>
            <a:r>
              <a:rPr lang="en-IN" dirty="0">
                <a:sym typeface="Wingdings" panose="05000000000000000000" pitchFamily="2" charset="2"/>
              </a:rPr>
              <a:t> ,q1 q2,....</a:t>
            </a:r>
            <a:r>
              <a:rPr lang="en-IN" dirty="0" err="1">
                <a:sym typeface="Wingdings" panose="05000000000000000000" pitchFamily="2" charset="2"/>
              </a:rPr>
              <a:t>qk</a:t>
            </a:r>
            <a:r>
              <a:rPr lang="en-IN" dirty="0">
                <a:sym typeface="Wingdings" panose="05000000000000000000" pitchFamily="2" charset="2"/>
              </a:rPr>
              <a:t> GNFA such that</a:t>
            </a:r>
          </a:p>
          <a:p>
            <a:r>
              <a:rPr lang="en-IN" dirty="0">
                <a:sym typeface="Wingdings" panose="05000000000000000000" pitchFamily="2" charset="2"/>
              </a:rPr>
              <a:t>Q0 Start State  </a:t>
            </a:r>
            <a:r>
              <a:rPr lang="en-IN" dirty="0" err="1">
                <a:sym typeface="Wingdings" panose="05000000000000000000" pitchFamily="2" charset="2"/>
              </a:rPr>
              <a:t>Qk</a:t>
            </a:r>
            <a:r>
              <a:rPr lang="en-IN" dirty="0">
                <a:sym typeface="Wingdings" panose="05000000000000000000" pitchFamily="2" charset="2"/>
              </a:rPr>
              <a:t> accept state</a:t>
            </a:r>
          </a:p>
          <a:p>
            <a:r>
              <a:rPr lang="en-IN" dirty="0">
                <a:sym typeface="Wingdings" panose="05000000000000000000" pitchFamily="2" charset="2"/>
              </a:rPr>
              <a:t>For all </a:t>
            </a:r>
            <a:r>
              <a:rPr lang="en-IN" dirty="0" err="1">
                <a:sym typeface="Wingdings" panose="05000000000000000000" pitchFamily="2" charset="2"/>
              </a:rPr>
              <a:t>i</a:t>
            </a:r>
            <a:r>
              <a:rPr lang="en-IN" dirty="0">
                <a:sym typeface="Wingdings" panose="05000000000000000000" pitchFamily="2" charset="2"/>
              </a:rPr>
              <a:t> of Ri is label at transition  qi-1 to qi then </a:t>
            </a:r>
            <a:r>
              <a:rPr lang="en-IN" dirty="0" err="1">
                <a:sym typeface="Wingdings" panose="05000000000000000000" pitchFamily="2" charset="2"/>
              </a:rPr>
              <a:t>wi</a:t>
            </a:r>
            <a:r>
              <a:rPr lang="en-IN" dirty="0">
                <a:sym typeface="Wingdings" panose="05000000000000000000" pitchFamily="2" charset="2"/>
              </a:rPr>
              <a:t> is the element of L(Ri).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68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5F8-F798-4D02-869A-0358D1CE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Loss of generality we may assume the followings: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CFF1-FAE6-470F-9BF0-AE31DF20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1.GNFA has unique accept state</a:t>
            </a:r>
          </a:p>
          <a:p>
            <a:pPr marL="0" indent="0">
              <a:buNone/>
            </a:pPr>
            <a:r>
              <a:rPr lang="en-IN" dirty="0"/>
              <a:t>2. There are no incoming transition to start state and no outgoing transition from the accept state.(Unique start state Qs )</a:t>
            </a:r>
          </a:p>
          <a:p>
            <a:pPr marL="0" indent="0">
              <a:buNone/>
            </a:pPr>
            <a:r>
              <a:rPr lang="en-IN" dirty="0"/>
              <a:t>3. There are transition from start state to every other state and from every state to the accept state . (Keep Phi on Transition)</a:t>
            </a:r>
          </a:p>
          <a:p>
            <a:pPr marL="0" indent="0">
              <a:buNone/>
            </a:pPr>
            <a:r>
              <a:rPr lang="en-IN" dirty="0"/>
              <a:t>4. There is transition between every pairs of state that are not start or accept state.</a:t>
            </a:r>
          </a:p>
        </p:txBody>
      </p:sp>
    </p:spTree>
    <p:extLst>
      <p:ext uri="{BB962C8B-B14F-4D97-AF65-F5344CB8AC3E}">
        <p14:creationId xmlns:p14="http://schemas.microsoft.com/office/powerpoint/2010/main" val="263890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48A8-EE8F-44EF-8746-B8FFCEC2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DF98-6C46-494B-AD98-E7358617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Convert DFA to a GNFA in the appropriate form. Start State and global accept state.</a:t>
            </a:r>
          </a:p>
          <a:p>
            <a:pPr marL="514350" indent="-514350">
              <a:buAutoNum type="arabicPeriod"/>
            </a:pPr>
            <a:r>
              <a:rPr lang="en-IN" dirty="0"/>
              <a:t>Remove each internal state (not start/accept state) with each iteration.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26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50D-4F2F-422A-8173-B8F0226E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State Elimination Method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4280-5880-464C-B7B4-9EDA7B53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512904"/>
          </a:xfrm>
        </p:spPr>
        <p:txBody>
          <a:bodyPr/>
          <a:lstStyle/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state elimination method can be applied to any finite automata   viz.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(NFA, </a:t>
            </a:r>
            <a:r>
              <a:rPr lang="en-IN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-NFA, DFA etc)</a:t>
            </a:r>
            <a:endParaRPr lang="en-IN" sz="1800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method involves the following steps in finding the regular expression for any given DFA-</a:t>
            </a:r>
          </a:p>
          <a:p>
            <a:r>
              <a:rPr lang="en-IN" b="1" dirty="0">
                <a:solidFill>
                  <a:srgbClr val="303030"/>
                </a:solidFill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IN" sz="18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Thumb Rule:  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The initial state of the DFA must not have any incoming edge.</a:t>
            </a: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exists any incoming edge to the initial state, then create a new initial state having no incoming edge to it.</a:t>
            </a: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B61C9-5AE0-4F55-9FF7-1FA55386A0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8" y="3723861"/>
            <a:ext cx="9621078" cy="2637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17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C685-6739-4A1A-82DE-9D8C6E8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State Elimination Method : </a:t>
            </a:r>
            <a:r>
              <a:rPr lang="en-IN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Step-02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112D-E8CA-4C76-9DE0-1834A4A7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Thumb Rule:  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There must exist only one final state in the DFA.</a:t>
            </a: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exists multiple final states in the DFA, then convert all the final states into non-final states and create a new single final state.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6F8EE-33F6-476F-96A1-9B72EECE3A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0" y="3617844"/>
            <a:ext cx="9700592" cy="3034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82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190-0BB1-4672-8414-1AE55DD0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State Elimination Method : </a:t>
            </a:r>
            <a:r>
              <a:rPr lang="en-IN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FFF3-342A-4072-B1FC-763F2162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Thumb Rule:   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The final state of the DFA must not have any outgoing edge.</a:t>
            </a: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exists any outgoing edge from the final state, then create a new final state having no outgoing edge from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1000"/>
              </a:spcAft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D4F7E-551B-4643-A5AF-9D236C7230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4" y="3429000"/>
            <a:ext cx="9024730" cy="306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19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FA9F-EC55-4ADD-A72C-DABC321F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State Elimination Method : </a:t>
            </a:r>
            <a:r>
              <a:rPr lang="en-IN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6233-67C2-41E3-AE69-4810D381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Eliminate all the intermediate states one by one.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states may be eliminated in any order.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endParaRPr lang="en-IN" sz="1800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In the end,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an initial state going to the final state will be left.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cost of this transition is the required regular expression.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7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F9182-68DB-4409-A8C9-E203955B15C0}"/>
</file>

<file path=customXml/itemProps2.xml><?xml version="1.0" encoding="utf-8"?>
<ds:datastoreItem xmlns:ds="http://schemas.openxmlformats.org/officeDocument/2006/customXml" ds:itemID="{809FF337-EF20-40EF-825A-32DDC5F3D87F}"/>
</file>

<file path=customXml/itemProps3.xml><?xml version="1.0" encoding="utf-8"?>
<ds:datastoreItem xmlns:ds="http://schemas.openxmlformats.org/officeDocument/2006/customXml" ds:itemID="{7779B3B0-E262-40C4-92E6-ECEEACBADDB1}"/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834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Arimo</vt:lpstr>
      <vt:lpstr>Calibri</vt:lpstr>
      <vt:lpstr>Calibri Light</vt:lpstr>
      <vt:lpstr>Cambria Math</vt:lpstr>
      <vt:lpstr>Roboto</vt:lpstr>
      <vt:lpstr>Times New Roman</vt:lpstr>
      <vt:lpstr>Wingdings</vt:lpstr>
      <vt:lpstr>Office Theme</vt:lpstr>
      <vt:lpstr>Lecture 14: Conversion of DFA to RE(Iterative Method/ State Elimination Method)  </vt:lpstr>
      <vt:lpstr>Method of Conversion of DFA to RE</vt:lpstr>
      <vt:lpstr>Iterative Method of Conversion of DFA to RE</vt:lpstr>
      <vt:lpstr>Without Loss of generality we may assume the followings:</vt:lpstr>
      <vt:lpstr>Algorithm</vt:lpstr>
      <vt:lpstr>State Elimination Method  </vt:lpstr>
      <vt:lpstr>State Elimination Method : Step-02 </vt:lpstr>
      <vt:lpstr>State Elimination Method : Step-03</vt:lpstr>
      <vt:lpstr>State Elimination Method : Step-04</vt:lpstr>
      <vt:lpstr>EXAMPLE OF CONVERTING DFA TO REGULAR EXPRESSION- </vt:lpstr>
      <vt:lpstr>Step-01:</vt:lpstr>
      <vt:lpstr>Step-02:</vt:lpstr>
      <vt:lpstr>Step-03: </vt:lpstr>
      <vt:lpstr>Step-04:   </vt:lpstr>
      <vt:lpstr>PowerPoint Presentation</vt:lpstr>
      <vt:lpstr>Example 2: DFA TO RE </vt:lpstr>
      <vt:lpstr>Removal of q1</vt:lpstr>
      <vt:lpstr>Removal of q0 </vt:lpstr>
      <vt:lpstr>Final Regular Expession</vt:lpstr>
      <vt:lpstr>Example 3: DFA TO RE </vt:lpstr>
      <vt:lpstr>Create Start State and global accept state.</vt:lpstr>
      <vt:lpstr>Example of How to Remove one internal state</vt:lpstr>
      <vt:lpstr>How to remove state q1</vt:lpstr>
      <vt:lpstr>How to remove state q2</vt:lpstr>
      <vt:lpstr>PowerPoint Presentation</vt:lpstr>
      <vt:lpstr>Home Assignment: Convert following DFA into RE:</vt:lpstr>
      <vt:lpstr>Home Assignment: Convert following DFA into RE:</vt:lpstr>
      <vt:lpstr>Home Assignment: Convert following DFA into 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36</cp:revision>
  <dcterms:created xsi:type="dcterms:W3CDTF">2020-08-31T02:43:37Z</dcterms:created>
  <dcterms:modified xsi:type="dcterms:W3CDTF">2020-09-04T07:19:07Z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