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" y="120"/>
      </p:cViewPr>
      <p:guideLst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65B0-CABF-4C35-8526-DF5E2E01A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A794D-7BB9-4CEC-8ADA-DECA0B449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934A-9A65-421A-8DF3-1A1F0DA7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5318-A9C2-4EA8-8C12-12F09853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C91D-5192-42A9-8A91-F7C4A2E7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7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369-87ED-463A-9AD3-793320DB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B0A00-0CE5-425C-B364-3C7C1F23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20699-B215-4D76-8320-9CEC9822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5431-976D-494F-B888-C2A11BBB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E447-0B54-4367-A16D-18954381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2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23577-5C5F-482B-8131-8E32964E2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578CE-6E36-471D-9D0F-92B4AB65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3C29-1AD2-4C07-BFE5-C87952D5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5D0FC-5187-459A-803E-E045E8C4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4498-440F-47BD-9F23-8997F4A4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9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8C60-67BE-4617-A20F-E4B23B7C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9E75-0325-454B-B3C1-8F6E93DD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77FE-4EDF-4F3F-91E3-A9C8AAC0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7CB4-63FB-4066-8D31-4AC34C5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7DF8-FBA7-45C7-9D9D-8239BDAB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3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28EA-66C2-400B-ABD3-C9AC5A39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BF08-D0D8-40F1-BC5F-314938A7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8CF83-AF6C-4A07-B19B-406D6BA0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D9CE-0D3F-4D04-BA2B-CB2B575F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F6D7-1465-4122-8D15-DE905C4B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8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4274-0D62-476C-BE0F-EA9B57F9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5234-A13E-4957-8BD2-E0167504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7E5ED-8BD1-4F2B-9AF7-C2C605BF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AE2F7-2896-4CA4-B07C-FD389F3D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80031-FB1A-4712-BB41-82D85A7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F3E69-56D3-4AF0-8015-9486E144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05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906-06EC-495E-BA58-64D801E0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59C51-3C20-4DF3-8F65-49C7E71C9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1CBAC-F0F0-4A9B-B7BD-5303D2B5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AFB0-F6B2-46AD-979F-A463EEB37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3099B-1AD2-42C3-96DC-29BCECA24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C0474-FF83-49F8-989D-0575AC25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3329F-E2DD-4034-ACBF-12C27A0E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CC39D-6C02-4D1A-839F-C003DF42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3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271E-40D1-43AE-8B6E-09497140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1CCED-EDC9-490A-B8A7-EBA5C1D2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BE41E-3C33-4100-9817-C3D1C08A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EE34A-5B25-4E68-9B5D-76C8EAD3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5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B334D-57FF-4FD4-A2F8-B9BF0D83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3AAFD-58FA-48F1-9DEA-126E4030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D9248-CE0D-43BA-96E9-48D5AE63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69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2A38-5E99-4F52-A0DB-E9AA15CC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F4FCB-25B2-4A65-8F8C-5D185A14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A5FEE-4B5E-40F1-AB53-C3D4ABA30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7819-4978-4036-BE84-EA301BDB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3061F-A82F-48FE-9DE0-1EB91C08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67F1A-DF29-4AE8-880F-54F9BD81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9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479C-7D65-4C86-81F0-E81C12E7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B6C7D-C02C-4E3D-A2C7-6D4CEB39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D7131-73B9-4116-9ADB-7EA2DA69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BEE6-C969-43F6-BBA6-66F4925E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2D7D-163D-411D-A291-519B56F861DF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B5F7D-2F6A-4A73-821E-C73983BE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BDCC-8190-4250-BCC6-A167483E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8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545AC-586C-4BE7-AC9A-1B579B46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421E7-A308-4EB6-9A1B-DB4A3D04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1D273-8F03-41CD-86FD-83E0FA513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2D7D-163D-411D-A291-519B56F861DF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DC61-2194-4DC5-AE31-FC739F7E1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8A06-07FE-4945-8E69-07CC164F7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5D35-040C-4509-AF44-C09139A66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0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187F-71E5-43E1-AC8B-5F212A19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278145"/>
          </a:xfrm>
        </p:spPr>
        <p:txBody>
          <a:bodyPr/>
          <a:lstStyle/>
          <a:p>
            <a:r>
              <a:rPr lang="en-IN" dirty="0"/>
              <a:t>Lecture 2: 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1017-A0A5-412A-9D05-504012303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61"/>
            <a:ext cx="10515600" cy="4637571"/>
          </a:xfrm>
        </p:spPr>
        <p:txBody>
          <a:bodyPr/>
          <a:lstStyle/>
          <a:p>
            <a:r>
              <a:rPr lang="en-IN" dirty="0"/>
              <a:t>Formal Definition</a:t>
            </a:r>
          </a:p>
          <a:p>
            <a:r>
              <a:rPr lang="en-IN" dirty="0"/>
              <a:t>Properties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Presented by</a:t>
            </a:r>
          </a:p>
          <a:p>
            <a:pPr marL="0" indent="0" algn="ctr">
              <a:buNone/>
            </a:pPr>
            <a:r>
              <a:rPr lang="en-IN" dirty="0"/>
              <a:t>Prof.	Vaibhav Narayan Chunekar</a:t>
            </a:r>
          </a:p>
          <a:p>
            <a:pPr marL="0" indent="0" algn="ctr">
              <a:buNone/>
            </a:pPr>
            <a:r>
              <a:rPr lang="en-IN" dirty="0"/>
              <a:t>K. J. Somaiya College off Engineering, Vidyavihar, Mumbai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0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C833-CBC9-469D-97DF-7C807667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Deterministic Finite Automaton (DFA)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03BD-01DD-4133-B119-3EAB8635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806"/>
            <a:ext cx="10515600" cy="49231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Example:  </a:t>
            </a:r>
          </a:p>
          <a:p>
            <a:pPr marL="0" indent="0">
              <a:buNone/>
            </a:pPr>
            <a:r>
              <a:rPr lang="en-IN" dirty="0"/>
              <a:t>L = { w | w  over ∑ = {0,1} ends with a  1}</a:t>
            </a:r>
          </a:p>
          <a:p>
            <a:pPr marL="0" indent="0">
              <a:buNone/>
            </a:pPr>
            <a:r>
              <a:rPr lang="en-IN" dirty="0"/>
              <a:t>Then Automaton graph: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Note:  Arrow point to q0</a:t>
            </a:r>
            <a:r>
              <a:rPr lang="en-IN" dirty="0">
                <a:sym typeface="Wingdings" panose="05000000000000000000" pitchFamily="2" charset="2"/>
              </a:rPr>
              <a:t> Start State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Double Circle q1 Accepting State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Directed </a:t>
            </a:r>
            <a:r>
              <a:rPr lang="en-IN" dirty="0" err="1">
                <a:sym typeface="Wingdings" panose="05000000000000000000" pitchFamily="2" charset="2"/>
              </a:rPr>
              <a:t>GraphEdges</a:t>
            </a:r>
            <a:r>
              <a:rPr lang="en-IN" dirty="0">
                <a:sym typeface="Wingdings" panose="05000000000000000000" pitchFamily="2" charset="2"/>
              </a:rPr>
              <a:t> are with labels which transit from one state to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                            other 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3867CB-225B-468A-ACE6-59D1B067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4818"/>
            <a:ext cx="6705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0C0A-A065-4D42-B8F5-9AAAB576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Definition of DFA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86DB-74CF-4BAD-87FC-2845A22B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DFA is five tuple (Q,∑, 𝛿,q0,F) where</a:t>
            </a:r>
          </a:p>
          <a:p>
            <a:pPr marL="0" indent="0">
              <a:buNone/>
            </a:pPr>
            <a:r>
              <a:rPr lang="en-IN" dirty="0"/>
              <a:t>Q=  Finite set of states</a:t>
            </a:r>
          </a:p>
          <a:p>
            <a:pPr marL="0" indent="0">
              <a:buNone/>
            </a:pPr>
            <a:r>
              <a:rPr lang="en-IN" dirty="0"/>
              <a:t>∑=  Finite Set of alphabets </a:t>
            </a:r>
          </a:p>
          <a:p>
            <a:pPr marL="0" indent="0">
              <a:buNone/>
            </a:pPr>
            <a:r>
              <a:rPr lang="en-IN" dirty="0"/>
              <a:t>𝛿= Transition Function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map  as  Q  X  </a:t>
            </a:r>
            <a:r>
              <a:rPr lang="en-IN" dirty="0"/>
              <a:t>∑</a:t>
            </a:r>
            <a:r>
              <a:rPr lang="en-IN" dirty="0">
                <a:sym typeface="Wingdings" panose="05000000000000000000" pitchFamily="2" charset="2"/>
              </a:rPr>
              <a:t> Q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q0= Start State (initial state) and is the subset of Q. q0 </a:t>
            </a:r>
            <a:r>
              <a:rPr lang="en-IN" dirty="0"/>
              <a:t> ⊆ Q.</a:t>
            </a:r>
          </a:p>
          <a:p>
            <a:pPr marL="0" indent="0">
              <a:buNone/>
            </a:pPr>
            <a:r>
              <a:rPr lang="en-IN" dirty="0"/>
              <a:t>F= Set of Accepting State and </a:t>
            </a:r>
            <a:r>
              <a:rPr lang="en-IN" dirty="0">
                <a:sym typeface="Wingdings" panose="05000000000000000000" pitchFamily="2" charset="2"/>
              </a:rPr>
              <a:t>F </a:t>
            </a:r>
            <a:r>
              <a:rPr lang="en-IN" dirty="0"/>
              <a:t> ⊆ Q</a:t>
            </a:r>
          </a:p>
        </p:txBody>
      </p:sp>
    </p:spTree>
    <p:extLst>
      <p:ext uri="{BB962C8B-B14F-4D97-AF65-F5344CB8AC3E}">
        <p14:creationId xmlns:p14="http://schemas.microsoft.com/office/powerpoint/2010/main" val="96660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0DFA-31AA-4F65-8ADB-D5739F3A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2C37C-64D6-4D0A-AA58-D994E98A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Q={q0,q1}</a:t>
            </a:r>
          </a:p>
          <a:p>
            <a:r>
              <a:rPr lang="en-IN" dirty="0"/>
              <a:t>∑={0,1}</a:t>
            </a:r>
          </a:p>
          <a:p>
            <a:r>
              <a:rPr lang="en-IN" dirty="0"/>
              <a:t>𝛿=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Initial State={</a:t>
            </a:r>
            <a:r>
              <a:rPr lang="en-IN" dirty="0" err="1"/>
              <a:t>qo</a:t>
            </a:r>
            <a:r>
              <a:rPr lang="en-IN" dirty="0"/>
              <a:t>}</a:t>
            </a:r>
          </a:p>
          <a:p>
            <a:r>
              <a:rPr lang="en-IN" dirty="0"/>
              <a:t>F={q1}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01BEB2-2827-45EA-9620-DD7A7302A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89419"/>
              </p:ext>
            </p:extLst>
          </p:nvPr>
        </p:nvGraphicFramePr>
        <p:xfrm>
          <a:off x="1745397" y="2893854"/>
          <a:ext cx="8127999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40349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05957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21962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1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5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q1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94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2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09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4E06-0540-4167-9507-2574E810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Notation related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D489-8C8E-46B0-9A23-F340F8A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M= (Q,∑, 𝛿,q0,F)    where M is Finite Automaton(Machine) which accept string w , if string start at q0,DFA ends at an accept  state after reading String w. If not then M is not accept the particular string.</a:t>
            </a:r>
          </a:p>
          <a:p>
            <a:r>
              <a:rPr lang="en-IN" dirty="0"/>
              <a:t>DFA M, accept a language ,L ⊆ ∑</a:t>
            </a:r>
            <a:r>
              <a:rPr lang="en-IN" baseline="30000" dirty="0"/>
              <a:t> *  </a:t>
            </a:r>
            <a:r>
              <a:rPr lang="en-IN" dirty="0"/>
              <a:t>if every string in L is accepted by M and no more.</a:t>
            </a:r>
          </a:p>
          <a:p>
            <a:r>
              <a:rPr lang="en-IN" dirty="0"/>
              <a:t>This is also denoted by L(M) ,set of all accepted(recognize)by 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99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A354B4-DC70-4128-B563-BAB697EF7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86103"/>
              </p:ext>
            </p:extLst>
          </p:nvPr>
        </p:nvGraphicFramePr>
        <p:xfrm>
          <a:off x="450376" y="3179930"/>
          <a:ext cx="6332561" cy="1981200"/>
        </p:xfrm>
        <a:graphic>
          <a:graphicData uri="http://schemas.openxmlformats.org/drawingml/2006/table">
            <a:tbl>
              <a:tblPr/>
              <a:tblGrid>
                <a:gridCol w="1141335">
                  <a:extLst>
                    <a:ext uri="{9D8B030D-6E8A-4147-A177-3AD203B41FA5}">
                      <a16:colId xmlns:a16="http://schemas.microsoft.com/office/drawing/2014/main" val="2384898365"/>
                    </a:ext>
                  </a:extLst>
                </a:gridCol>
                <a:gridCol w="1909335">
                  <a:extLst>
                    <a:ext uri="{9D8B030D-6E8A-4147-A177-3AD203B41FA5}">
                      <a16:colId xmlns:a16="http://schemas.microsoft.com/office/drawing/2014/main" val="1492710693"/>
                    </a:ext>
                  </a:extLst>
                </a:gridCol>
                <a:gridCol w="3281891">
                  <a:extLst>
                    <a:ext uri="{9D8B030D-6E8A-4147-A177-3AD203B41FA5}">
                      <a16:colId xmlns:a16="http://schemas.microsoft.com/office/drawing/2014/main" val="295035533"/>
                    </a:ext>
                  </a:extLst>
                </a:gridCol>
              </a:tblGrid>
              <a:tr h="61330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Present State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Next State for Input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Next State for Input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63187"/>
                  </a:ext>
                </a:extLst>
              </a:tr>
              <a:tr h="373319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a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734015"/>
                  </a:ext>
                </a:extLst>
              </a:tr>
              <a:tr h="373319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b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63417"/>
                  </a:ext>
                </a:extLst>
              </a:tr>
              <a:tr h="373319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c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1440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78A9A74-DF51-4F9A-9E4F-89985AB1F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0376" y="-72476"/>
            <a:ext cx="9425571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 deterministic finite automaton be →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 = {a, b, c},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∑ = {0, 1},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US" altLang="en-US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{a},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 = {c}, and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Transition function δ as shown by the following table −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4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78D9-6E37-4165-8672-84D4395F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M=Graphical representation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E3E18D-C0F7-44B2-A70A-0D8C8F8D6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424" y="2142699"/>
            <a:ext cx="9239534" cy="41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8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B9CE-290E-4BF8-9938-39107346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Thanking you…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2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034C-5C6D-4F44-BA87-38F7E7CA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4951-6ED5-403D-82C5-E320FD59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Notations</a:t>
            </a:r>
          </a:p>
          <a:p>
            <a:pPr lvl="1"/>
            <a:r>
              <a:rPr lang="en-IN" dirty="0"/>
              <a:t>Alphabets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Length</a:t>
            </a:r>
          </a:p>
          <a:p>
            <a:pPr lvl="1"/>
            <a:r>
              <a:rPr lang="en-IN" dirty="0"/>
              <a:t>Empty String</a:t>
            </a:r>
          </a:p>
          <a:p>
            <a:pPr lvl="1"/>
            <a:r>
              <a:rPr lang="en-IN" dirty="0"/>
              <a:t>Language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Definitions </a:t>
            </a:r>
          </a:p>
          <a:p>
            <a:pPr lvl="1"/>
            <a:r>
              <a:rPr lang="en-IN" dirty="0"/>
              <a:t> Deterministic Finite Automaton(DFA)</a:t>
            </a:r>
          </a:p>
        </p:txBody>
      </p:sp>
    </p:spTree>
    <p:extLst>
      <p:ext uri="{BB962C8B-B14F-4D97-AF65-F5344CB8AC3E}">
        <p14:creationId xmlns:p14="http://schemas.microsoft.com/office/powerpoint/2010/main" val="137203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2C19-D030-44F1-8ED6-28921E8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Alphabet: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084B-BF35-4546-9353-0002DFEC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5347252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/>
              <a:t>An alphabet is a finite set of symbols.</a:t>
            </a:r>
          </a:p>
          <a:p>
            <a:endParaRPr lang="en-IN" sz="11200" dirty="0"/>
          </a:p>
          <a:p>
            <a:r>
              <a:rPr lang="en-IN" sz="11200" dirty="0"/>
              <a:t>Usually denoted by symbol  ∑     or   ┌ </a:t>
            </a:r>
          </a:p>
          <a:p>
            <a:endParaRPr lang="en-IN" sz="11200" dirty="0"/>
          </a:p>
          <a:p>
            <a:r>
              <a:rPr lang="en-IN" sz="11200" dirty="0"/>
              <a:t>Example :</a:t>
            </a:r>
          </a:p>
          <a:p>
            <a:pPr lvl="1"/>
            <a:r>
              <a:rPr lang="en-IN" sz="11200" dirty="0"/>
              <a:t> Binary Language  alphabets are { 0,1}</a:t>
            </a:r>
          </a:p>
          <a:p>
            <a:pPr lvl="1"/>
            <a:r>
              <a:rPr lang="en-IN" sz="11200" dirty="0"/>
              <a:t> ∑ = {0, 1}</a:t>
            </a:r>
          </a:p>
          <a:p>
            <a:pPr lvl="1"/>
            <a:endParaRPr lang="en-IN" sz="11200" dirty="0"/>
          </a:p>
          <a:p>
            <a:r>
              <a:rPr lang="en-IN" sz="11200" dirty="0"/>
              <a:t>Alphabet can be  any finite set symbol which we will use during operations</a:t>
            </a:r>
          </a:p>
          <a:p>
            <a:endParaRPr lang="en-IN" sz="11200" dirty="0"/>
          </a:p>
          <a:p>
            <a:r>
              <a:rPr lang="en-IN" sz="11200" dirty="0"/>
              <a:t>Example :</a:t>
            </a:r>
          </a:p>
          <a:p>
            <a:pPr lvl="1"/>
            <a:r>
              <a:rPr lang="en-IN" sz="11200" dirty="0"/>
              <a:t> alphabets are { </a:t>
            </a:r>
            <a:r>
              <a:rPr lang="en-IN" sz="11200" dirty="0" err="1"/>
              <a:t>a,b,c</a:t>
            </a:r>
            <a:r>
              <a:rPr lang="en-IN" sz="11200" dirty="0"/>
              <a:t>}</a:t>
            </a:r>
          </a:p>
          <a:p>
            <a:pPr lvl="1"/>
            <a:r>
              <a:rPr lang="en-IN" sz="11200" dirty="0"/>
              <a:t> ∑ = {</a:t>
            </a:r>
            <a:r>
              <a:rPr lang="en-IN" sz="11200" dirty="0" err="1"/>
              <a:t>a,b,c</a:t>
            </a:r>
            <a:r>
              <a:rPr lang="en-IN" sz="11200" dirty="0"/>
              <a:t>}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457200" lvl="1" indent="0">
              <a:buNone/>
            </a:pPr>
            <a:endParaRPr lang="en-IN" dirty="0"/>
          </a:p>
          <a:p>
            <a:pPr marL="1371600" lvl="3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7481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C080-9A5D-4F0D-8721-EEC7A0BE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C3024-ED43-460C-ADD2-93FE7B4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String  w over an alphabet is a sequence of symbols from the alphabet.</a:t>
            </a:r>
          </a:p>
          <a:p>
            <a:r>
              <a:rPr lang="en-IN" dirty="0"/>
              <a:t>Let take example of binary  alphabets {0 ,1 }</a:t>
            </a:r>
          </a:p>
          <a:p>
            <a:r>
              <a:rPr lang="en-IN" dirty="0"/>
              <a:t>W= 01100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87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0FC9-9313-4953-8A08-6D5CAB10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Length of String :| w 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CA3C-F8BC-47C3-8EC3-64DF5D5F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number of symbols in the string</a:t>
            </a:r>
          </a:p>
          <a:p>
            <a:r>
              <a:rPr lang="en-IN" dirty="0"/>
              <a:t>It is denoted by | w|</a:t>
            </a:r>
          </a:p>
          <a:p>
            <a:r>
              <a:rPr lang="en-IN" dirty="0"/>
              <a:t>Example : w= 01100 then |w|=5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9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E146-72AD-41E6-ADA7-7E0EB425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Empty String ( Ꜫ)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7B83-A525-43B3-84AD-FCB8E80B8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denoted by symbol Epsilon (Ꜫ).</a:t>
            </a:r>
          </a:p>
          <a:p>
            <a:r>
              <a:rPr lang="en-IN" dirty="0"/>
              <a:t>It consist of no symbol.</a:t>
            </a:r>
          </a:p>
          <a:p>
            <a:r>
              <a:rPr lang="en-IN" dirty="0"/>
              <a:t>It also say zero symbols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0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0856-3729-44D9-9155-13707D6D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∑</a:t>
            </a:r>
            <a:r>
              <a:rPr lang="en-IN" baseline="30000" dirty="0"/>
              <a:t> </a:t>
            </a:r>
            <a:r>
              <a:rPr lang="en-IN" baseline="30000" dirty="0" err="1"/>
              <a:t>i</a:t>
            </a:r>
            <a:endParaRPr lang="en-IN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0917-5634-4B67-B16C-9B18B9CA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∑</a:t>
            </a:r>
            <a:r>
              <a:rPr lang="en-IN" baseline="30000" dirty="0"/>
              <a:t> </a:t>
            </a:r>
            <a:r>
              <a:rPr lang="en-IN" baseline="30000" dirty="0" err="1"/>
              <a:t>i</a:t>
            </a:r>
            <a:r>
              <a:rPr lang="en-IN" baseline="30000" dirty="0"/>
              <a:t>  </a:t>
            </a:r>
            <a:r>
              <a:rPr lang="en-IN" dirty="0"/>
              <a:t>={ w |  w is a string  over ∑ and the length of w is equal to </a:t>
            </a:r>
            <a:r>
              <a:rPr lang="en-IN" dirty="0" err="1"/>
              <a:t>i</a:t>
            </a:r>
            <a:r>
              <a:rPr lang="en-IN" dirty="0"/>
              <a:t>}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∑</a:t>
            </a:r>
            <a:r>
              <a:rPr lang="en-IN" baseline="30000" dirty="0"/>
              <a:t> </a:t>
            </a:r>
            <a:r>
              <a:rPr lang="en-IN" baseline="30000" dirty="0" err="1"/>
              <a:t>i</a:t>
            </a:r>
            <a:r>
              <a:rPr lang="en-IN" baseline="30000" dirty="0"/>
              <a:t>   </a:t>
            </a:r>
            <a:r>
              <a:rPr lang="en-IN" dirty="0"/>
              <a:t>={ w |  w is a string  over ∑ and |w|= </a:t>
            </a:r>
            <a:r>
              <a:rPr lang="en-IN" dirty="0" err="1"/>
              <a:t>i</a:t>
            </a: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∑</a:t>
            </a:r>
            <a:r>
              <a:rPr lang="en-IN" baseline="30000" dirty="0"/>
              <a:t> 2</a:t>
            </a:r>
            <a:r>
              <a:rPr lang="en-IN" dirty="0"/>
              <a:t>   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∑ = { 0,1}  </a:t>
            </a:r>
            <a:r>
              <a:rPr lang="en-IN" dirty="0" err="1"/>
              <a:t>i</a:t>
            </a:r>
            <a:r>
              <a:rPr lang="en-IN" dirty="0"/>
              <a:t>= 2 then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∑</a:t>
            </a:r>
            <a:r>
              <a:rPr lang="en-IN" baseline="30000" dirty="0"/>
              <a:t> 2  </a:t>
            </a:r>
            <a:r>
              <a:rPr lang="en-IN" dirty="0">
                <a:sym typeface="Wingdings" panose="05000000000000000000" pitchFamily="2" charset="2"/>
              </a:rPr>
              <a:t> { 00,10,01,11}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23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1108-184C-4BAD-A3F8-3D66A86E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IN" dirty="0"/>
              <a:t>∑</a:t>
            </a:r>
            <a:r>
              <a:rPr lang="en-IN" baseline="30000" dirty="0"/>
              <a:t> *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A051-367E-4ACA-B0FE-1DCC47807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192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∑</a:t>
            </a:r>
            <a:r>
              <a:rPr lang="en-IN" baseline="30000" dirty="0"/>
              <a:t> *  </a:t>
            </a:r>
            <a:r>
              <a:rPr lang="en-IN" dirty="0"/>
              <a:t>= { w |  w is a string  over ∑ and  With all possible combinations of ∑  but length of w is more than or equal to 0}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other word,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600" dirty="0"/>
              <a:t>∑</a:t>
            </a:r>
            <a:r>
              <a:rPr lang="en-IN" sz="4600" baseline="30000" dirty="0"/>
              <a:t> *  </a:t>
            </a:r>
            <a:r>
              <a:rPr lang="en-IN" sz="4600" dirty="0"/>
              <a:t>=   U </a:t>
            </a:r>
            <a:r>
              <a:rPr lang="en-IN" sz="4600" baseline="-25000" dirty="0" err="1"/>
              <a:t>i</a:t>
            </a:r>
            <a:r>
              <a:rPr lang="en-IN" sz="4600" baseline="-25000" dirty="0"/>
              <a:t>  &gt;= 0      </a:t>
            </a:r>
            <a:r>
              <a:rPr lang="en-IN" sz="4600" dirty="0"/>
              <a:t>∑</a:t>
            </a:r>
            <a:r>
              <a:rPr lang="en-IN" sz="4600" baseline="30000" dirty="0"/>
              <a:t> </a:t>
            </a:r>
            <a:r>
              <a:rPr lang="en-IN" sz="4600" baseline="30000" dirty="0" err="1"/>
              <a:t>i</a:t>
            </a:r>
            <a:endParaRPr lang="en-IN" sz="4600" dirty="0"/>
          </a:p>
          <a:p>
            <a:pPr marL="0" indent="0">
              <a:buNone/>
            </a:pPr>
            <a:r>
              <a:rPr lang="en-IN" sz="4600" dirty="0"/>
              <a:t>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∑</a:t>
            </a:r>
            <a:r>
              <a:rPr lang="en-IN" baseline="30000" dirty="0"/>
              <a:t> 0 </a:t>
            </a:r>
            <a:r>
              <a:rPr lang="en-IN" dirty="0"/>
              <a:t>={ w |  w is a string  over ∑ and |w|=  0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∑</a:t>
            </a:r>
            <a:r>
              <a:rPr lang="en-IN" baseline="30000" dirty="0"/>
              <a:t> *</a:t>
            </a: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∑ = { 0,1}  </a:t>
            </a:r>
            <a:r>
              <a:rPr lang="en-IN" dirty="0" err="1"/>
              <a:t>i</a:t>
            </a:r>
            <a:r>
              <a:rPr lang="en-IN" dirty="0"/>
              <a:t>= 2 then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∑</a:t>
            </a:r>
            <a:r>
              <a:rPr lang="en-IN" baseline="30000" dirty="0"/>
              <a:t> *  </a:t>
            </a:r>
            <a:r>
              <a:rPr lang="en-IN" dirty="0">
                <a:sym typeface="Wingdings" panose="05000000000000000000" pitchFamily="2" charset="2"/>
              </a:rPr>
              <a:t> { Ꜫ, 0,1,00,10,01,11,011,110,………..}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78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13E3-DAEB-46B7-90AD-E9DE9A92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∑</a:t>
            </a:r>
            <a:r>
              <a:rPr lang="en-IN" baseline="30000" dirty="0"/>
              <a:t> 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74FB-E912-4522-AC75-274D53D2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∑</a:t>
            </a:r>
            <a:r>
              <a:rPr lang="en-IN" baseline="30000" dirty="0"/>
              <a:t> +  </a:t>
            </a:r>
            <a:r>
              <a:rPr lang="en-IN" dirty="0"/>
              <a:t>= { w |  w is a string  over ∑ and  With all possible combinations of ∑  but length of w is more  than or equal to 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other word,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600" dirty="0"/>
              <a:t>∑</a:t>
            </a:r>
            <a:r>
              <a:rPr lang="en-IN" sz="4600" baseline="30000" dirty="0"/>
              <a:t> + </a:t>
            </a:r>
            <a:r>
              <a:rPr lang="en-IN" sz="4600" dirty="0"/>
              <a:t>=   U </a:t>
            </a:r>
            <a:r>
              <a:rPr lang="en-IN" sz="4600" baseline="-25000" dirty="0" err="1"/>
              <a:t>i</a:t>
            </a:r>
            <a:r>
              <a:rPr lang="en-IN" sz="4600" baseline="-25000" dirty="0"/>
              <a:t>  &gt;= 1      </a:t>
            </a:r>
            <a:r>
              <a:rPr lang="en-IN" sz="4600" dirty="0"/>
              <a:t>∑</a:t>
            </a:r>
            <a:r>
              <a:rPr lang="en-IN" sz="4600" baseline="30000" dirty="0"/>
              <a:t> </a:t>
            </a:r>
            <a:r>
              <a:rPr lang="en-IN" sz="4600" baseline="30000" dirty="0" err="1"/>
              <a:t>i</a:t>
            </a:r>
            <a:endParaRPr lang="en-IN" sz="4600" dirty="0"/>
          </a:p>
          <a:p>
            <a:pPr marL="0" indent="0">
              <a:buNone/>
            </a:pPr>
            <a:r>
              <a:rPr lang="en-IN" sz="4600" dirty="0"/>
              <a:t>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∑</a:t>
            </a:r>
            <a:r>
              <a:rPr lang="en-IN" baseline="30000" dirty="0"/>
              <a:t> + </a:t>
            </a:r>
            <a:r>
              <a:rPr lang="en-IN" dirty="0"/>
              <a:t>={ w |  w is a string  over ∑ and |w|=  0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∑</a:t>
            </a:r>
            <a:r>
              <a:rPr lang="en-IN" baseline="30000" dirty="0"/>
              <a:t> +</a:t>
            </a: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∑ = { 0,1}  </a:t>
            </a:r>
            <a:r>
              <a:rPr lang="en-IN" dirty="0" err="1"/>
              <a:t>i</a:t>
            </a:r>
            <a:r>
              <a:rPr lang="en-IN" dirty="0"/>
              <a:t>= 2 then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∑</a:t>
            </a:r>
            <a:r>
              <a:rPr lang="en-IN" baseline="30000" dirty="0"/>
              <a:t> +  </a:t>
            </a:r>
            <a:r>
              <a:rPr lang="en-IN" dirty="0">
                <a:sym typeface="Wingdings" panose="05000000000000000000" pitchFamily="2" charset="2"/>
              </a:rPr>
              <a:t> { 0,1,00,10,01,11,110,001,101,111,………….}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87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9E2B40-CD03-4A3C-A055-908212D78618}"/>
</file>

<file path=customXml/itemProps2.xml><?xml version="1.0" encoding="utf-8"?>
<ds:datastoreItem xmlns:ds="http://schemas.openxmlformats.org/officeDocument/2006/customXml" ds:itemID="{43ED4D2F-C9A8-4A18-8C6C-40A86E88E670}"/>
</file>

<file path=customXml/itemProps3.xml><?xml version="1.0" encoding="utf-8"?>
<ds:datastoreItem xmlns:ds="http://schemas.openxmlformats.org/officeDocument/2006/customXml" ds:itemID="{D3A60891-3F4E-46AF-942B-1C01089E2F5A}"/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788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Lecture 2: Deterministic Finite Automaton</vt:lpstr>
      <vt:lpstr>Definitions and Notations</vt:lpstr>
      <vt:lpstr>Alphabet:</vt:lpstr>
      <vt:lpstr>String</vt:lpstr>
      <vt:lpstr>Length of String :| w |</vt:lpstr>
      <vt:lpstr>Empty String ( Ꜫ)</vt:lpstr>
      <vt:lpstr>  ∑ i</vt:lpstr>
      <vt:lpstr>∑ *</vt:lpstr>
      <vt:lpstr>∑ +</vt:lpstr>
      <vt:lpstr>Deterministic Finite Automaton (DFA)</vt:lpstr>
      <vt:lpstr>Formal Definition of DFA </vt:lpstr>
      <vt:lpstr>Example DFA</vt:lpstr>
      <vt:lpstr>Notation related DFA</vt:lpstr>
      <vt:lpstr>  Let a deterministic finite automaton be → Q = {a, b, c}, ∑ = {0, 1}, q0 = {a}, F = {c}, and Transition function δ as shown by the following table −</vt:lpstr>
      <vt:lpstr>M=Graphical representation</vt:lpstr>
      <vt:lpstr>Thanking you…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Deterministic Finite Automaton</dc:title>
  <dc:creator>Vaibhav Chunekar</dc:creator>
  <cp:lastModifiedBy>Vaibhav Chunekar</cp:lastModifiedBy>
  <cp:revision>12</cp:revision>
  <dcterms:created xsi:type="dcterms:W3CDTF">2020-08-03T18:23:36Z</dcterms:created>
  <dcterms:modified xsi:type="dcterms:W3CDTF">2020-08-03T20:20:08Z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