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7" r:id="rId2"/>
    <p:sldId id="256" r:id="rId3"/>
    <p:sldId id="257" r:id="rId4"/>
    <p:sldId id="258" r:id="rId5"/>
    <p:sldId id="259" r:id="rId6"/>
    <p:sldId id="260" r:id="rId7"/>
    <p:sldId id="278" r:id="rId8"/>
    <p:sldId id="279" r:id="rId9"/>
    <p:sldId id="280" r:id="rId10"/>
    <p:sldId id="281" r:id="rId11"/>
    <p:sldId id="282" r:id="rId12"/>
    <p:sldId id="261" r:id="rId13"/>
    <p:sldId id="264" r:id="rId14"/>
    <p:sldId id="262" r:id="rId15"/>
    <p:sldId id="263" r:id="rId16"/>
    <p:sldId id="265" r:id="rId17"/>
    <p:sldId id="266" r:id="rId18"/>
    <p:sldId id="267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762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2" d="100"/>
          <a:sy n="72" d="100"/>
        </p:scale>
        <p:origin x="660" y="78"/>
      </p:cViewPr>
      <p:guideLst>
        <p:guide pos="7628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ustomXml" Target="../customXml/item3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6E088-8476-4170-9B82-39C4C3F352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098DE9-8B56-4AFB-A414-ED90E2A3F8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D403F-25EB-4931-B6BF-1C581364B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6381D-3754-471E-937C-6166C562BF3A}" type="datetimeFigureOut">
              <a:rPr lang="en-IN" smtClean="0"/>
              <a:t>30-09-2020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69A5A9-CF22-4993-B33C-D5FFECF79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6594A-1616-4AAC-A3F4-D8A8EE21F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847A9-2172-4B48-8A95-A3E7038CBB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737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25B73-BB93-40DD-A81D-D06070A14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C0715F-BEB6-4F43-A259-B161807490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8288BA-6099-4DC4-83E2-A8C5F58E4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6381D-3754-471E-937C-6166C562BF3A}" type="datetimeFigureOut">
              <a:rPr lang="en-IN" smtClean="0"/>
              <a:t>30-09-2020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B215A2-C55C-4D9C-A981-47EE67639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15EF08-7657-4F02-A6A7-F76AD6594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847A9-2172-4B48-8A95-A3E7038CBB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426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6DDD83-7155-4FE5-B369-AA54F573BD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D34B3D-057C-4572-9032-4B002CD3B0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551E9D-D152-4C99-AF7A-795A48AAE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6381D-3754-471E-937C-6166C562BF3A}" type="datetimeFigureOut">
              <a:rPr lang="en-IN" smtClean="0"/>
              <a:t>30-09-2020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6F8E84-BA08-4A8B-AA39-0B72FE83B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540529-C855-4F76-A644-599AC95EA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847A9-2172-4B48-8A95-A3E7038CBB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5940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6568A-9737-4C9D-BAB5-03852EB03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CF840E-9971-47BF-90C3-4C52ADE66B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E5163D-E3B7-4992-B44D-093F595E6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6381D-3754-471E-937C-6166C562BF3A}" type="datetimeFigureOut">
              <a:rPr lang="en-IN" smtClean="0"/>
              <a:t>30-09-2020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8E300E-4FB6-42E7-9B61-089268B07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B79566-F7BA-4B0E-B2A3-91A3A2EA0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847A9-2172-4B48-8A95-A3E7038CBB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8496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25088-161C-4AF8-A6CA-745C80558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7D6452-1A13-4236-9BF0-8D649F04A7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1145FE-7D4B-4EFA-B0B4-3B1841676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6381D-3754-471E-937C-6166C562BF3A}" type="datetimeFigureOut">
              <a:rPr lang="en-IN" smtClean="0"/>
              <a:t>30-09-2020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3686A-5E89-42A0-BC2D-B684ED358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83D9C5-A1A2-431C-B82C-64D52B9C6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847A9-2172-4B48-8A95-A3E7038CBB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5520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28AA9-8191-4A18-B909-09ABBC14A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23C21F-9A21-48EB-B621-DE4405998B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870799-072F-48BD-BE91-D8A54881BF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0244F4-4F7A-4EB0-B8CC-609D27433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6381D-3754-471E-937C-6166C562BF3A}" type="datetimeFigureOut">
              <a:rPr lang="en-IN" smtClean="0"/>
              <a:t>30-09-2020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5ACDF8-D0D6-4E7A-9269-225F02C5A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97561-CDBD-4338-BA0C-2121A0BA5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847A9-2172-4B48-8A95-A3E7038CBB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6202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58570-4DA7-4805-A62E-AB1E7AA0F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064972-ACBD-4970-9D22-87C97D9C08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4B2551-137C-456F-B17E-848E144EE2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34C68F-4398-4DCE-A151-D7816A9608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C1D265-5E6B-4C31-9198-1A5E496DB2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85C9B0-9B7C-44C5-B4F4-27591021C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6381D-3754-471E-937C-6166C562BF3A}" type="datetimeFigureOut">
              <a:rPr lang="en-IN" smtClean="0"/>
              <a:t>30-09-2020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E7EAC9-923C-4AFE-B6F4-825107E29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FF1FDE-CFD4-450D-956E-42B3E7EB0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847A9-2172-4B48-8A95-A3E7038CBB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6520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5319D-8B5C-49F2-86E5-E2642AF80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DE8883-AD1B-4CB6-B573-FAE6D0944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6381D-3754-471E-937C-6166C562BF3A}" type="datetimeFigureOut">
              <a:rPr lang="en-IN" smtClean="0"/>
              <a:t>30-09-2020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D20E2A-6FA6-491B-8819-6A0E1821D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CB52C8-178A-46C0-BBD0-226791729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847A9-2172-4B48-8A95-A3E7038CBB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2940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B5E209-5EF0-46CF-BEEC-F79C6E223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6381D-3754-471E-937C-6166C562BF3A}" type="datetimeFigureOut">
              <a:rPr lang="en-IN" smtClean="0"/>
              <a:t>30-09-2020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D761BE-995C-448B-BAB3-8779B096C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5367F0-B08C-4E84-BA22-D25949134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847A9-2172-4B48-8A95-A3E7038CBB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8527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EA5C8-DE39-4511-8DCE-7A067FF17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204B0B-0343-4098-8C27-6F01893FE0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3EECE8-0BD5-4889-B8FE-6B19888A75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098E3E-69FE-44F6-B5B9-50F11D5FF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6381D-3754-471E-937C-6166C562BF3A}" type="datetimeFigureOut">
              <a:rPr lang="en-IN" smtClean="0"/>
              <a:t>30-09-2020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CFA5AA-05FA-4080-8087-6BD284AB1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5A4439-35C6-4C4A-A1F2-5580E87E8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847A9-2172-4B48-8A95-A3E7038CBB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29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29292-0696-4588-AE2A-FE7C82E83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09EBF6-139E-4466-AC7B-64F30F1C8C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17D760-2900-48FC-90AD-6858D28BC8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746314-1B8B-4B77-B787-56A1B6550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6381D-3754-471E-937C-6166C562BF3A}" type="datetimeFigureOut">
              <a:rPr lang="en-IN" smtClean="0"/>
              <a:t>30-09-2020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BEF6E4-882D-48BA-9A97-8969B11C3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4371A6-5566-47B3-AB55-7577A3EB8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847A9-2172-4B48-8A95-A3E7038CBB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3026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8698D3-09E8-46A2-BDCF-01BF90431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5F6A40-3FA1-461A-8658-00A251883C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5642A1-645B-4549-8DA2-8705CDC1A6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86381D-3754-471E-937C-6166C562BF3A}" type="datetimeFigureOut">
              <a:rPr lang="en-IN" smtClean="0"/>
              <a:t>30-09-2020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BDC95E-9A83-455F-B11C-230FCDF45B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C5244D-9158-43C3-AC5B-D1730C1322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8847A9-2172-4B48-8A95-A3E7038CBB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4013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5E8CC-3204-406A-8C23-518FBF4A3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7400" y="152401"/>
            <a:ext cx="7981950" cy="190817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en-US" dirty="0">
                <a:solidFill>
                  <a:schemeClr val="hlink"/>
                </a:solidFill>
              </a:rPr>
              <a:t>Lecture 22: Chomsky Normal Form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B768FA-7679-4C50-A2AF-6E6EA906C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313" y="2278064"/>
            <a:ext cx="11502887" cy="4427535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n-IN" dirty="0"/>
              <a:t>Agenda:</a:t>
            </a:r>
          </a:p>
          <a:p>
            <a:pPr>
              <a:defRPr/>
            </a:pPr>
            <a:r>
              <a:rPr lang="en-IN" altLang="en-US" dirty="0">
                <a:solidFill>
                  <a:schemeClr val="hlink"/>
                </a:solidFill>
              </a:rPr>
              <a:t>Normalization</a:t>
            </a:r>
          </a:p>
          <a:p>
            <a:pPr>
              <a:defRPr/>
            </a:pPr>
            <a:r>
              <a:rPr lang="en-IN" altLang="en-US" dirty="0">
                <a:solidFill>
                  <a:schemeClr val="hlink"/>
                </a:solidFill>
              </a:rPr>
              <a:t>Chomsky Normal Form</a:t>
            </a:r>
          </a:p>
          <a:p>
            <a:pPr>
              <a:defRPr/>
            </a:pPr>
            <a:r>
              <a:rPr lang="en-IN" altLang="en-US" dirty="0">
                <a:solidFill>
                  <a:schemeClr val="hlink"/>
                </a:solidFill>
              </a:rPr>
              <a:t>Example</a:t>
            </a:r>
            <a:endParaRPr lang="en-US" altLang="en-US" dirty="0">
              <a:solidFill>
                <a:schemeClr val="hlink"/>
              </a:solidFill>
            </a:endParaRPr>
          </a:p>
          <a:p>
            <a:pPr marL="457200" lvl="1" indent="0">
              <a:buNone/>
              <a:defRPr/>
            </a:pPr>
            <a:endParaRPr lang="en-US" altLang="en-US" dirty="0">
              <a:solidFill>
                <a:schemeClr val="hlink"/>
              </a:solidFill>
            </a:endParaRPr>
          </a:p>
          <a:p>
            <a:pPr marL="0" indent="0" algn="ctr">
              <a:buNone/>
              <a:defRPr/>
            </a:pPr>
            <a:r>
              <a:rPr lang="en-IN" dirty="0"/>
              <a:t>Presented by</a:t>
            </a:r>
          </a:p>
          <a:p>
            <a:pPr marL="0" indent="0" algn="ctr">
              <a:buNone/>
              <a:defRPr/>
            </a:pPr>
            <a:r>
              <a:rPr lang="en-IN" dirty="0"/>
              <a:t>Prof. Vaibhav Narayan Chunekar</a:t>
            </a:r>
          </a:p>
          <a:p>
            <a:pPr marL="0" indent="0" algn="ctr">
              <a:buNone/>
              <a:defRPr/>
            </a:pPr>
            <a:r>
              <a:rPr lang="en-IN" dirty="0"/>
              <a:t>K. J. Somaiya College of Engineering, Vidyavihar, Mumbai</a:t>
            </a:r>
          </a:p>
          <a:p>
            <a:pPr eaLnBrk="1" hangingPunct="1">
              <a:defRPr/>
            </a:pPr>
            <a:endParaRPr lang="en-IN" dirty="0"/>
          </a:p>
          <a:p>
            <a:pPr eaLnBrk="1" hangingPunct="1">
              <a:defRPr/>
            </a:pPr>
            <a:endParaRPr lang="en-IN" dirty="0"/>
          </a:p>
          <a:p>
            <a:pPr eaLnBrk="1" hangingPunct="1">
              <a:defRPr/>
            </a:pPr>
            <a:endParaRPr lang="en-IN" dirty="0"/>
          </a:p>
          <a:p>
            <a:pPr marL="0" indent="0">
              <a:buNone/>
              <a:defRPr/>
            </a:pPr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A0EE9-C020-44E6-B270-A9B86F239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Step3: Removing Useless Productions: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6F0D7C-2736-41C1-B7E1-BE2620608F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Useless productions are such productions which are unreachable from start symbol and hence need to remove it.</a:t>
            </a:r>
          </a:p>
          <a:p>
            <a:r>
              <a:rPr lang="en-IN" dirty="0"/>
              <a:t>A is not reachable variable here and hence it need to remove from the grammar.</a:t>
            </a:r>
          </a:p>
          <a:p>
            <a:r>
              <a:rPr lang="en-IN" dirty="0">
                <a:sym typeface="Wingdings" panose="05000000000000000000" pitchFamily="2" charset="2"/>
              </a:rPr>
              <a:t>S </a:t>
            </a:r>
            <a:r>
              <a:rPr lang="en-IN" dirty="0" err="1">
                <a:sym typeface="Wingdings" panose="05000000000000000000" pitchFamily="2" charset="2"/>
              </a:rPr>
              <a:t>aSa|aa|bSb|bb|a|b</a:t>
            </a:r>
            <a:endParaRPr lang="en-IN" dirty="0">
              <a:sym typeface="Wingdings" panose="05000000000000000000" pitchFamily="2" charset="2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578304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82003-4596-421F-A7BC-967CC7BEF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70" y="119271"/>
            <a:ext cx="11234530" cy="1571418"/>
          </a:xfrm>
        </p:spPr>
        <p:txBody>
          <a:bodyPr>
            <a:normAutofit fontScale="90000"/>
          </a:bodyPr>
          <a:lstStyle/>
          <a:p>
            <a:r>
              <a:rPr lang="en-IN" dirty="0"/>
              <a:t>Step 4: Rewriting the Grammar by introducing new intermediate variables:</a:t>
            </a:r>
            <a:br>
              <a:rPr lang="en-IN" dirty="0"/>
            </a:br>
            <a:r>
              <a:rPr lang="en-IN" dirty="0">
                <a:sym typeface="Wingdings" panose="05000000000000000000" pitchFamily="2" charset="2"/>
              </a:rPr>
              <a:t>S </a:t>
            </a:r>
            <a:r>
              <a:rPr lang="en-IN" dirty="0" err="1">
                <a:sym typeface="Wingdings" panose="05000000000000000000" pitchFamily="2" charset="2"/>
              </a:rPr>
              <a:t>aSa|aa|bSb|bb|a|b</a:t>
            </a:r>
            <a:br>
              <a:rPr lang="en-IN" dirty="0">
                <a:sym typeface="Wingdings" panose="05000000000000000000" pitchFamily="2" charset="2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D11772-877B-45B8-AFF6-8485152749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/>
              <a:t>S</a:t>
            </a:r>
            <a:r>
              <a:rPr lang="en-IN" dirty="0">
                <a:sym typeface="Wingdings" panose="05000000000000000000" pitchFamily="2" charset="2"/>
              </a:rPr>
              <a:t>XZ  .......   </a:t>
            </a:r>
            <a:r>
              <a:rPr lang="en-IN" dirty="0" err="1">
                <a:sym typeface="Wingdings" panose="05000000000000000000" pitchFamily="2" charset="2"/>
              </a:rPr>
              <a:t>aSa</a:t>
            </a:r>
            <a:endParaRPr lang="en-IN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IN" dirty="0" err="1">
                <a:sym typeface="Wingdings" panose="05000000000000000000" pitchFamily="2" charset="2"/>
              </a:rPr>
              <a:t>Xa</a:t>
            </a:r>
            <a:r>
              <a:rPr lang="en-IN" dirty="0">
                <a:sym typeface="Wingdings" panose="05000000000000000000" pitchFamily="2" charset="2"/>
              </a:rPr>
              <a:t>...................CNF form</a:t>
            </a:r>
          </a:p>
          <a:p>
            <a:pPr marL="0" indent="0">
              <a:buNone/>
            </a:pPr>
            <a:r>
              <a:rPr lang="en-IN" dirty="0">
                <a:sym typeface="Wingdings" panose="05000000000000000000" pitchFamily="2" charset="2"/>
              </a:rPr>
              <a:t>ZSX               ........ </a:t>
            </a:r>
            <a:r>
              <a:rPr lang="en-IN" dirty="0" err="1">
                <a:sym typeface="Wingdings" panose="05000000000000000000" pitchFamily="2" charset="2"/>
              </a:rPr>
              <a:t>ZSa</a:t>
            </a:r>
            <a:endParaRPr lang="en-IN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IN" dirty="0">
                <a:sym typeface="Wingdings" panose="05000000000000000000" pitchFamily="2" charset="2"/>
              </a:rPr>
              <a:t>SXX        ................aa</a:t>
            </a:r>
          </a:p>
          <a:p>
            <a:pPr marL="0" indent="0">
              <a:buNone/>
            </a:pPr>
            <a:r>
              <a:rPr lang="en-IN" dirty="0">
                <a:sym typeface="Wingdings" panose="05000000000000000000" pitchFamily="2" charset="2"/>
              </a:rPr>
              <a:t>SYW...................</a:t>
            </a:r>
            <a:r>
              <a:rPr lang="en-IN" dirty="0" err="1">
                <a:sym typeface="Wingdings" panose="05000000000000000000" pitchFamily="2" charset="2"/>
              </a:rPr>
              <a:t>bSb</a:t>
            </a:r>
            <a:r>
              <a:rPr lang="en-IN" dirty="0">
                <a:sym typeface="Wingdings" panose="05000000000000000000" pitchFamily="2" charset="2"/>
              </a:rPr>
              <a:t>   </a:t>
            </a:r>
            <a:r>
              <a:rPr lang="en-IN" dirty="0" err="1">
                <a:sym typeface="Wingdings" panose="05000000000000000000" pitchFamily="2" charset="2"/>
              </a:rPr>
              <a:t>WSb</a:t>
            </a:r>
            <a:endParaRPr lang="en-IN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IN" dirty="0" err="1">
                <a:sym typeface="Wingdings" panose="05000000000000000000" pitchFamily="2" charset="2"/>
              </a:rPr>
              <a:t>Yb</a:t>
            </a:r>
            <a:endParaRPr lang="en-IN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IN" dirty="0">
                <a:sym typeface="Wingdings" panose="05000000000000000000" pitchFamily="2" charset="2"/>
              </a:rPr>
              <a:t>WSY........................Sb</a:t>
            </a:r>
          </a:p>
          <a:p>
            <a:pPr marL="0" indent="0">
              <a:buNone/>
            </a:pPr>
            <a:r>
              <a:rPr lang="en-IN" dirty="0" err="1">
                <a:sym typeface="Wingdings" panose="05000000000000000000" pitchFamily="2" charset="2"/>
              </a:rPr>
              <a:t>Sa</a:t>
            </a:r>
            <a:r>
              <a:rPr lang="en-IN" dirty="0">
                <a:sym typeface="Wingdings" panose="05000000000000000000" pitchFamily="2" charset="2"/>
              </a:rPr>
              <a:t>.........................bb</a:t>
            </a:r>
          </a:p>
          <a:p>
            <a:pPr marL="0" indent="0">
              <a:buNone/>
            </a:pPr>
            <a:r>
              <a:rPr lang="en-IN" dirty="0" err="1">
                <a:sym typeface="Wingdings" panose="05000000000000000000" pitchFamily="2" charset="2"/>
              </a:rPr>
              <a:t>Sb</a:t>
            </a:r>
            <a:endParaRPr lang="en-IN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IN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0337887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D3B5E-C14E-45E9-9413-01A425C43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dirty="0">
                <a:solidFill>
                  <a:srgbClr val="303030"/>
                </a:solidFill>
                <a:effectLst/>
                <a:latin typeface="Arimo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Convert the given grammar to CNF-</a:t>
            </a:r>
            <a:br>
              <a:rPr lang="en-IN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507B32-2F7F-467D-A016-405AE8D816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313" y="1285461"/>
            <a:ext cx="10969487" cy="4891502"/>
          </a:xfrm>
        </p:spPr>
        <p:txBody>
          <a:bodyPr/>
          <a:lstStyle/>
          <a:p>
            <a:pPr marL="0" indent="0" fontAlgn="base">
              <a:lnSpc>
                <a:spcPct val="115000"/>
              </a:lnSpc>
              <a:spcBef>
                <a:spcPts val="300"/>
              </a:spcBef>
              <a:spcAft>
                <a:spcPts val="900"/>
              </a:spcAft>
              <a:buNone/>
            </a:pPr>
            <a:r>
              <a:rPr lang="en-IN" sz="3200" dirty="0">
                <a:solidFill>
                  <a:srgbClr val="303030"/>
                </a:solidFill>
                <a:effectLst/>
                <a:latin typeface="Arimo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 → 1A / 0B</a:t>
            </a:r>
            <a:endParaRPr lang="en-IN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fontAlgn="base">
              <a:lnSpc>
                <a:spcPct val="115000"/>
              </a:lnSpc>
              <a:spcBef>
                <a:spcPts val="300"/>
              </a:spcBef>
              <a:spcAft>
                <a:spcPts val="900"/>
              </a:spcAft>
              <a:buNone/>
            </a:pPr>
            <a:r>
              <a:rPr lang="en-IN" sz="3200" dirty="0">
                <a:solidFill>
                  <a:srgbClr val="303030"/>
                </a:solidFill>
                <a:effectLst/>
                <a:latin typeface="Arimo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 → 1AA / 0S / 0</a:t>
            </a:r>
            <a:endParaRPr lang="en-IN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fontAlgn="base">
              <a:lnSpc>
                <a:spcPct val="115000"/>
              </a:lnSpc>
              <a:spcBef>
                <a:spcPts val="300"/>
              </a:spcBef>
              <a:spcAft>
                <a:spcPts val="900"/>
              </a:spcAft>
              <a:buNone/>
            </a:pPr>
            <a:r>
              <a:rPr lang="en-IN" sz="3200" dirty="0">
                <a:solidFill>
                  <a:srgbClr val="303030"/>
                </a:solidFill>
                <a:effectLst/>
                <a:latin typeface="Arimo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 → 0BB / 1S / 1</a:t>
            </a:r>
            <a:endParaRPr lang="en-IN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fontAlgn="base">
              <a:lnSpc>
                <a:spcPct val="115000"/>
              </a:lnSpc>
              <a:spcBef>
                <a:spcPts val="300"/>
              </a:spcBef>
              <a:spcAft>
                <a:spcPts val="900"/>
              </a:spcAft>
              <a:buNone/>
            </a:pP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717524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95544-77C8-4529-94AF-E621849A1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dirty="0">
                <a:solidFill>
                  <a:srgbClr val="30303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Step-01</a:t>
            </a:r>
            <a:br>
              <a:rPr lang="en-IN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5C0BC9-EBF5-49AC-84D5-FA580EE2DB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fontAlgn="base">
              <a:lnSpc>
                <a:spcPct val="115000"/>
              </a:lnSpc>
              <a:spcBef>
                <a:spcPts val="300"/>
              </a:spcBef>
              <a:spcAft>
                <a:spcPts val="900"/>
              </a:spcAft>
              <a:buNone/>
            </a:pPr>
            <a:r>
              <a:rPr lang="en-IN" sz="1800" dirty="0">
                <a:solidFill>
                  <a:srgbClr val="303030"/>
                </a:solidFill>
                <a:effectLst/>
                <a:latin typeface="Arimo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base">
              <a:lnSpc>
                <a:spcPct val="115000"/>
              </a:lnSpc>
              <a:spcBef>
                <a:spcPts val="300"/>
              </a:spcBef>
              <a:spcAft>
                <a:spcPts val="900"/>
              </a:spcAft>
            </a:pPr>
            <a:r>
              <a:rPr lang="en-IN" dirty="0">
                <a:solidFill>
                  <a:srgbClr val="303030"/>
                </a:solidFill>
                <a:effectLst/>
                <a:latin typeface="Arimo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given grammar is already completely reduced.</a:t>
            </a:r>
            <a:endParaRPr lang="en-IN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437855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877DE-8500-45EC-AEA1-B5439058F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Check for Chomsky normal form?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7AADE8-A0C2-4325-A2D0-9B266642F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4071" y="1825624"/>
            <a:ext cx="11555894" cy="5032375"/>
          </a:xfrm>
        </p:spPr>
        <p:txBody>
          <a:bodyPr>
            <a:normAutofit fontScale="25000" lnSpcReduction="20000"/>
          </a:bodyPr>
          <a:lstStyle/>
          <a:p>
            <a:pPr fontAlgn="base">
              <a:lnSpc>
                <a:spcPct val="115000"/>
              </a:lnSpc>
              <a:spcBef>
                <a:spcPts val="300"/>
              </a:spcBef>
              <a:spcAft>
                <a:spcPts val="900"/>
              </a:spcAft>
            </a:pPr>
            <a:r>
              <a:rPr lang="en-IN" sz="11200" dirty="0">
                <a:solidFill>
                  <a:srgbClr val="303030"/>
                </a:solidFill>
                <a:effectLst/>
                <a:latin typeface="Arimo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productions already in Chomsky normal form are-</a:t>
            </a:r>
            <a:endParaRPr lang="en-IN" sz="1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lvl="2" indent="0" fontAlgn="base">
              <a:lnSpc>
                <a:spcPct val="115000"/>
              </a:lnSpc>
              <a:spcBef>
                <a:spcPts val="300"/>
              </a:spcBef>
              <a:spcAft>
                <a:spcPts val="900"/>
              </a:spcAft>
              <a:buNone/>
            </a:pPr>
            <a:r>
              <a:rPr lang="en-IN" sz="10400" dirty="0">
                <a:solidFill>
                  <a:srgbClr val="303030"/>
                </a:solidFill>
                <a:effectLst/>
                <a:latin typeface="Arimo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→ 0        ………..(1)</a:t>
            </a:r>
            <a:endParaRPr lang="en-IN" sz="10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lvl="2" indent="0" fontAlgn="base">
              <a:lnSpc>
                <a:spcPct val="115000"/>
              </a:lnSpc>
              <a:spcBef>
                <a:spcPts val="300"/>
              </a:spcBef>
              <a:spcAft>
                <a:spcPts val="900"/>
              </a:spcAft>
              <a:buNone/>
            </a:pPr>
            <a:r>
              <a:rPr lang="en-IN" sz="10400" dirty="0">
                <a:solidFill>
                  <a:srgbClr val="303030"/>
                </a:solidFill>
                <a:effectLst/>
                <a:latin typeface="Arimo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 → 1        ………..(2)</a:t>
            </a:r>
            <a:endParaRPr lang="en-IN" sz="10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base">
              <a:lnSpc>
                <a:spcPct val="115000"/>
              </a:lnSpc>
              <a:spcBef>
                <a:spcPts val="300"/>
              </a:spcBef>
              <a:spcAft>
                <a:spcPts val="900"/>
              </a:spcAft>
            </a:pPr>
            <a:r>
              <a:rPr lang="en-IN" sz="11200" dirty="0">
                <a:solidFill>
                  <a:srgbClr val="303030"/>
                </a:solidFill>
                <a:effectLst/>
                <a:latin typeface="Arimo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These productions will remain as they are.</a:t>
            </a:r>
            <a:endParaRPr lang="en-IN" sz="1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base">
              <a:lnSpc>
                <a:spcPct val="115000"/>
              </a:lnSpc>
              <a:spcBef>
                <a:spcPts val="300"/>
              </a:spcBef>
              <a:spcAft>
                <a:spcPts val="900"/>
              </a:spcAft>
            </a:pPr>
            <a:r>
              <a:rPr lang="en-IN" sz="11200" dirty="0">
                <a:solidFill>
                  <a:srgbClr val="303030"/>
                </a:solidFill>
                <a:effectLst/>
                <a:latin typeface="Arimo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The productions not in </a:t>
            </a:r>
            <a:r>
              <a:rPr lang="en-IN" sz="11200" dirty="0" err="1">
                <a:solidFill>
                  <a:srgbClr val="303030"/>
                </a:solidFill>
                <a:effectLst/>
                <a:latin typeface="Arimo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chomsky</a:t>
            </a:r>
            <a:r>
              <a:rPr lang="en-IN" sz="11200" dirty="0">
                <a:solidFill>
                  <a:srgbClr val="303030"/>
                </a:solidFill>
                <a:effectLst/>
                <a:latin typeface="Arimo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normal form are-</a:t>
            </a:r>
            <a:endParaRPr lang="en-IN" sz="1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lvl="2" indent="0" fontAlgn="base">
              <a:lnSpc>
                <a:spcPct val="115000"/>
              </a:lnSpc>
              <a:spcBef>
                <a:spcPts val="300"/>
              </a:spcBef>
              <a:spcAft>
                <a:spcPts val="900"/>
              </a:spcAft>
              <a:buNone/>
            </a:pPr>
            <a:r>
              <a:rPr lang="en-IN" sz="10400" dirty="0">
                <a:solidFill>
                  <a:srgbClr val="303030"/>
                </a:solidFill>
                <a:effectLst/>
                <a:latin typeface="Arimo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 → 1A / 0B           ………..(3)</a:t>
            </a:r>
            <a:endParaRPr lang="en-IN" sz="10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lvl="2" indent="0" fontAlgn="base">
              <a:lnSpc>
                <a:spcPct val="115000"/>
              </a:lnSpc>
              <a:spcBef>
                <a:spcPts val="300"/>
              </a:spcBef>
              <a:spcAft>
                <a:spcPts val="900"/>
              </a:spcAft>
              <a:buNone/>
            </a:pPr>
            <a:r>
              <a:rPr lang="en-IN" sz="10400" dirty="0">
                <a:solidFill>
                  <a:srgbClr val="303030"/>
                </a:solidFill>
                <a:effectLst/>
                <a:latin typeface="Arimo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 → 1AA / 0S         ………..(4)</a:t>
            </a:r>
            <a:endParaRPr lang="en-IN" sz="10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lvl="2" indent="0" fontAlgn="base">
              <a:lnSpc>
                <a:spcPct val="115000"/>
              </a:lnSpc>
              <a:spcBef>
                <a:spcPts val="300"/>
              </a:spcBef>
              <a:spcAft>
                <a:spcPts val="900"/>
              </a:spcAft>
              <a:buNone/>
            </a:pPr>
            <a:r>
              <a:rPr lang="en-IN" sz="10400" dirty="0">
                <a:solidFill>
                  <a:srgbClr val="303030"/>
                </a:solidFill>
                <a:effectLst/>
                <a:latin typeface="Arimo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 → 0BB / 1S         ………..(5)</a:t>
            </a:r>
            <a:endParaRPr lang="en-IN" sz="10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base">
              <a:lnSpc>
                <a:spcPct val="115000"/>
              </a:lnSpc>
              <a:spcBef>
                <a:spcPts val="300"/>
              </a:spcBef>
              <a:spcAft>
                <a:spcPts val="900"/>
              </a:spcAft>
            </a:pPr>
            <a:r>
              <a:rPr lang="en-IN" sz="11200" dirty="0">
                <a:solidFill>
                  <a:srgbClr val="303030"/>
                </a:solidFill>
                <a:effectLst/>
                <a:latin typeface="Arimo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 will convert these productions in </a:t>
            </a:r>
            <a:r>
              <a:rPr lang="en-IN" sz="11200" dirty="0" err="1">
                <a:solidFill>
                  <a:srgbClr val="303030"/>
                </a:solidFill>
                <a:effectLst/>
                <a:latin typeface="Arimo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chomsky</a:t>
            </a:r>
            <a:r>
              <a:rPr lang="en-IN" sz="11200" dirty="0">
                <a:solidFill>
                  <a:srgbClr val="303030"/>
                </a:solidFill>
                <a:effectLst/>
                <a:latin typeface="Arimo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normal form</a:t>
            </a:r>
            <a:r>
              <a:rPr lang="en-IN" sz="1800" dirty="0">
                <a:solidFill>
                  <a:srgbClr val="303030"/>
                </a:solidFill>
                <a:effectLst/>
                <a:latin typeface="Arimo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base">
              <a:lnSpc>
                <a:spcPct val="115000"/>
              </a:lnSpc>
              <a:spcBef>
                <a:spcPts val="300"/>
              </a:spcBef>
              <a:spcAft>
                <a:spcPts val="900"/>
              </a:spcAft>
            </a:pPr>
            <a:r>
              <a:rPr lang="en-IN" sz="1800" dirty="0">
                <a:solidFill>
                  <a:srgbClr val="303030"/>
                </a:solidFill>
                <a:effectLst/>
                <a:latin typeface="Arimo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5" name="Slide Zoom 4">
                <a:extLst>
                  <a:ext uri="{FF2B5EF4-FFF2-40B4-BE49-F238E27FC236}">
                    <a16:creationId xmlns:a16="http://schemas.microsoft.com/office/drawing/2014/main" id="{819C4675-E18E-4E44-A7EA-62CE2BB26B43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069142449"/>
                  </p:ext>
                </p:extLst>
              </p:nvPr>
            </p:nvGraphicFramePr>
            <p:xfrm>
              <a:off x="198783" y="6013989"/>
              <a:ext cx="3048000" cy="1714500"/>
            </p:xfrm>
            <a:graphic>
              <a:graphicData uri="http://schemas.microsoft.com/office/powerpoint/2016/slidezoom">
                <pslz:sldZm>
                  <pslz:sldZmObj sldId="263" cId="1708997243">
                    <pslz:zmPr id="{9AC0D8CA-2E12-4D2B-8580-29CBCC158D45}" returnToParent="0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5" name="Slide Zoom 4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819C4675-E18E-4E44-A7EA-62CE2BB26B4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98783" y="6013989"/>
                <a:ext cx="3048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259893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59EC8-24FA-41C7-8387-1D23F40F7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Step 3: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EDE77B-687B-47FB-8E7C-73DA61011E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1800" dirty="0">
                <a:solidFill>
                  <a:srgbClr val="303030"/>
                </a:solidFill>
                <a:effectLst/>
                <a:latin typeface="Arimo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Replace the terminal symbols 0 and 1 by new variables C and D.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base">
              <a:lnSpc>
                <a:spcPct val="115000"/>
              </a:lnSpc>
              <a:spcBef>
                <a:spcPts val="300"/>
              </a:spcBef>
              <a:spcAft>
                <a:spcPts val="900"/>
              </a:spcAft>
            </a:pPr>
            <a:r>
              <a:rPr lang="en-IN" sz="1800" dirty="0">
                <a:solidFill>
                  <a:srgbClr val="303030"/>
                </a:solidFill>
                <a:effectLst/>
                <a:latin typeface="Arimo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 is done by introducing the following two new productions in the grammar-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base">
              <a:lnSpc>
                <a:spcPct val="115000"/>
              </a:lnSpc>
              <a:spcBef>
                <a:spcPts val="300"/>
              </a:spcBef>
              <a:spcAft>
                <a:spcPts val="900"/>
              </a:spcAft>
            </a:pPr>
            <a:r>
              <a:rPr lang="en-IN" sz="1800" dirty="0">
                <a:solidFill>
                  <a:srgbClr val="303030"/>
                </a:solidFill>
                <a:effectLst/>
                <a:latin typeface="Arimo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 → 0       ………..(6)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base">
              <a:lnSpc>
                <a:spcPct val="115000"/>
              </a:lnSpc>
              <a:spcBef>
                <a:spcPts val="300"/>
              </a:spcBef>
              <a:spcAft>
                <a:spcPts val="900"/>
              </a:spcAft>
            </a:pPr>
            <a:r>
              <a:rPr lang="en-IN" sz="1800" dirty="0">
                <a:solidFill>
                  <a:srgbClr val="303030"/>
                </a:solidFill>
                <a:effectLst/>
                <a:latin typeface="Arimo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 → 1       ………..(7)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base">
              <a:lnSpc>
                <a:spcPct val="115000"/>
              </a:lnSpc>
              <a:spcBef>
                <a:spcPts val="300"/>
              </a:spcBef>
              <a:spcAft>
                <a:spcPts val="900"/>
              </a:spcAft>
            </a:pPr>
            <a:r>
              <a:rPr lang="en-IN" sz="1800" dirty="0">
                <a:solidFill>
                  <a:srgbClr val="303030"/>
                </a:solidFill>
                <a:effectLst/>
                <a:latin typeface="Arimo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base">
              <a:lnSpc>
                <a:spcPct val="115000"/>
              </a:lnSpc>
              <a:spcBef>
                <a:spcPts val="300"/>
              </a:spcBef>
              <a:spcAft>
                <a:spcPts val="900"/>
              </a:spcAft>
            </a:pPr>
            <a:r>
              <a:rPr lang="en-IN" sz="1800" dirty="0">
                <a:solidFill>
                  <a:srgbClr val="303030"/>
                </a:solidFill>
                <a:effectLst/>
                <a:latin typeface="Arimo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Now, the productions (3), (4) and (5) modifies to-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base">
              <a:lnSpc>
                <a:spcPct val="115000"/>
              </a:lnSpc>
              <a:spcBef>
                <a:spcPts val="300"/>
              </a:spcBef>
              <a:spcAft>
                <a:spcPts val="900"/>
              </a:spcAft>
            </a:pPr>
            <a:r>
              <a:rPr lang="en-IN" sz="1800" dirty="0">
                <a:solidFill>
                  <a:srgbClr val="303030"/>
                </a:solidFill>
                <a:effectLst/>
                <a:latin typeface="Arimo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 → DA / CB           ………..(8)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base">
              <a:lnSpc>
                <a:spcPct val="115000"/>
              </a:lnSpc>
              <a:spcBef>
                <a:spcPts val="300"/>
              </a:spcBef>
              <a:spcAft>
                <a:spcPts val="900"/>
              </a:spcAft>
            </a:pPr>
            <a:r>
              <a:rPr lang="en-IN" sz="1800" dirty="0">
                <a:solidFill>
                  <a:srgbClr val="303030"/>
                </a:solidFill>
                <a:effectLst/>
                <a:latin typeface="Arimo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 → DAA / CS         ………..(9)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base">
              <a:lnSpc>
                <a:spcPct val="115000"/>
              </a:lnSpc>
              <a:spcBef>
                <a:spcPts val="300"/>
              </a:spcBef>
              <a:spcAft>
                <a:spcPts val="900"/>
              </a:spcAft>
            </a:pPr>
            <a:r>
              <a:rPr lang="en-IN" sz="1800" dirty="0">
                <a:solidFill>
                  <a:srgbClr val="303030"/>
                </a:solidFill>
                <a:effectLst/>
                <a:latin typeface="Arimo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 → CBB / DS         ………..(10)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089972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73896-0C42-4F7B-BA39-E3369C605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b="1" dirty="0">
                <a:solidFill>
                  <a:srgbClr val="30303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Step-04</a:t>
            </a:r>
            <a:br>
              <a:rPr lang="en-IN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C37C4B-B111-4261-8679-B8AB043E0B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2939"/>
            <a:ext cx="10515600" cy="5950226"/>
          </a:xfrm>
        </p:spPr>
        <p:txBody>
          <a:bodyPr>
            <a:normAutofit fontScale="55000" lnSpcReduction="20000"/>
          </a:bodyPr>
          <a:lstStyle/>
          <a:p>
            <a:pPr marL="0" indent="0" fontAlgn="base">
              <a:lnSpc>
                <a:spcPct val="115000"/>
              </a:lnSpc>
              <a:spcBef>
                <a:spcPts val="300"/>
              </a:spcBef>
              <a:spcAft>
                <a:spcPts val="900"/>
              </a:spcAft>
              <a:buNone/>
            </a:pPr>
            <a:r>
              <a:rPr lang="en-IN" sz="4500" dirty="0">
                <a:solidFill>
                  <a:srgbClr val="303030"/>
                </a:solidFill>
                <a:effectLst/>
                <a:latin typeface="Arimo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Out of (8), (9) and (10), the productions already in Chomsky Normal Form are-</a:t>
            </a:r>
            <a:endParaRPr lang="en-IN" sz="45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fontAlgn="base">
              <a:lnSpc>
                <a:spcPct val="115000"/>
              </a:lnSpc>
              <a:spcBef>
                <a:spcPts val="300"/>
              </a:spcBef>
              <a:spcAft>
                <a:spcPts val="900"/>
              </a:spcAft>
              <a:buNone/>
            </a:pPr>
            <a:r>
              <a:rPr lang="en-IN" sz="4500" dirty="0">
                <a:solidFill>
                  <a:srgbClr val="303030"/>
                </a:solidFill>
                <a:effectLst/>
                <a:latin typeface="Arimo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 → DA / CB           ………..(11)</a:t>
            </a:r>
            <a:endParaRPr lang="en-IN" sz="45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fontAlgn="base">
              <a:lnSpc>
                <a:spcPct val="115000"/>
              </a:lnSpc>
              <a:spcBef>
                <a:spcPts val="300"/>
              </a:spcBef>
              <a:spcAft>
                <a:spcPts val="900"/>
              </a:spcAft>
              <a:buNone/>
            </a:pPr>
            <a:r>
              <a:rPr lang="en-IN" sz="4500" dirty="0">
                <a:solidFill>
                  <a:srgbClr val="303030"/>
                </a:solidFill>
                <a:effectLst/>
                <a:latin typeface="Arimo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 → CS                   ………..(12)</a:t>
            </a:r>
            <a:endParaRPr lang="en-IN" sz="45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fontAlgn="base">
              <a:lnSpc>
                <a:spcPct val="115000"/>
              </a:lnSpc>
              <a:spcBef>
                <a:spcPts val="300"/>
              </a:spcBef>
              <a:spcAft>
                <a:spcPts val="900"/>
              </a:spcAft>
              <a:buNone/>
            </a:pPr>
            <a:r>
              <a:rPr lang="en-IN" sz="4500" dirty="0">
                <a:solidFill>
                  <a:srgbClr val="303030"/>
                </a:solidFill>
                <a:effectLst/>
                <a:latin typeface="Arimo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 → DS                   ………..(13)</a:t>
            </a:r>
            <a:endParaRPr lang="en-IN" sz="45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fontAlgn="base">
              <a:lnSpc>
                <a:spcPct val="115000"/>
              </a:lnSpc>
              <a:spcBef>
                <a:spcPts val="300"/>
              </a:spcBef>
              <a:spcAft>
                <a:spcPts val="900"/>
              </a:spcAft>
              <a:buNone/>
            </a:pPr>
            <a:r>
              <a:rPr lang="en-IN" sz="4500" dirty="0">
                <a:solidFill>
                  <a:srgbClr val="303030"/>
                </a:solidFill>
                <a:effectLst/>
                <a:latin typeface="Arimo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These productions will remain as they are.</a:t>
            </a:r>
            <a:endParaRPr lang="en-IN" sz="45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fontAlgn="base">
              <a:lnSpc>
                <a:spcPct val="115000"/>
              </a:lnSpc>
              <a:spcBef>
                <a:spcPts val="300"/>
              </a:spcBef>
              <a:spcAft>
                <a:spcPts val="900"/>
              </a:spcAft>
              <a:buNone/>
            </a:pPr>
            <a:r>
              <a:rPr lang="en-IN" sz="4500" dirty="0">
                <a:solidFill>
                  <a:srgbClr val="303030"/>
                </a:solidFill>
                <a:effectLst/>
                <a:latin typeface="Arimo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indent="0" fontAlgn="base">
              <a:lnSpc>
                <a:spcPct val="115000"/>
              </a:lnSpc>
              <a:spcBef>
                <a:spcPts val="300"/>
              </a:spcBef>
              <a:spcAft>
                <a:spcPts val="900"/>
              </a:spcAft>
              <a:buNone/>
            </a:pPr>
            <a:r>
              <a:rPr lang="en-IN" sz="4500" dirty="0">
                <a:solidFill>
                  <a:srgbClr val="303030"/>
                </a:solidFill>
                <a:effectLst/>
                <a:latin typeface="Arimo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productions not in </a:t>
            </a:r>
            <a:r>
              <a:rPr lang="en-IN" sz="4500" dirty="0" err="1">
                <a:solidFill>
                  <a:srgbClr val="303030"/>
                </a:solidFill>
                <a:effectLst/>
                <a:latin typeface="Arimo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chomsky</a:t>
            </a:r>
            <a:r>
              <a:rPr lang="en-IN" sz="4500" dirty="0">
                <a:solidFill>
                  <a:srgbClr val="303030"/>
                </a:solidFill>
                <a:effectLst/>
                <a:latin typeface="Arimo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normal form are-</a:t>
            </a:r>
            <a:endParaRPr lang="en-IN" sz="45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fontAlgn="base">
              <a:lnSpc>
                <a:spcPct val="115000"/>
              </a:lnSpc>
              <a:spcBef>
                <a:spcPts val="300"/>
              </a:spcBef>
              <a:spcAft>
                <a:spcPts val="900"/>
              </a:spcAft>
              <a:buNone/>
            </a:pPr>
            <a:r>
              <a:rPr lang="en-IN" sz="4500" dirty="0">
                <a:solidFill>
                  <a:srgbClr val="303030"/>
                </a:solidFill>
                <a:effectLst/>
                <a:latin typeface="Arimo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 → DAA         ………..(14)</a:t>
            </a:r>
            <a:endParaRPr lang="en-IN" sz="45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fontAlgn="base">
              <a:lnSpc>
                <a:spcPct val="115000"/>
              </a:lnSpc>
              <a:spcBef>
                <a:spcPts val="300"/>
              </a:spcBef>
              <a:spcAft>
                <a:spcPts val="900"/>
              </a:spcAft>
              <a:buNone/>
            </a:pPr>
            <a:r>
              <a:rPr lang="en-IN" sz="4500" dirty="0">
                <a:solidFill>
                  <a:srgbClr val="303030"/>
                </a:solidFill>
                <a:effectLst/>
                <a:latin typeface="Arimo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 → CBB         ………..(15)</a:t>
            </a:r>
            <a:endParaRPr lang="en-IN" sz="45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fontAlgn="base">
              <a:lnSpc>
                <a:spcPct val="115000"/>
              </a:lnSpc>
              <a:spcBef>
                <a:spcPts val="300"/>
              </a:spcBef>
              <a:spcAft>
                <a:spcPts val="900"/>
              </a:spcAft>
              <a:buNone/>
            </a:pPr>
            <a:r>
              <a:rPr lang="en-IN" sz="4500" dirty="0">
                <a:solidFill>
                  <a:srgbClr val="303030"/>
                </a:solidFill>
                <a:effectLst/>
                <a:latin typeface="Arimo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 will convert these productions in Chomsky Normal Form.</a:t>
            </a:r>
            <a:endParaRPr lang="en-IN" sz="45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590813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4E852-8596-405B-B8F4-C85A7F856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73345"/>
          </a:xfrm>
        </p:spPr>
        <p:txBody>
          <a:bodyPr/>
          <a:lstStyle/>
          <a:p>
            <a:r>
              <a:rPr lang="en-IN" b="1" dirty="0"/>
              <a:t>Step 5</a:t>
            </a:r>
            <a:r>
              <a:rPr lang="en-IN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9133D9-8737-4E36-B41A-FB603C5D2E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338470"/>
            <a:ext cx="11049000" cy="5618921"/>
          </a:xfrm>
        </p:spPr>
        <p:txBody>
          <a:bodyPr>
            <a:normAutofit fontScale="70000" lnSpcReduction="20000"/>
          </a:bodyPr>
          <a:lstStyle/>
          <a:p>
            <a:pPr marL="0" indent="0" fontAlgn="base">
              <a:lnSpc>
                <a:spcPct val="115000"/>
              </a:lnSpc>
              <a:spcBef>
                <a:spcPts val="300"/>
              </a:spcBef>
              <a:spcAft>
                <a:spcPts val="900"/>
              </a:spcAft>
              <a:buNone/>
            </a:pPr>
            <a:r>
              <a:rPr lang="en-IN" sz="4000" dirty="0">
                <a:solidFill>
                  <a:srgbClr val="303030"/>
                </a:solidFill>
                <a:effectLst/>
                <a:latin typeface="Arimo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Replace AA and BB by new variables E and F respectively.</a:t>
            </a:r>
            <a:endParaRPr lang="en-IN" sz="4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fontAlgn="base">
              <a:lnSpc>
                <a:spcPct val="115000"/>
              </a:lnSpc>
              <a:spcBef>
                <a:spcPts val="300"/>
              </a:spcBef>
              <a:spcAft>
                <a:spcPts val="900"/>
              </a:spcAft>
              <a:buNone/>
            </a:pPr>
            <a:endParaRPr lang="en-IN" sz="4000" dirty="0">
              <a:solidFill>
                <a:srgbClr val="303030"/>
              </a:solidFill>
              <a:effectLst/>
              <a:latin typeface="Arimo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base">
              <a:lnSpc>
                <a:spcPct val="115000"/>
              </a:lnSpc>
              <a:spcBef>
                <a:spcPts val="300"/>
              </a:spcBef>
              <a:spcAft>
                <a:spcPts val="900"/>
              </a:spcAft>
              <a:buNone/>
            </a:pPr>
            <a:r>
              <a:rPr lang="en-IN" sz="4000" dirty="0">
                <a:solidFill>
                  <a:srgbClr val="303030"/>
                </a:solidFill>
                <a:effectLst/>
                <a:latin typeface="Arimo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 is done by introducing the following two new productions in the grammar-</a:t>
            </a:r>
            <a:endParaRPr lang="en-IN" sz="4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fontAlgn="base">
              <a:lnSpc>
                <a:spcPct val="115000"/>
              </a:lnSpc>
              <a:spcBef>
                <a:spcPts val="300"/>
              </a:spcBef>
              <a:spcAft>
                <a:spcPts val="900"/>
              </a:spcAft>
              <a:buNone/>
            </a:pPr>
            <a:r>
              <a:rPr lang="en-IN" sz="4000" dirty="0">
                <a:solidFill>
                  <a:srgbClr val="303030"/>
                </a:solidFill>
                <a:effectLst/>
                <a:latin typeface="Arimo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 → AA       ………..(16)</a:t>
            </a:r>
            <a:endParaRPr lang="en-IN" sz="4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fontAlgn="base">
              <a:lnSpc>
                <a:spcPct val="115000"/>
              </a:lnSpc>
              <a:spcBef>
                <a:spcPts val="300"/>
              </a:spcBef>
              <a:spcAft>
                <a:spcPts val="900"/>
              </a:spcAft>
              <a:buNone/>
            </a:pPr>
            <a:r>
              <a:rPr lang="en-IN" sz="4000" dirty="0">
                <a:solidFill>
                  <a:srgbClr val="303030"/>
                </a:solidFill>
                <a:effectLst/>
                <a:latin typeface="Arimo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 → BB       ………..(17)</a:t>
            </a:r>
            <a:endParaRPr lang="en-IN" sz="4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fontAlgn="base">
              <a:lnSpc>
                <a:spcPct val="115000"/>
              </a:lnSpc>
              <a:spcBef>
                <a:spcPts val="300"/>
              </a:spcBef>
              <a:spcAft>
                <a:spcPts val="900"/>
              </a:spcAft>
              <a:buNone/>
            </a:pPr>
            <a:r>
              <a:rPr lang="en-IN" sz="4000" dirty="0">
                <a:solidFill>
                  <a:srgbClr val="303030"/>
                </a:solidFill>
                <a:effectLst/>
                <a:latin typeface="Arimo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sz="4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fontAlgn="base">
              <a:lnSpc>
                <a:spcPct val="115000"/>
              </a:lnSpc>
              <a:spcBef>
                <a:spcPts val="300"/>
              </a:spcBef>
              <a:spcAft>
                <a:spcPts val="900"/>
              </a:spcAft>
              <a:buNone/>
            </a:pPr>
            <a:r>
              <a:rPr lang="en-IN" sz="4000" dirty="0">
                <a:solidFill>
                  <a:srgbClr val="303030"/>
                </a:solidFill>
                <a:effectLst/>
                <a:latin typeface="Arimo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Now, the productions (14) and (15) modifies to-</a:t>
            </a:r>
            <a:endParaRPr lang="en-IN" sz="4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fontAlgn="base">
              <a:lnSpc>
                <a:spcPct val="115000"/>
              </a:lnSpc>
              <a:spcBef>
                <a:spcPts val="300"/>
              </a:spcBef>
              <a:spcAft>
                <a:spcPts val="900"/>
              </a:spcAft>
              <a:buNone/>
            </a:pPr>
            <a:r>
              <a:rPr lang="en-IN" sz="4000" dirty="0">
                <a:solidFill>
                  <a:srgbClr val="303030"/>
                </a:solidFill>
                <a:effectLst/>
                <a:latin typeface="Arimo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 → DE         ………..(18)</a:t>
            </a:r>
            <a:endParaRPr lang="en-IN" sz="4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fontAlgn="base">
              <a:lnSpc>
                <a:spcPct val="115000"/>
              </a:lnSpc>
              <a:spcBef>
                <a:spcPts val="300"/>
              </a:spcBef>
              <a:spcAft>
                <a:spcPts val="900"/>
              </a:spcAft>
              <a:buNone/>
            </a:pPr>
            <a:r>
              <a:rPr lang="en-IN" sz="4000" dirty="0">
                <a:solidFill>
                  <a:srgbClr val="303030"/>
                </a:solidFill>
                <a:effectLst/>
                <a:latin typeface="Arimo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 → CF         ………..(19)</a:t>
            </a:r>
            <a:endParaRPr lang="en-IN" sz="4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224301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C6659-2FC0-46F7-B703-694B9ACF4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132522"/>
            <a:ext cx="11353800" cy="1126436"/>
          </a:xfrm>
        </p:spPr>
        <p:txBody>
          <a:bodyPr>
            <a:normAutofit fontScale="90000"/>
          </a:bodyPr>
          <a:lstStyle/>
          <a:p>
            <a:r>
              <a:rPr lang="en-IN" sz="4400" b="1" dirty="0">
                <a:solidFill>
                  <a:srgbClr val="30303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Step-06</a:t>
            </a:r>
            <a:br>
              <a:rPr lang="en-IN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09F787-498E-4EFD-8FE4-04055DF936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02366"/>
            <a:ext cx="11353800" cy="6023112"/>
          </a:xfrm>
        </p:spPr>
        <p:txBody>
          <a:bodyPr>
            <a:normAutofit fontScale="70000" lnSpcReduction="20000"/>
          </a:bodyPr>
          <a:lstStyle/>
          <a:p>
            <a:pPr marL="0" indent="0" fontAlgn="base">
              <a:lnSpc>
                <a:spcPct val="115000"/>
              </a:lnSpc>
              <a:spcBef>
                <a:spcPts val="300"/>
              </a:spcBef>
              <a:spcAft>
                <a:spcPts val="900"/>
              </a:spcAft>
              <a:buNone/>
            </a:pPr>
            <a:r>
              <a:rPr lang="en-IN" sz="1800" dirty="0">
                <a:solidFill>
                  <a:srgbClr val="303030"/>
                </a:solidFill>
                <a:effectLst/>
                <a:latin typeface="Arimo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sz="4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fontAlgn="base">
              <a:lnSpc>
                <a:spcPct val="115000"/>
              </a:lnSpc>
              <a:spcBef>
                <a:spcPts val="300"/>
              </a:spcBef>
              <a:spcAft>
                <a:spcPts val="900"/>
              </a:spcAft>
              <a:buNone/>
            </a:pPr>
            <a:r>
              <a:rPr lang="en-IN" sz="4400" dirty="0">
                <a:solidFill>
                  <a:srgbClr val="303030"/>
                </a:solidFill>
                <a:effectLst/>
                <a:latin typeface="Arimo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(1), (2), (6), (7), (11), (12), (13), (16), (17), (18) and (19), the resultant grammar is-</a:t>
            </a:r>
            <a:endParaRPr lang="en-IN" sz="4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fontAlgn="base">
              <a:lnSpc>
                <a:spcPct val="115000"/>
              </a:lnSpc>
              <a:spcBef>
                <a:spcPts val="300"/>
              </a:spcBef>
              <a:spcAft>
                <a:spcPts val="900"/>
              </a:spcAft>
              <a:buNone/>
            </a:pPr>
            <a:r>
              <a:rPr lang="en-IN" sz="1800" dirty="0">
                <a:solidFill>
                  <a:srgbClr val="303030"/>
                </a:solidFill>
                <a:effectLst/>
                <a:latin typeface="Arimo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 indent="0" fontAlgn="base">
              <a:lnSpc>
                <a:spcPct val="115000"/>
              </a:lnSpc>
              <a:spcBef>
                <a:spcPts val="300"/>
              </a:spcBef>
              <a:spcAft>
                <a:spcPts val="900"/>
              </a:spcAft>
              <a:buNone/>
            </a:pPr>
            <a:r>
              <a:rPr lang="en-IN" sz="4400" dirty="0">
                <a:solidFill>
                  <a:srgbClr val="303030"/>
                </a:solidFill>
                <a:effectLst/>
                <a:latin typeface="Arimo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 → DA / CB</a:t>
            </a:r>
            <a:endParaRPr lang="en-IN" sz="4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 indent="0" fontAlgn="base">
              <a:lnSpc>
                <a:spcPct val="115000"/>
              </a:lnSpc>
              <a:spcBef>
                <a:spcPts val="300"/>
              </a:spcBef>
              <a:spcAft>
                <a:spcPts val="900"/>
              </a:spcAft>
              <a:buNone/>
            </a:pPr>
            <a:r>
              <a:rPr lang="en-IN" sz="4400" dirty="0">
                <a:solidFill>
                  <a:srgbClr val="303030"/>
                </a:solidFill>
                <a:effectLst/>
                <a:latin typeface="Arimo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→ CS / DE / 0</a:t>
            </a:r>
            <a:endParaRPr lang="en-IN" sz="4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 indent="0" fontAlgn="base">
              <a:lnSpc>
                <a:spcPct val="115000"/>
              </a:lnSpc>
              <a:spcBef>
                <a:spcPts val="300"/>
              </a:spcBef>
              <a:spcAft>
                <a:spcPts val="900"/>
              </a:spcAft>
              <a:buNone/>
            </a:pPr>
            <a:r>
              <a:rPr lang="en-IN" sz="4400" dirty="0">
                <a:solidFill>
                  <a:srgbClr val="303030"/>
                </a:solidFill>
                <a:effectLst/>
                <a:latin typeface="Arimo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 → DS / CF / 1</a:t>
            </a:r>
            <a:endParaRPr lang="en-IN" sz="4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 indent="0" fontAlgn="base">
              <a:lnSpc>
                <a:spcPct val="115000"/>
              </a:lnSpc>
              <a:spcBef>
                <a:spcPts val="300"/>
              </a:spcBef>
              <a:spcAft>
                <a:spcPts val="900"/>
              </a:spcAft>
              <a:buNone/>
            </a:pPr>
            <a:r>
              <a:rPr lang="en-IN" sz="4400" dirty="0">
                <a:solidFill>
                  <a:srgbClr val="303030"/>
                </a:solidFill>
                <a:effectLst/>
                <a:latin typeface="Arimo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 → 0</a:t>
            </a:r>
            <a:endParaRPr lang="en-IN" sz="4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 indent="0" fontAlgn="base">
              <a:lnSpc>
                <a:spcPct val="115000"/>
              </a:lnSpc>
              <a:spcBef>
                <a:spcPts val="300"/>
              </a:spcBef>
              <a:spcAft>
                <a:spcPts val="900"/>
              </a:spcAft>
              <a:buNone/>
            </a:pPr>
            <a:r>
              <a:rPr lang="en-IN" sz="4400" dirty="0">
                <a:solidFill>
                  <a:srgbClr val="303030"/>
                </a:solidFill>
                <a:effectLst/>
                <a:latin typeface="Arimo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 → 1</a:t>
            </a:r>
            <a:endParaRPr lang="en-IN" sz="4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 indent="0" fontAlgn="base">
              <a:lnSpc>
                <a:spcPct val="115000"/>
              </a:lnSpc>
              <a:spcBef>
                <a:spcPts val="300"/>
              </a:spcBef>
              <a:spcAft>
                <a:spcPts val="900"/>
              </a:spcAft>
              <a:buNone/>
            </a:pPr>
            <a:r>
              <a:rPr lang="en-IN" sz="4400" dirty="0">
                <a:solidFill>
                  <a:srgbClr val="303030"/>
                </a:solidFill>
                <a:effectLst/>
                <a:latin typeface="Arimo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 → AA</a:t>
            </a:r>
            <a:endParaRPr lang="en-IN" sz="4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 indent="0" fontAlgn="base">
              <a:lnSpc>
                <a:spcPct val="115000"/>
              </a:lnSpc>
              <a:spcBef>
                <a:spcPts val="300"/>
              </a:spcBef>
              <a:spcAft>
                <a:spcPts val="900"/>
              </a:spcAft>
              <a:buNone/>
            </a:pPr>
            <a:r>
              <a:rPr lang="en-IN" sz="4400" dirty="0">
                <a:solidFill>
                  <a:srgbClr val="303030"/>
                </a:solidFill>
                <a:effectLst/>
                <a:latin typeface="Arimo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 → BB</a:t>
            </a:r>
            <a:endParaRPr lang="en-IN" sz="4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99931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CAB94-6741-4FD1-92BD-776E5E5E94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8189"/>
            <a:ext cx="9144000" cy="1359551"/>
          </a:xfrm>
        </p:spPr>
        <p:txBody>
          <a:bodyPr>
            <a:normAutofit fontScale="90000"/>
          </a:bodyPr>
          <a:lstStyle/>
          <a:p>
            <a:r>
              <a:rPr lang="en-IN" sz="4400" b="1" dirty="0">
                <a:solidFill>
                  <a:srgbClr val="30303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Normal Forms</a:t>
            </a:r>
            <a:b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A39A7D-0F43-4008-8E05-AA70628294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881809"/>
            <a:ext cx="12109450" cy="516834"/>
          </a:xfrm>
        </p:spPr>
        <p:txBody>
          <a:bodyPr>
            <a:normAutofit/>
          </a:bodyPr>
          <a:lstStyle/>
          <a:p>
            <a:r>
              <a:rPr lang="en-IN" sz="2800" dirty="0">
                <a:solidFill>
                  <a:srgbClr val="303030"/>
                </a:solidFill>
                <a:effectLst/>
                <a:latin typeface="Arimo" panose="020B0604020202020204" pitchFamily="34" charset="0"/>
                <a:ea typeface="Times New Roman" panose="02020603050405020304" pitchFamily="18" charset="0"/>
              </a:rPr>
              <a:t>Normalization is performed in order to standardize the grammar.</a:t>
            </a:r>
            <a:endParaRPr lang="en-IN" sz="3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76D69C-26B3-4B8B-AD3F-1ED2FB8C3738}"/>
              </a:ext>
            </a:extLst>
          </p:cNvPr>
          <p:cNvSpPr txBox="1"/>
          <p:nvPr/>
        </p:nvSpPr>
        <p:spPr>
          <a:xfrm>
            <a:off x="781878" y="3008243"/>
            <a:ext cx="11327572" cy="26919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0" indent="-457200" fontAlgn="base">
              <a:lnSpc>
                <a:spcPct val="115000"/>
              </a:lnSpc>
              <a:spcBef>
                <a:spcPts val="300"/>
              </a:spcBef>
              <a:spcAft>
                <a:spcPts val="300"/>
              </a:spcAft>
              <a:buSzPts val="1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IN" sz="2800" dirty="0">
                <a:solidFill>
                  <a:srgbClr val="303030"/>
                </a:solidFill>
                <a:effectLst/>
                <a:latin typeface="Arimo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By reducing the grammar, the grammar gets minimized but does not gets standardized.</a:t>
            </a:r>
            <a:endParaRPr lang="en-IN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0" indent="-457200" fontAlgn="base">
              <a:lnSpc>
                <a:spcPct val="115000"/>
              </a:lnSpc>
              <a:spcBef>
                <a:spcPts val="300"/>
              </a:spcBef>
              <a:spcAft>
                <a:spcPts val="300"/>
              </a:spcAft>
              <a:buSzPts val="1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IN" sz="2800" dirty="0">
                <a:solidFill>
                  <a:srgbClr val="303030"/>
                </a:solidFill>
                <a:effectLst/>
                <a:latin typeface="Arimo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 is because the RHS of productions have no specific format.</a:t>
            </a:r>
            <a:endParaRPr lang="en-IN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0" indent="-457200" fontAlgn="base">
              <a:lnSpc>
                <a:spcPct val="115000"/>
              </a:lnSpc>
              <a:spcBef>
                <a:spcPts val="300"/>
              </a:spcBef>
              <a:spcAft>
                <a:spcPts val="300"/>
              </a:spcAft>
              <a:buSzPts val="1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IN" sz="2800" dirty="0">
                <a:solidFill>
                  <a:srgbClr val="303030"/>
                </a:solidFill>
                <a:effectLst/>
                <a:latin typeface="Arimo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order to standardize the grammar, normalization is performed using normal forms.</a:t>
            </a:r>
            <a:endParaRPr lang="en-IN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2670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E21FA-84E3-410C-ADE4-4A77286AD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IN" b="1" dirty="0">
                <a:solidFill>
                  <a:srgbClr val="30303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 </a:t>
            </a:r>
            <a:br>
              <a:rPr lang="en-IN" b="1" dirty="0">
                <a:solidFill>
                  <a:srgbClr val="30303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</a:br>
            <a:r>
              <a:rPr lang="en-IN" b="1" dirty="0">
                <a:solidFill>
                  <a:srgbClr val="30303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Types of Normal Forms</a:t>
            </a:r>
            <a:br>
              <a:rPr lang="en-IN" b="1" dirty="0">
                <a:solidFill>
                  <a:srgbClr val="30303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</a:br>
            <a:endParaRPr lang="en-IN" b="1" dirty="0">
              <a:solidFill>
                <a:srgbClr val="303030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83F0FB-AC0B-438F-AF30-A1C84326F61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2087" y="2176255"/>
            <a:ext cx="9607825" cy="295233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69894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D0049-EF2B-450B-81C1-82F107E24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>
              <a:lnSpc>
                <a:spcPct val="115000"/>
              </a:lnSpc>
              <a:spcBef>
                <a:spcPts val="300"/>
              </a:spcBef>
              <a:spcAft>
                <a:spcPts val="900"/>
              </a:spcAft>
            </a:pPr>
            <a:r>
              <a:rPr lang="en-IN" sz="1800" dirty="0">
                <a:solidFill>
                  <a:srgbClr val="303030"/>
                </a:solidFill>
                <a:effectLst/>
                <a:latin typeface="Arimo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b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b="1" dirty="0">
                <a:solidFill>
                  <a:srgbClr val="30303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Chomsky Normal F</a:t>
            </a:r>
            <a:r>
              <a:rPr lang="en-IN" b="1" dirty="0">
                <a:solidFill>
                  <a:srgbClr val="30303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orm</a:t>
            </a:r>
            <a:b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205EC2-5912-4FB5-92EB-D7AB40038B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809" y="1391478"/>
            <a:ext cx="10995991" cy="4785485"/>
          </a:xfrm>
        </p:spPr>
        <p:txBody>
          <a:bodyPr>
            <a:normAutofit/>
          </a:bodyPr>
          <a:lstStyle/>
          <a:p>
            <a:pPr marL="0" indent="0" fontAlgn="base">
              <a:lnSpc>
                <a:spcPct val="115000"/>
              </a:lnSpc>
              <a:spcBef>
                <a:spcPts val="300"/>
              </a:spcBef>
              <a:spcAft>
                <a:spcPts val="900"/>
              </a:spcAft>
              <a:buNone/>
            </a:pPr>
            <a:r>
              <a:rPr lang="en-IN" dirty="0">
                <a:solidFill>
                  <a:srgbClr val="303030"/>
                </a:solidFill>
                <a:effectLst/>
                <a:latin typeface="Arimo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context free grammar is said to be in Chomsky Normal </a:t>
            </a:r>
            <a:r>
              <a:rPr lang="en-IN" dirty="0">
                <a:solidFill>
                  <a:srgbClr val="303030"/>
                </a:solidFill>
                <a:latin typeface="Arimo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IN" dirty="0">
                <a:solidFill>
                  <a:srgbClr val="303030"/>
                </a:solidFill>
                <a:effectLst/>
                <a:latin typeface="Arimo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orm (CNF) if all its productions are of the form-</a:t>
            </a:r>
            <a:endParaRPr lang="en-IN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fontAlgn="base">
              <a:lnSpc>
                <a:spcPct val="115000"/>
              </a:lnSpc>
              <a:spcBef>
                <a:spcPts val="300"/>
              </a:spcBef>
              <a:spcAft>
                <a:spcPts val="900"/>
              </a:spcAft>
              <a:buNone/>
            </a:pPr>
            <a:r>
              <a:rPr lang="en-IN" b="1" dirty="0">
                <a:solidFill>
                  <a:srgbClr val="303030"/>
                </a:solidFill>
                <a:effectLst/>
                <a:latin typeface="Arimo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 </a:t>
            </a:r>
            <a:r>
              <a:rPr lang="en-IN" dirty="0">
                <a:solidFill>
                  <a:srgbClr val="303030"/>
                </a:solidFill>
                <a:effectLst/>
                <a:latin typeface="Arimo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en-IN" b="1" dirty="0">
                <a:solidFill>
                  <a:srgbClr val="303030"/>
                </a:solidFill>
                <a:effectLst/>
                <a:latin typeface="Arimo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BC </a:t>
            </a:r>
            <a:r>
              <a:rPr lang="en-IN" dirty="0">
                <a:solidFill>
                  <a:srgbClr val="303030"/>
                </a:solidFill>
                <a:effectLst/>
                <a:latin typeface="Arimo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en-IN" b="1" dirty="0">
                <a:solidFill>
                  <a:srgbClr val="303030"/>
                </a:solidFill>
                <a:effectLst/>
                <a:latin typeface="Arimo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A </a:t>
            </a:r>
            <a:r>
              <a:rPr lang="en-IN" dirty="0">
                <a:solidFill>
                  <a:srgbClr val="303030"/>
                </a:solidFill>
                <a:effectLst/>
                <a:latin typeface="Arimo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en-IN" b="1" dirty="0">
                <a:solidFill>
                  <a:srgbClr val="303030"/>
                </a:solidFill>
                <a:effectLst/>
                <a:latin typeface="Arimo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a </a:t>
            </a:r>
          </a:p>
          <a:p>
            <a:pPr marL="0" indent="0" fontAlgn="base">
              <a:lnSpc>
                <a:spcPct val="115000"/>
              </a:lnSpc>
              <a:spcBef>
                <a:spcPts val="300"/>
              </a:spcBef>
              <a:spcAft>
                <a:spcPts val="900"/>
              </a:spcAft>
              <a:buNone/>
            </a:pPr>
            <a:endParaRPr lang="en-IN" b="1" dirty="0">
              <a:solidFill>
                <a:srgbClr val="303030"/>
              </a:solidFill>
              <a:latin typeface="Arimo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base">
              <a:lnSpc>
                <a:spcPct val="115000"/>
              </a:lnSpc>
              <a:spcBef>
                <a:spcPts val="300"/>
              </a:spcBef>
              <a:spcAft>
                <a:spcPts val="900"/>
              </a:spcAft>
              <a:buNone/>
            </a:pPr>
            <a:r>
              <a:rPr lang="en-IN" b="1" dirty="0">
                <a:solidFill>
                  <a:srgbClr val="303030"/>
                </a:solidFill>
                <a:effectLst/>
                <a:latin typeface="Arimo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N" dirty="0">
                <a:solidFill>
                  <a:srgbClr val="303030"/>
                </a:solidFill>
                <a:effectLst/>
                <a:latin typeface="Arimo" panose="020B0604020202020204" pitchFamily="34" charset="0"/>
                <a:ea typeface="Times New Roman" panose="02020603050405020304" pitchFamily="18" charset="0"/>
              </a:rPr>
              <a:t>where A, B, C are non-terminals </a:t>
            </a:r>
          </a:p>
          <a:p>
            <a:pPr marL="0" indent="0" fontAlgn="base">
              <a:lnSpc>
                <a:spcPct val="115000"/>
              </a:lnSpc>
              <a:spcBef>
                <a:spcPts val="300"/>
              </a:spcBef>
              <a:spcAft>
                <a:spcPts val="900"/>
              </a:spcAft>
              <a:buNone/>
            </a:pPr>
            <a:r>
              <a:rPr lang="en-IN" dirty="0">
                <a:solidFill>
                  <a:srgbClr val="303030"/>
                </a:solidFill>
                <a:latin typeface="Arimo" panose="020B0604020202020204" pitchFamily="34" charset="0"/>
                <a:ea typeface="Times New Roman" panose="02020603050405020304" pitchFamily="18" charset="0"/>
              </a:rPr>
              <a:t>    </a:t>
            </a:r>
            <a:r>
              <a:rPr lang="en-IN" dirty="0">
                <a:solidFill>
                  <a:srgbClr val="303030"/>
                </a:solidFill>
                <a:effectLst/>
                <a:latin typeface="Arimo" panose="020B0604020202020204" pitchFamily="34" charset="0"/>
                <a:ea typeface="Times New Roman" panose="02020603050405020304" pitchFamily="18" charset="0"/>
              </a:rPr>
              <a:t>and a is a terminal.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4221858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31DF8-3A33-40C2-BEB3-398617E4D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we have to do in case CNF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600036-1C9D-4011-9F23-C3F7517BB4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 fontAlgn="base">
              <a:lnSpc>
                <a:spcPct val="115000"/>
              </a:lnSpc>
              <a:spcBef>
                <a:spcPts val="300"/>
              </a:spcBef>
              <a:spcAft>
                <a:spcPts val="3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dirty="0">
                <a:solidFill>
                  <a:srgbClr val="303030"/>
                </a:solidFill>
                <a:effectLst/>
                <a:latin typeface="Arimo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be in CNF, all the productions must derive either two non-terminals or a single terminal.</a:t>
            </a:r>
          </a:p>
          <a:p>
            <a:pPr marL="0" lvl="0" indent="0" fontAlgn="base">
              <a:lnSpc>
                <a:spcPct val="115000"/>
              </a:lnSpc>
              <a:spcBef>
                <a:spcPts val="300"/>
              </a:spcBef>
              <a:spcAft>
                <a:spcPts val="300"/>
              </a:spcAft>
              <a:buSzPts val="1000"/>
              <a:buNone/>
              <a:tabLst>
                <a:tab pos="457200" algn="l"/>
              </a:tabLst>
            </a:pPr>
            <a:endParaRPr lang="en-IN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fontAlgn="base">
              <a:lnSpc>
                <a:spcPct val="115000"/>
              </a:lnSpc>
              <a:spcBef>
                <a:spcPts val="300"/>
              </a:spcBef>
              <a:spcAft>
                <a:spcPts val="3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dirty="0">
                <a:solidFill>
                  <a:srgbClr val="303030"/>
                </a:solidFill>
                <a:effectLst/>
                <a:latin typeface="Arimo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CNF restricts the number of symbols on the right side of a production to be two.</a:t>
            </a:r>
          </a:p>
          <a:p>
            <a:pPr marL="342900" lvl="0" indent="-342900" fontAlgn="base">
              <a:lnSpc>
                <a:spcPct val="115000"/>
              </a:lnSpc>
              <a:spcBef>
                <a:spcPts val="300"/>
              </a:spcBef>
              <a:spcAft>
                <a:spcPts val="3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IN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fontAlgn="base">
              <a:lnSpc>
                <a:spcPct val="115000"/>
              </a:lnSpc>
              <a:spcBef>
                <a:spcPts val="300"/>
              </a:spcBef>
              <a:spcAft>
                <a:spcPts val="3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dirty="0">
                <a:solidFill>
                  <a:srgbClr val="303030"/>
                </a:solidFill>
                <a:effectLst/>
                <a:latin typeface="Arimo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two symbols must be non-terminals or a single terminal.</a:t>
            </a:r>
            <a:endParaRPr lang="en-IN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929134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96211-C19D-4AF5-A184-757A46DC9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Steps to convert CFG to  CNF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FA2B78-F660-41CC-8DBF-1411A5E4CF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547592"/>
          </a:xfrm>
        </p:spPr>
        <p:txBody>
          <a:bodyPr/>
          <a:lstStyle/>
          <a:p>
            <a:pPr marL="342900" lvl="0" indent="-342900" fontAlgn="base">
              <a:lnSpc>
                <a:spcPct val="115000"/>
              </a:lnSpc>
              <a:spcBef>
                <a:spcPts val="300"/>
              </a:spcBef>
              <a:spcAft>
                <a:spcPts val="3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dirty="0">
                <a:solidFill>
                  <a:srgbClr val="303030"/>
                </a:solidFill>
                <a:effectLst/>
                <a:latin typeface="Arimo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Eliminating </a:t>
            </a:r>
            <a:r>
              <a:rPr lang="en-IN" dirty="0">
                <a:solidFill>
                  <a:srgbClr val="303030"/>
                </a:solidFill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Cambria Math" panose="02040503050406030204" pitchFamily="18" charset="0"/>
              </a:rPr>
              <a:t>∈</a:t>
            </a:r>
            <a:r>
              <a:rPr lang="en-IN" dirty="0">
                <a:solidFill>
                  <a:srgbClr val="303030"/>
                </a:solidFill>
                <a:effectLst/>
                <a:latin typeface="Arimo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productions</a:t>
            </a:r>
            <a:endParaRPr lang="en-IN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fontAlgn="base">
              <a:lnSpc>
                <a:spcPct val="115000"/>
              </a:lnSpc>
              <a:spcBef>
                <a:spcPts val="300"/>
              </a:spcBef>
              <a:spcAft>
                <a:spcPts val="3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dirty="0">
                <a:solidFill>
                  <a:srgbClr val="303030"/>
                </a:solidFill>
                <a:effectLst/>
                <a:latin typeface="Arimo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Eliminating unit productions</a:t>
            </a:r>
            <a:endParaRPr lang="en-IN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fontAlgn="base">
              <a:lnSpc>
                <a:spcPct val="115000"/>
              </a:lnSpc>
              <a:spcBef>
                <a:spcPts val="300"/>
              </a:spcBef>
              <a:spcAft>
                <a:spcPts val="3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dirty="0">
                <a:solidFill>
                  <a:srgbClr val="303030"/>
                </a:solidFill>
                <a:effectLst/>
                <a:latin typeface="Arimo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Eliminating useless productions</a:t>
            </a:r>
            <a:endParaRPr lang="en-IN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791466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F84FF-0B9A-4838-815D-E55BD6953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Example 1: </a:t>
            </a:r>
            <a:r>
              <a:rPr lang="en-IN" sz="3100" b="1" dirty="0"/>
              <a:t>CFG for all palindromes over the alphabet { </a:t>
            </a:r>
            <a:r>
              <a:rPr lang="en-IN" sz="3100" b="1" dirty="0" err="1"/>
              <a:t>a,b</a:t>
            </a:r>
            <a:r>
              <a:rPr lang="en-IN" sz="3100" b="1" dirty="0"/>
              <a:t>} </a:t>
            </a:r>
            <a:r>
              <a:rPr lang="en-IN" sz="3100" b="1" dirty="0" err="1"/>
              <a:t>ie</a:t>
            </a:r>
            <a:r>
              <a:rPr lang="en-IN" sz="3100" b="1" dirty="0"/>
              <a:t>. Union of all Even palindromes and odd palindromes shown below productions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B2F293-260B-49D3-AF35-B47FE3391C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S</a:t>
            </a:r>
            <a:r>
              <a:rPr lang="en-IN" dirty="0">
                <a:sym typeface="Wingdings" panose="05000000000000000000" pitchFamily="2" charset="2"/>
              </a:rPr>
              <a:t> </a:t>
            </a:r>
            <a:r>
              <a:rPr lang="en-IN" dirty="0" err="1">
                <a:sym typeface="Wingdings" panose="05000000000000000000" pitchFamily="2" charset="2"/>
              </a:rPr>
              <a:t>aSa|bSb|A</a:t>
            </a:r>
            <a:r>
              <a:rPr lang="en-IN" dirty="0">
                <a:sym typeface="Wingdings" panose="05000000000000000000" pitchFamily="2" charset="2"/>
              </a:rPr>
              <a:t>|</a:t>
            </a:r>
            <a:r>
              <a:rPr lang="el-GR" dirty="0">
                <a:sym typeface="Wingdings" panose="05000000000000000000" pitchFamily="2" charset="2"/>
              </a:rPr>
              <a:t>λ</a:t>
            </a:r>
            <a:endParaRPr lang="en-IN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IN" dirty="0" err="1">
                <a:sym typeface="Wingdings" panose="05000000000000000000" pitchFamily="2" charset="2"/>
              </a:rPr>
              <a:t>Aa|b</a:t>
            </a:r>
            <a:r>
              <a:rPr lang="en-IN" dirty="0">
                <a:sym typeface="Wingdings" panose="05000000000000000000" pitchFamily="2" charset="2"/>
              </a:rPr>
              <a:t>|</a:t>
            </a:r>
            <a:r>
              <a:rPr lang="el-GR" dirty="0">
                <a:sym typeface="Wingdings" panose="05000000000000000000" pitchFamily="2" charset="2"/>
              </a:rPr>
              <a:t> λ</a:t>
            </a:r>
            <a:endParaRPr lang="en-IN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IN" dirty="0">
                <a:sym typeface="Wingdings" panose="05000000000000000000" pitchFamily="2" charset="2"/>
              </a:rPr>
              <a:t>Convert the grammar to CNF 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598462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C0A4B-ADA1-4CCA-BB6B-6E78C6174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Step1: Eliminate Lambda Productions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DC6D09-D03E-48F8-B7FB-136F1390B7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Both S and A are holding </a:t>
            </a:r>
            <a:r>
              <a:rPr lang="en-IN" dirty="0" err="1"/>
              <a:t>Lamda</a:t>
            </a:r>
            <a:r>
              <a:rPr lang="en-IN" dirty="0"/>
              <a:t> productions or in other word S and A both are nullable</a:t>
            </a:r>
          </a:p>
          <a:p>
            <a:r>
              <a:rPr lang="en-IN" dirty="0"/>
              <a:t>S</a:t>
            </a:r>
            <a:r>
              <a:rPr lang="en-IN" dirty="0">
                <a:sym typeface="Wingdings" panose="05000000000000000000" pitchFamily="2" charset="2"/>
              </a:rPr>
              <a:t> </a:t>
            </a:r>
            <a:r>
              <a:rPr lang="en-IN" dirty="0" err="1">
                <a:sym typeface="Wingdings" panose="05000000000000000000" pitchFamily="2" charset="2"/>
              </a:rPr>
              <a:t>aSa|aa</a:t>
            </a:r>
            <a:r>
              <a:rPr lang="en-IN" dirty="0">
                <a:sym typeface="Wingdings" panose="05000000000000000000" pitchFamily="2" charset="2"/>
              </a:rPr>
              <a:t>| </a:t>
            </a:r>
            <a:r>
              <a:rPr lang="en-IN" dirty="0" err="1">
                <a:sym typeface="Wingdings" panose="05000000000000000000" pitchFamily="2" charset="2"/>
              </a:rPr>
              <a:t>bSb|bb|A</a:t>
            </a:r>
            <a:endParaRPr lang="en-IN" dirty="0">
              <a:sym typeface="Wingdings" panose="05000000000000000000" pitchFamily="2" charset="2"/>
            </a:endParaRPr>
          </a:p>
          <a:p>
            <a:r>
              <a:rPr lang="en-IN" dirty="0" err="1">
                <a:sym typeface="Wingdings" panose="05000000000000000000" pitchFamily="2" charset="2"/>
              </a:rPr>
              <a:t>Aa|b</a:t>
            </a:r>
            <a:endParaRPr lang="en-IN" dirty="0">
              <a:sym typeface="Wingdings" panose="05000000000000000000" pitchFamily="2" charset="2"/>
            </a:endParaRPr>
          </a:p>
          <a:p>
            <a:endParaRPr lang="en-IN" dirty="0">
              <a:sym typeface="Wingdings" panose="05000000000000000000" pitchFamily="2" charset="2"/>
            </a:endParaRPr>
          </a:p>
          <a:p>
            <a:r>
              <a:rPr lang="en-IN" dirty="0">
                <a:sym typeface="Wingdings" panose="05000000000000000000" pitchFamily="2" charset="2"/>
              </a:rPr>
              <a:t>This removes </a:t>
            </a:r>
            <a:r>
              <a:rPr lang="en-IN" dirty="0" err="1">
                <a:sym typeface="Wingdings" panose="05000000000000000000" pitchFamily="2" charset="2"/>
              </a:rPr>
              <a:t>Lamda</a:t>
            </a:r>
            <a:r>
              <a:rPr lang="en-IN" dirty="0">
                <a:sym typeface="Wingdings" panose="05000000000000000000" pitchFamily="2" charset="2"/>
              </a:rPr>
              <a:t> productions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690345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C0E09-0C22-4596-A5BC-F49E8ED32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Step 2: Eliminating Unit Productions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B66052-2691-46B0-89E3-BCFA510487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</a:t>
            </a:r>
            <a:r>
              <a:rPr lang="en-IN" dirty="0">
                <a:sym typeface="Wingdings" panose="05000000000000000000" pitchFamily="2" charset="2"/>
              </a:rPr>
              <a:t> A Unit production in the grammar.</a:t>
            </a:r>
          </a:p>
          <a:p>
            <a:r>
              <a:rPr lang="en-IN" dirty="0" err="1">
                <a:sym typeface="Wingdings" panose="05000000000000000000" pitchFamily="2" charset="2"/>
              </a:rPr>
              <a:t>SaSa|aa|bSb|bb|a|b</a:t>
            </a:r>
            <a:endParaRPr lang="en-IN" dirty="0">
              <a:sym typeface="Wingdings" panose="05000000000000000000" pitchFamily="2" charset="2"/>
            </a:endParaRPr>
          </a:p>
          <a:p>
            <a:r>
              <a:rPr lang="en-IN" dirty="0">
                <a:sym typeface="Wingdings" panose="05000000000000000000" pitchFamily="2" charset="2"/>
              </a:rPr>
              <a:t>A=&gt;</a:t>
            </a:r>
            <a:r>
              <a:rPr lang="en-IN" dirty="0" err="1">
                <a:sym typeface="Wingdings" panose="05000000000000000000" pitchFamily="2" charset="2"/>
              </a:rPr>
              <a:t>a|b</a:t>
            </a:r>
            <a:endParaRPr lang="en-IN" dirty="0">
              <a:sym typeface="Wingdings" panose="05000000000000000000" pitchFamily="2" charset="2"/>
            </a:endParaRPr>
          </a:p>
          <a:p>
            <a:endParaRPr lang="en-IN" dirty="0">
              <a:sym typeface="Wingdings" panose="05000000000000000000" pitchFamily="2" charset="2"/>
            </a:endParaRPr>
          </a:p>
          <a:p>
            <a:r>
              <a:rPr lang="en-IN" dirty="0">
                <a:sym typeface="Wingdings" panose="05000000000000000000" pitchFamily="2" charset="2"/>
              </a:rPr>
              <a:t>In this step we have replaced the A </a:t>
            </a:r>
            <a:r>
              <a:rPr lang="en-IN" dirty="0" err="1">
                <a:sym typeface="Wingdings" panose="05000000000000000000" pitchFamily="2" charset="2"/>
              </a:rPr>
              <a:t>a|b</a:t>
            </a:r>
            <a:r>
              <a:rPr lang="en-IN" dirty="0">
                <a:sym typeface="Wingdings" panose="05000000000000000000" pitchFamily="2" charset="2"/>
              </a:rPr>
              <a:t> in the S productions.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099684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604CA32C7540B479C7824F0F7B9E5DC" ma:contentTypeVersion="2" ma:contentTypeDescription="Create a new document." ma:contentTypeScope="" ma:versionID="4b9c62e935c4c524baacdf6c378d3de2">
  <xsd:schema xmlns:xsd="http://www.w3.org/2001/XMLSchema" xmlns:xs="http://www.w3.org/2001/XMLSchema" xmlns:p="http://schemas.microsoft.com/office/2006/metadata/properties" xmlns:ns2="02b446da-5126-4012-b412-a3877f300c23" targetNamespace="http://schemas.microsoft.com/office/2006/metadata/properties" ma:root="true" ma:fieldsID="1da4b9cff59993f7b6414ab4cfb3fe03" ns2:_="">
    <xsd:import namespace="02b446da-5126-4012-b412-a3877f300c2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b446da-5126-4012-b412-a3877f300c2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F40B581-457E-4498-BB35-DA6BF4C41716}"/>
</file>

<file path=customXml/itemProps2.xml><?xml version="1.0" encoding="utf-8"?>
<ds:datastoreItem xmlns:ds="http://schemas.openxmlformats.org/officeDocument/2006/customXml" ds:itemID="{EC350A81-EF8C-4B39-AF21-2A0AF6B74280}"/>
</file>

<file path=customXml/itemProps3.xml><?xml version="1.0" encoding="utf-8"?>
<ds:datastoreItem xmlns:ds="http://schemas.openxmlformats.org/officeDocument/2006/customXml" ds:itemID="{E15AE8B1-85C1-4181-A0C1-C60E38231B55}"/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906</Words>
  <Application>Microsoft Office PowerPoint</Application>
  <PresentationFormat>Widescreen</PresentationFormat>
  <Paragraphs>123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Arimo</vt:lpstr>
      <vt:lpstr>Calibri</vt:lpstr>
      <vt:lpstr>Calibri Light</vt:lpstr>
      <vt:lpstr>Cambria Math</vt:lpstr>
      <vt:lpstr>Symbol</vt:lpstr>
      <vt:lpstr>Wingdings</vt:lpstr>
      <vt:lpstr>Office Theme</vt:lpstr>
      <vt:lpstr>Lecture 22: Chomsky Normal Form</vt:lpstr>
      <vt:lpstr>Normal Forms </vt:lpstr>
      <vt:lpstr>  Types of Normal Forms </vt:lpstr>
      <vt:lpstr>  Chomsky Normal Form </vt:lpstr>
      <vt:lpstr>What we have to do in case CNF ?</vt:lpstr>
      <vt:lpstr>Steps to convert CFG to  CNF</vt:lpstr>
      <vt:lpstr>Example 1: CFG for all palindromes over the alphabet { a,b} ie. Union of all Even palindromes and odd palindromes shown below productions</vt:lpstr>
      <vt:lpstr>Step1: Eliminate Lambda Productions</vt:lpstr>
      <vt:lpstr>Step 2: Eliminating Unit Productions</vt:lpstr>
      <vt:lpstr>Step3: Removing Useless Productions:</vt:lpstr>
      <vt:lpstr>Step 4: Rewriting the Grammar by introducing new intermediate variables: S aSa|aa|bSb|bb|a|b </vt:lpstr>
      <vt:lpstr>Convert the given grammar to CNF- </vt:lpstr>
      <vt:lpstr>Step-01 </vt:lpstr>
      <vt:lpstr>Check for Chomsky normal form?</vt:lpstr>
      <vt:lpstr>Step 3:</vt:lpstr>
      <vt:lpstr>Step-04 </vt:lpstr>
      <vt:lpstr>Step 5:</vt:lpstr>
      <vt:lpstr>Step-06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Normal Forms</dc:title>
  <dc:creator>Vaibhav Chunekar</dc:creator>
  <cp:lastModifiedBy>Vaibhav Chunekar</cp:lastModifiedBy>
  <cp:revision>12</cp:revision>
  <dcterms:created xsi:type="dcterms:W3CDTF">2020-09-30T09:33:39Z</dcterms:created>
  <dcterms:modified xsi:type="dcterms:W3CDTF">2020-09-30T11:48:10Z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0x010100D604CA32C7540B479C7824F0F7B9E5DC</vt:lpwstr>
  </property>
</Properties>
</file>