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26" r:id="rId2"/>
  </p:sldMasterIdLst>
  <p:notesMasterIdLst>
    <p:notesMasterId r:id="rId31"/>
  </p:notesMasterIdLst>
  <p:sldIdLst>
    <p:sldId id="277" r:id="rId3"/>
    <p:sldId id="258" r:id="rId4"/>
    <p:sldId id="259" r:id="rId5"/>
    <p:sldId id="266" r:id="rId6"/>
    <p:sldId id="600" r:id="rId7"/>
    <p:sldId id="257" r:id="rId8"/>
    <p:sldId id="260" r:id="rId9"/>
    <p:sldId id="611" r:id="rId10"/>
    <p:sldId id="264" r:id="rId11"/>
    <p:sldId id="612" r:id="rId12"/>
    <p:sldId id="263" r:id="rId13"/>
    <p:sldId id="601" r:id="rId14"/>
    <p:sldId id="605" r:id="rId15"/>
    <p:sldId id="606" r:id="rId16"/>
    <p:sldId id="607" r:id="rId17"/>
    <p:sldId id="608" r:id="rId18"/>
    <p:sldId id="609" r:id="rId19"/>
    <p:sldId id="610" r:id="rId20"/>
    <p:sldId id="613" r:id="rId21"/>
    <p:sldId id="614" r:id="rId22"/>
    <p:sldId id="262" r:id="rId23"/>
    <p:sldId id="615" r:id="rId24"/>
    <p:sldId id="616" r:id="rId25"/>
    <p:sldId id="617" r:id="rId26"/>
    <p:sldId id="618" r:id="rId27"/>
    <p:sldId id="619" r:id="rId28"/>
    <p:sldId id="261" r:id="rId29"/>
    <p:sldId id="6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767DD-D91A-489F-BA05-A037665478C9}" type="datetimeFigureOut">
              <a:rPr lang="en-IN" smtClean="0"/>
              <a:t>19-10-2020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AFE3A-BB9C-47D7-8B52-72AC82C29F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3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B8599C-1CC1-474B-87CC-6AF224E0B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TW" altLang="en-GB"/>
              <a:t>CSC 573 Theory of Computation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6D2CC5-5E16-49F5-A1D6-786319A845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8882B5-AA61-44DD-8184-D36F16334974}" type="datetime1">
              <a:rPr lang="en-US" altLang="en-US"/>
              <a:pPr/>
              <a:t>10/19/2020</a:t>
            </a:fld>
            <a:endParaRPr lang="zh-TW" alt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438D162-9A0B-4E2E-BF94-BE8E7B5EE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47686-22F1-4361-B42B-1143E83C1A25}" type="slidenum">
              <a:rPr lang="zh-TW" altLang="en-GB"/>
              <a:pPr/>
              <a:t>5</a:t>
            </a:fld>
            <a:endParaRPr lang="zh-TW" altLang="en-GB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255C06EB-D61C-4CB4-8250-48F8A3608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FC27C275-CFDE-47F6-AEC2-0B9D51F6A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DA278F28-6B90-4D0A-BBB7-9A5496D0E918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4AA179FF-0ED5-4160-8B72-5FA276B77125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777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11F416-C6B1-4089-BA35-B21E0ABA4591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2AF71-40AB-4507-BD53-71FC907AA4C9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785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A0DA-26CF-4E1A-B7E5-F6D517A13568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4B59-D084-4C0B-AF8B-C4B2BF41D3BD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69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123C8-0C6A-4D9C-9858-4E117472BB9C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ED18F-B2EC-440D-BF04-58FF1BCFEBE3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682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B4DCB-30E7-4EE2-9AD3-ECD463C73383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C6DDB-9F6C-45C2-94A1-D16B157C7CF3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6903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ED9F2-9749-4150-8881-E18118E970F5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A46BB-6633-4B28-8436-975BFAFCC8B5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7313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92C21F-F4C5-47B6-BD30-17C1F0D1A470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3577D-BF8D-4E90-BF57-5A58FB510EB6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8057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AC4EA-0278-4C10-86B9-A4C273ECB0D0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59D8-E739-4600-9B44-E8FB8ACBFE7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86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7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C20CC1-B611-4083-834D-E6C629BD0A3D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849F8-9851-40D4-B580-96FEB8092E1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7428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1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85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85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17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76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2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>
              <a:defRPr/>
            </a:pPr>
            <a:fld id="{FA968A8A-549A-44C4-B5E1-2FA8FCA43A70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376C4-AC50-471E-AE7B-3364DF16438E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7865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>
              <a:defRPr/>
            </a:pPr>
            <a:fld id="{41915658-DDBB-410F-8847-9C547E6E6DA9}" type="datetimeFigureOut">
              <a:rPr lang="el-GR" smtClean="0"/>
              <a:pPr>
                <a:defRPr/>
              </a:pPr>
              <a:t>19/10/2020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62FDD-9F7A-4D86-B4C3-700FD35BBE65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1268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42D-B4B7-46A9-9F00-27F0D6EA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228601"/>
            <a:ext cx="113474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1AF8E5B-638F-4DEF-85A7-475AE1BB566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02167" y="1676401"/>
            <a:ext cx="11387667" cy="44227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0F1A-A76E-48FF-8A82-F46B21C5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245225"/>
            <a:ext cx="30480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FCA2-DA40-4DD4-B5EE-AC26B2B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9EF5-7552-4D2F-9987-4C51E63B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3048000" cy="476250"/>
          </a:xfrm>
        </p:spPr>
        <p:txBody>
          <a:bodyPr/>
          <a:lstStyle>
            <a:lvl1pPr>
              <a:defRPr/>
            </a:lvl1pPr>
          </a:lstStyle>
          <a:p>
            <a:fld id="{C6E4216A-9EC6-4945-80E4-0E24C722CB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6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8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8BF697F-860A-4140-8A81-33FE223A2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901" y="971551"/>
            <a:ext cx="8716963" cy="143192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Lecture 29: Chomsky Hierarchy</a:t>
            </a:r>
            <a:endParaRPr lang="en-IN" alt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A06-5BB6-4FA4-9B17-8BFC8816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6" y="2565400"/>
            <a:ext cx="8626475" cy="3321050"/>
          </a:xfrm>
        </p:spPr>
        <p:txBody>
          <a:bodyPr>
            <a:normAutofit fontScale="62500" lnSpcReduction="20000"/>
          </a:bodyPr>
          <a:lstStyle/>
          <a:p>
            <a:pPr marL="0" indent="0">
              <a:defRPr/>
            </a:pPr>
            <a:r>
              <a:rPr lang="en-IN" dirty="0"/>
              <a:t>Agenda:</a:t>
            </a:r>
            <a:endParaRPr lang="en-IN" alt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Phrase Structure Grammar</a:t>
            </a: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Automaton and Language </a:t>
            </a: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Examples</a:t>
            </a:r>
          </a:p>
          <a:p>
            <a:pPr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342900" lvl="1" indent="0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defRPr/>
            </a:pPr>
            <a:r>
              <a:rPr lang="en-IN" dirty="0"/>
              <a:t>Presented by</a:t>
            </a:r>
          </a:p>
          <a:p>
            <a:pPr marL="0" indent="0" algn="ctr"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defRPr/>
            </a:pPr>
            <a:endParaRPr lang="en-IN" dirty="0"/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754B5DBB-5D6C-4460-828B-B9745A2B38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3138373-23B3-45DF-8580-192C7B7AE087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10/19/2020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Footer Placeholder 4">
            <a:extLst>
              <a:ext uri="{FF2B5EF4-FFF2-40B4-BE49-F238E27FC236}">
                <a16:creationId xmlns:a16="http://schemas.microsoft.com/office/drawing/2014/main" id="{2D9B9262-863C-41E2-A5DB-A3A904F07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378A-15B1-4ED9-8753-0E47EE19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Sensitive Grammar(Type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32CC-E87E-4746-9A45-115B319D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4" y="2143594"/>
            <a:ext cx="12351895" cy="4714406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/>
              <a:t>Language accepted by this grammar is Context Sensitive Language(CSL)</a:t>
            </a:r>
          </a:p>
          <a:p>
            <a:r>
              <a:rPr lang="en-IN" sz="11200" dirty="0"/>
              <a:t>Automaton used for CSL is Linear Bounded Automata(LBA)</a:t>
            </a:r>
          </a:p>
          <a:p>
            <a:r>
              <a:rPr lang="en-IN" sz="11200" dirty="0"/>
              <a:t>For each production of the form </a:t>
            </a:r>
          </a:p>
          <a:p>
            <a:pPr lvl="1"/>
            <a:r>
              <a:rPr lang="en-US" altLang="en-US" sz="11200" dirty="0"/>
              <a:t> </a:t>
            </a:r>
            <a:r>
              <a:rPr lang="en-US" altLang="en-US" sz="11200" dirty="0">
                <a:sym typeface="Symbol" panose="05050102010706020507" pitchFamily="18" charset="2"/>
              </a:rPr>
              <a:t> , where </a:t>
            </a:r>
            <a:r>
              <a:rPr lang="en-US" altLang="en-US" sz="11200" i="1" dirty="0">
                <a:sym typeface="Symbol" panose="05050102010706020507" pitchFamily="18" charset="2"/>
              </a:rPr>
              <a:t>length of  is    at least length of </a:t>
            </a:r>
            <a:r>
              <a:rPr lang="en-IN" sz="11200" dirty="0">
                <a:sym typeface="Symbol" panose="05050102010706020507" pitchFamily="18" charset="2"/>
              </a:rPr>
              <a:t></a:t>
            </a:r>
          </a:p>
          <a:p>
            <a:pPr lvl="1"/>
            <a:r>
              <a:rPr lang="en-US" altLang="en-US" sz="11200" dirty="0">
                <a:sym typeface="Symbol" panose="05050102010706020507" pitchFamily="18" charset="2"/>
              </a:rPr>
              <a:t>1A2 1B2  , where  B is not to be empty (B</a:t>
            </a:r>
            <a:r>
              <a:rPr lang="en-US" altLang="en-US" sz="11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≠∅)</a:t>
            </a:r>
            <a:r>
              <a:rPr lang="en-US" altLang="en-US" sz="11200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sz="11200" dirty="0" err="1">
                <a:sym typeface="Symbol" panose="05050102010706020507" pitchFamily="18" charset="2"/>
              </a:rPr>
              <a:t>S</a:t>
            </a:r>
            <a:r>
              <a:rPr lang="en-US" altLang="en-US" sz="11200" dirty="0" err="1">
                <a:sym typeface="Wingdings" panose="05000000000000000000" pitchFamily="2" charset="2"/>
              </a:rPr>
              <a:t></a:t>
            </a:r>
            <a:r>
              <a:rPr lang="en-US" altLang="en-US" sz="112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allowed if start symbol S does not appear on the right hand side of any production</a:t>
            </a:r>
          </a:p>
          <a:p>
            <a:r>
              <a:rPr lang="en-US" altLang="en-US" sz="11200" dirty="0">
                <a:sym typeface="Symbol" panose="05050102010706020507" pitchFamily="18" charset="2"/>
              </a:rPr>
              <a:t>Example: G={ {A,B,C}, {</a:t>
            </a:r>
            <a:r>
              <a:rPr lang="en-US" altLang="en-US" sz="11200" dirty="0" err="1">
                <a:sym typeface="Symbol" panose="05050102010706020507" pitchFamily="18" charset="2"/>
              </a:rPr>
              <a:t>a,b</a:t>
            </a:r>
            <a:r>
              <a:rPr lang="en-US" altLang="en-US" sz="11200" dirty="0">
                <a:sym typeface="Symbol" panose="05050102010706020507" pitchFamily="18" charset="2"/>
              </a:rPr>
              <a:t>}, P,A} where P consist of this productions:</a:t>
            </a:r>
          </a:p>
          <a:p>
            <a:pPr lvl="1"/>
            <a:r>
              <a:rPr lang="en-IN" sz="11200" dirty="0">
                <a:sym typeface="Symbol" panose="05050102010706020507" pitchFamily="18" charset="2"/>
              </a:rPr>
              <a:t>A</a:t>
            </a:r>
            <a:r>
              <a:rPr lang="en-IN" sz="11200" dirty="0">
                <a:sym typeface="Wingdings" panose="05000000000000000000" pitchFamily="2" charset="2"/>
              </a:rPr>
              <a:t>AB		</a:t>
            </a:r>
            <a:r>
              <a:rPr lang="en-IN" sz="11200" u="heavy" strike="dblStrike" dirty="0">
                <a:solidFill>
                  <a:schemeClr val="tx1"/>
                </a:solidFill>
                <a:sym typeface="Wingdings" panose="05000000000000000000" pitchFamily="2" charset="2"/>
              </a:rPr>
              <a:t>ABCAB  	</a:t>
            </a:r>
            <a:r>
              <a:rPr lang="en-IN" sz="11200" dirty="0">
                <a:solidFill>
                  <a:schemeClr val="tx1"/>
                </a:solidFill>
                <a:sym typeface="Wingdings" panose="05000000000000000000" pitchFamily="2" charset="2"/>
              </a:rPr>
              <a:t>		</a:t>
            </a:r>
            <a:r>
              <a:rPr lang="en-IN" sz="11200" dirty="0">
                <a:solidFill>
                  <a:schemeClr val="tx1"/>
                </a:solidFill>
                <a:sym typeface="Symbol" panose="05050102010706020507" pitchFamily="18" charset="2"/>
              </a:rPr>
              <a:t>AB</a:t>
            </a:r>
            <a:r>
              <a:rPr lang="en-IN" sz="11200" dirty="0">
                <a:solidFill>
                  <a:schemeClr val="tx1"/>
                </a:solidFill>
                <a:sym typeface="Wingdings" panose="05000000000000000000" pitchFamily="2" charset="2"/>
              </a:rPr>
              <a:t>BC</a:t>
            </a:r>
            <a:endParaRPr lang="en-IN" sz="11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/>
            <a:endParaRPr lang="en-IN" dirty="0">
              <a:sym typeface="Symbol" panose="05050102010706020507" pitchFamily="18" charset="2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40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9C5FD11-5922-4FC4-A3C0-209B8D7561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Context-Sensitive Languages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DFA44F8-85DD-45C7-ACE2-D2D55A6F84F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44774" y="2173574"/>
            <a:ext cx="11847226" cy="468442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The number of symbols on the LHS must not exceed the number of symbols on the RHS</a:t>
            </a:r>
          </a:p>
          <a:p>
            <a:r>
              <a:rPr lang="en-US" altLang="en-US" sz="2800" dirty="0"/>
              <a:t>A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  <a:r>
              <a:rPr lang="en-US" altLang="en-US" sz="2800" dirty="0">
                <a:sym typeface="Wingdings" panose="05000000000000000000" pitchFamily="2" charset="2"/>
              </a:rPr>
              <a:t> is not allowed unless A is the start symbol and does not occur on the RHS of any rule</a:t>
            </a:r>
          </a:p>
          <a:p>
            <a:r>
              <a:rPr lang="en-US" altLang="en-US" sz="2800" dirty="0">
                <a:sym typeface="Wingdings" panose="05000000000000000000" pitchFamily="2" charset="2"/>
              </a:rPr>
              <a:t>Since we allow more than one symbol on the LHS, we refer to those symbols other than the one we are replacing as the </a:t>
            </a:r>
            <a:r>
              <a:rPr lang="en-US" altLang="en-US" sz="2800" b="1" dirty="0">
                <a:sym typeface="Wingdings" panose="05000000000000000000" pitchFamily="2" charset="2"/>
              </a:rPr>
              <a:t>context </a:t>
            </a:r>
            <a:r>
              <a:rPr lang="en-US" altLang="en-US" sz="2800" dirty="0">
                <a:sym typeface="Wingdings" panose="05000000000000000000" pitchFamily="2" charset="2"/>
              </a:rPr>
              <a:t>of the replacement.</a:t>
            </a:r>
          </a:p>
          <a:p>
            <a:r>
              <a:rPr lang="en-US" altLang="en-US" sz="2800" dirty="0">
                <a:sym typeface="Wingdings" panose="05000000000000000000" pitchFamily="2" charset="2"/>
              </a:rPr>
              <a:t>Linear-bounded automaton: a Turing Machine with a finite amount of tape</a:t>
            </a:r>
          </a:p>
          <a:p>
            <a:r>
              <a:rPr lang="en-US" altLang="en-US" sz="2800" dirty="0"/>
              <a:t>The syntax of some natural languages (including Dutch, and Swiss German) is held to have structures of this type</a:t>
            </a:r>
          </a:p>
        </p:txBody>
      </p:sp>
    </p:spTree>
    <p:extLst>
      <p:ext uri="{BB962C8B-B14F-4D97-AF65-F5344CB8AC3E}">
        <p14:creationId xmlns:p14="http://schemas.microsoft.com/office/powerpoint/2010/main" val="6489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C8C-8F56-44FC-9F0F-0E994D62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10" y="675861"/>
            <a:ext cx="8948958" cy="1004771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FF"/>
                </a:solidFill>
              </a:rPr>
              <a:t>Context-Sensitive Languages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B440-23EE-4C0E-927F-544125AF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3515"/>
            <a:ext cx="11722308" cy="4736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context-sensitive grammar</a:t>
            </a:r>
            <a:r>
              <a:rPr lang="en-US" altLang="en-US" sz="2800" dirty="0"/>
              <a:t> has productions of the form </a:t>
            </a:r>
            <a:r>
              <a:rPr lang="en-US" altLang="en-US" sz="2800" i="1" dirty="0" err="1"/>
              <a:t>xAz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xyz</a:t>
            </a:r>
            <a:r>
              <a:rPr lang="en-US" altLang="en-US" sz="2800" dirty="0"/>
              <a:t>, where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nonterminal and </a:t>
            </a:r>
            <a:r>
              <a:rPr lang="en-US" altLang="en-US" sz="2800" i="1" dirty="0"/>
              <a:t>x</a:t>
            </a:r>
            <a:r>
              <a:rPr lang="en-US" altLang="en-US" sz="2800" dirty="0"/>
              <a:t>, </a:t>
            </a:r>
            <a:r>
              <a:rPr lang="en-US" altLang="en-US" sz="2800" i="1" dirty="0"/>
              <a:t>y</a:t>
            </a:r>
            <a:r>
              <a:rPr lang="en-US" altLang="en-US" sz="2800" dirty="0"/>
              <a:t>, </a:t>
            </a:r>
            <a:r>
              <a:rPr lang="en-US" altLang="en-US" sz="2800" i="1" dirty="0"/>
              <a:t>z</a:t>
            </a:r>
            <a:r>
              <a:rPr lang="en-US" altLang="en-US" sz="2800" dirty="0"/>
              <a:t> are strings of grammar symbols with </a:t>
            </a:r>
            <a:r>
              <a:rPr lang="en-US" altLang="en-US" sz="2800" i="1" dirty="0"/>
              <a:t>y</a:t>
            </a:r>
            <a:r>
              <a:rPr lang="en-US" altLang="en-US" sz="2800" dirty="0"/>
              <a:t> ≠ </a:t>
            </a:r>
            <a:r>
              <a:rPr lang="en-US" altLang="en-US" sz="2800" dirty="0">
                <a:sym typeface="Symbol" panose="05050102010706020507" pitchFamily="18" charset="2"/>
              </a:rPr>
              <a:t></a:t>
            </a:r>
            <a:r>
              <a:rPr lang="en-US" altLang="en-US" sz="2800" dirty="0"/>
              <a:t>. The production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</a:t>
            </a:r>
            <a:r>
              <a:rPr lang="en-US" altLang="en-US" sz="2800" dirty="0"/>
              <a:t> is	also allowed if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the start symbol and it does not appear on the right side of any production.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i="1" dirty="0">
                <a:sym typeface="Symbol" panose="05050102010706020507" pitchFamily="18" charset="2"/>
              </a:rPr>
              <a:t>context-sensitive language</a:t>
            </a:r>
            <a:r>
              <a:rPr lang="en-US" altLang="en-US" sz="2800" dirty="0">
                <a:sym typeface="Symbol" panose="05050102010706020507" pitchFamily="18" charset="2"/>
              </a:rPr>
              <a:t> has a context-sensitive grammar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10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3780-9A4D-4715-8F17-911CE3BB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622852"/>
            <a:ext cx="9333271" cy="1057780"/>
          </a:xfrm>
        </p:spPr>
        <p:txBody>
          <a:bodyPr/>
          <a:lstStyle/>
          <a:p>
            <a:r>
              <a:rPr lang="en-US" altLang="en-US" sz="3600" i="1" dirty="0"/>
              <a:t>Another Example :</a:t>
            </a:r>
            <a:r>
              <a:rPr lang="en-US" altLang="en-US" sz="3600" dirty="0"/>
              <a:t> Context-Sensitive Grammar.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942-AEDD-400C-88F1-8BBB1DE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800" i="1" dirty="0"/>
              <a:t>	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aTb</a:t>
            </a:r>
            <a:r>
              <a:rPr lang="en-US" altLang="en-US" sz="2800" i="1" dirty="0">
                <a:sym typeface="Symbol" panose="05050102010706020507" pitchFamily="18" charset="2"/>
              </a:rPr>
              <a:t> | ab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/>
              <a:t>	</a:t>
            </a:r>
            <a:r>
              <a:rPr lang="en-US" altLang="en-US" sz="2800" i="1" dirty="0" err="1"/>
              <a:t>aT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aaTb</a:t>
            </a:r>
            <a:r>
              <a:rPr lang="en-US" altLang="en-US" sz="2800" i="1" dirty="0">
                <a:sym typeface="Symbol" panose="05050102010706020507" pitchFamily="18" charset="2"/>
              </a:rPr>
              <a:t> | ac.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33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1EB1-3783-42E7-9CAC-AA5BCDE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 of CSG: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D43F-460B-445F-9598-2308E9C8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 | </a:t>
            </a:r>
            <a:r>
              <a:rPr lang="en-US" altLang="en-US" sz="2800" i="1" dirty="0" err="1">
                <a:sym typeface="Symbol" panose="05050102010706020507" pitchFamily="18" charset="2"/>
              </a:rPr>
              <a:t>abc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|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sym typeface="Symbol" panose="05050102010706020507" pitchFamily="18" charset="2"/>
              </a:rPr>
              <a:t>aTBc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>
                <a:sym typeface="Symbol" panose="05050102010706020507" pitchFamily="18" charset="2"/>
              </a:rPr>
              <a:t>	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abC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| </a:t>
            </a:r>
            <a:r>
              <a:rPr lang="en-US" altLang="en-US" sz="2800" i="1" dirty="0" err="1">
                <a:sym typeface="Symbol" panose="05050102010706020507" pitchFamily="18" charset="2"/>
              </a:rPr>
              <a:t>aTBC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/>
              <a:t>	CB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CX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</a:t>
            </a:r>
            <a:r>
              <a:rPr lang="en-US" altLang="en-US" sz="2800" i="1" dirty="0"/>
              <a:t>BX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BC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>
                <a:sym typeface="Symbol" panose="05050102010706020507" pitchFamily="18" charset="2"/>
              </a:rPr>
              <a:t>	</a:t>
            </a:r>
            <a:r>
              <a:rPr lang="en-US" altLang="en-US" sz="2800" i="1" dirty="0" err="1">
                <a:sym typeface="Symbol" panose="05050102010706020507" pitchFamily="18" charset="2"/>
              </a:rPr>
              <a:t>bB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bb.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>
                <a:sym typeface="Symbol" panose="05050102010706020507" pitchFamily="18" charset="2"/>
              </a:rPr>
              <a:t>	Cc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cc.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endParaRPr lang="en-US" altLang="en-US" sz="28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Derive    </a:t>
            </a:r>
            <a:r>
              <a:rPr lang="en-US" altLang="en-US" sz="2800" i="1" dirty="0" err="1">
                <a:sym typeface="Symbol" panose="05050102010706020507" pitchFamily="18" charset="2"/>
              </a:rPr>
              <a:t>aaabbbccc</a:t>
            </a:r>
            <a:r>
              <a:rPr lang="en-US" altLang="en-US" sz="2800" i="1" dirty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endParaRPr lang="en-US" altLang="en-US" sz="18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0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2122-68D2-44AC-8ADB-EC75B334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715617"/>
            <a:ext cx="9806607" cy="965015"/>
          </a:xfrm>
        </p:spPr>
        <p:txBody>
          <a:bodyPr/>
          <a:lstStyle/>
          <a:p>
            <a:r>
              <a:rPr lang="en-IN" dirty="0"/>
              <a:t>Derivation of Context Sensitive Grammar: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D587-178B-4359-9442-B96B56AC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9131"/>
            <a:ext cx="8825659" cy="44394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3300" i="1" dirty="0"/>
              <a:t>S</a:t>
            </a:r>
            <a:r>
              <a:rPr lang="en-US" altLang="en-US" sz="3300" dirty="0"/>
              <a:t> </a:t>
            </a:r>
            <a:r>
              <a:rPr lang="en-US" altLang="en-US" sz="3300" dirty="0">
                <a:sym typeface="Symbol" panose="05050102010706020507" pitchFamily="18" charset="2"/>
              </a:rPr>
              <a:t> </a:t>
            </a:r>
            <a:r>
              <a:rPr lang="en-US" altLang="en-US" sz="3300" i="1" dirty="0" err="1">
                <a:sym typeface="Symbol" panose="05050102010706020507" pitchFamily="18" charset="2"/>
              </a:rPr>
              <a:t>aTBc</a:t>
            </a:r>
            <a:r>
              <a:rPr lang="en-US" altLang="en-US" sz="3300" dirty="0"/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 err="1">
                <a:sym typeface="Symbol" panose="05050102010706020507" pitchFamily="18" charset="2"/>
              </a:rPr>
              <a:t>aaTBCBc</a:t>
            </a:r>
            <a:r>
              <a:rPr lang="en-US" altLang="en-US" sz="33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 err="1">
                <a:sym typeface="Symbol" panose="05050102010706020507" pitchFamily="18" charset="2"/>
              </a:rPr>
              <a:t>aaabCBCBc</a:t>
            </a:r>
            <a:endParaRPr lang="en-US" altLang="en-US" sz="33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>
                <a:sym typeface="Symbol" panose="05050102010706020507" pitchFamily="18" charset="2"/>
              </a:rPr>
              <a:t> </a:t>
            </a:r>
            <a:r>
              <a:rPr lang="en-US" altLang="en-US" sz="3300" i="1" dirty="0" err="1">
                <a:sym typeface="Symbol" panose="05050102010706020507" pitchFamily="18" charset="2"/>
              </a:rPr>
              <a:t>aaab</a:t>
            </a:r>
            <a:r>
              <a:rPr lang="en-US" altLang="en-US" sz="3300" i="1" dirty="0" err="1"/>
              <a:t>BCCB</a:t>
            </a:r>
            <a:r>
              <a:rPr lang="en-US" altLang="en-US" sz="3300" i="1" dirty="0" err="1">
                <a:sym typeface="Symbol" panose="05050102010706020507" pitchFamily="18" charset="2"/>
              </a:rPr>
              <a:t>c</a:t>
            </a:r>
            <a:r>
              <a:rPr lang="en-US" altLang="en-US" sz="33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 err="1">
                <a:sym typeface="Symbol" panose="05050102010706020507" pitchFamily="18" charset="2"/>
              </a:rPr>
              <a:t>aaab</a:t>
            </a:r>
            <a:r>
              <a:rPr lang="en-US" altLang="en-US" sz="3300" i="1" dirty="0" err="1"/>
              <a:t>BCBC</a:t>
            </a:r>
            <a:r>
              <a:rPr lang="en-US" altLang="en-US" sz="3300" i="1" dirty="0" err="1">
                <a:sym typeface="Symbol" panose="05050102010706020507" pitchFamily="18" charset="2"/>
              </a:rPr>
              <a:t>c</a:t>
            </a:r>
            <a:r>
              <a:rPr lang="en-US" altLang="en-US" sz="3300" i="1" dirty="0">
                <a:sym typeface="Symbol" panose="05050102010706020507" pitchFamily="18" charset="2"/>
              </a:rPr>
              <a:t> </a:t>
            </a:r>
            <a:r>
              <a:rPr lang="en-US" altLang="en-US" sz="3300" dirty="0">
                <a:sym typeface="Symbol" panose="05050102010706020507" pitchFamily="18" charset="2"/>
              </a:rPr>
              <a:t>	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 err="1">
                <a:sym typeface="Symbol" panose="05050102010706020507" pitchFamily="18" charset="2"/>
              </a:rPr>
              <a:t>aaab</a:t>
            </a:r>
            <a:r>
              <a:rPr lang="en-US" altLang="en-US" sz="3300" i="1" dirty="0" err="1"/>
              <a:t>BBCC</a:t>
            </a:r>
            <a:r>
              <a:rPr lang="en-US" altLang="en-US" sz="3300" i="1" dirty="0" err="1">
                <a:sym typeface="Symbol" panose="05050102010706020507" pitchFamily="18" charset="2"/>
              </a:rPr>
              <a:t>c</a:t>
            </a:r>
            <a:r>
              <a:rPr lang="en-US" altLang="en-US" sz="33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dirty="0"/>
              <a:t> </a:t>
            </a:r>
            <a:r>
              <a:rPr lang="en-US" altLang="en-US" sz="3300" i="1" dirty="0" err="1">
                <a:sym typeface="Symbol" panose="05050102010706020507" pitchFamily="18" charset="2"/>
              </a:rPr>
              <a:t>aaab</a:t>
            </a:r>
            <a:r>
              <a:rPr lang="en-US" altLang="en-US" sz="3300" i="1" dirty="0" err="1"/>
              <a:t>bBCC</a:t>
            </a:r>
            <a:r>
              <a:rPr lang="en-US" altLang="en-US" sz="3300" i="1" dirty="0" err="1">
                <a:sym typeface="Symbol" panose="05050102010706020507" pitchFamily="18" charset="2"/>
              </a:rPr>
              <a:t>c</a:t>
            </a:r>
            <a:endParaRPr lang="en-US" altLang="en-US" sz="33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>
                <a:sym typeface="Symbol" panose="05050102010706020507" pitchFamily="18" charset="2"/>
              </a:rPr>
              <a:t> </a:t>
            </a:r>
            <a:r>
              <a:rPr lang="en-US" altLang="en-US" sz="3300" i="1" dirty="0" err="1">
                <a:sym typeface="Symbol" panose="05050102010706020507" pitchFamily="18" charset="2"/>
              </a:rPr>
              <a:t>aaab</a:t>
            </a:r>
            <a:r>
              <a:rPr lang="en-US" altLang="en-US" sz="3300" i="1" dirty="0" err="1"/>
              <a:t>bbCC</a:t>
            </a:r>
            <a:r>
              <a:rPr lang="en-US" altLang="en-US" sz="3300" i="1" dirty="0" err="1">
                <a:sym typeface="Symbol" panose="05050102010706020507" pitchFamily="18" charset="2"/>
              </a:rPr>
              <a:t>c</a:t>
            </a:r>
            <a:r>
              <a:rPr lang="en-US" altLang="en-US" sz="33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 err="1"/>
              <a:t>aaabbbCcc</a:t>
            </a:r>
            <a:endParaRPr lang="en-US" altLang="en-US" sz="3300" i="1" dirty="0"/>
          </a:p>
          <a:p>
            <a:pPr>
              <a:lnSpc>
                <a:spcPct val="95000"/>
              </a:lnSpc>
              <a:spcBef>
                <a:spcPct val="25000"/>
              </a:spcBef>
              <a:buFont typeface="Symbol" panose="05050102010706020507" pitchFamily="18" charset="2"/>
              <a:buChar char="Þ"/>
            </a:pPr>
            <a:r>
              <a:rPr lang="en-US" altLang="en-US" sz="3300" i="1" dirty="0"/>
              <a:t>  </a:t>
            </a:r>
            <a:r>
              <a:rPr lang="en-US" altLang="en-US" sz="3300" i="1" dirty="0" err="1"/>
              <a:t>aaabbbccc</a:t>
            </a:r>
            <a:r>
              <a:rPr lang="en-US" altLang="en-US" sz="3300" i="1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10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8033-2E4F-48C4-9F52-C3D61AFF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0000FF"/>
                </a:solidFill>
              </a:rPr>
              <a:t>Linear Bounded Automata (LBA)</a:t>
            </a:r>
            <a:br>
              <a:rPr lang="en-US" altLang="en-US" sz="3600" b="1" dirty="0">
                <a:solidFill>
                  <a:srgbClr val="0000FF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B1D3-96B3-4082-9129-47F16C84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2252869"/>
            <a:ext cx="11476382" cy="4492487"/>
          </a:xfrm>
        </p:spPr>
        <p:txBody>
          <a:bodyPr/>
          <a:lstStyle/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A linear bounded automaton (LBA) is a Turing machine that may be nondeterministic and that restricts the tape to the length of the input with two boundary cells that may not change.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93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8E98-09F7-4FA8-B2C2-0E394111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662610"/>
            <a:ext cx="10919791" cy="1018022"/>
          </a:xfrm>
        </p:spPr>
        <p:txBody>
          <a:bodyPr/>
          <a:lstStyle/>
          <a:p>
            <a:r>
              <a:rPr lang="en-US" altLang="en-US" sz="3600" i="1" dirty="0"/>
              <a:t>Example</a:t>
            </a:r>
            <a:r>
              <a:rPr lang="en-US" altLang="en-US" sz="3600" dirty="0"/>
              <a:t>. An LBA to check whether a natural number </a:t>
            </a:r>
            <a:r>
              <a:rPr lang="en-US" altLang="en-US" sz="3600" i="1" dirty="0"/>
              <a:t>n </a:t>
            </a:r>
            <a:r>
              <a:rPr lang="en-US" altLang="en-US" sz="3600" dirty="0"/>
              <a:t>is divisible by </a:t>
            </a:r>
            <a:r>
              <a:rPr lang="en-US" altLang="en-US" sz="3600" i="1" dirty="0"/>
              <a:t>k</a:t>
            </a:r>
            <a:r>
              <a:rPr lang="en-US" altLang="en-US" sz="3600" dirty="0"/>
              <a:t> ≠ 0.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DA46-154D-4E33-94EE-E6897448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" y="2372140"/>
            <a:ext cx="11317357" cy="448586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600" i="1" dirty="0"/>
              <a:t>Idea for a Solution</a:t>
            </a:r>
            <a:r>
              <a:rPr lang="en-US" altLang="en-US" sz="2600" dirty="0"/>
              <a:t>: Use a 2-tape (or 2-head single tape) machine. For ease of explanation,  represent </a:t>
            </a:r>
            <a:r>
              <a:rPr lang="en-US" altLang="en-US" sz="2600" i="1" dirty="0"/>
              <a:t>k</a:t>
            </a:r>
            <a:r>
              <a:rPr lang="en-US" altLang="en-US" sz="2600" dirty="0"/>
              <a:t> by the nonempty string 1</a:t>
            </a:r>
            <a:r>
              <a:rPr lang="en-US" altLang="en-US" sz="2600" i="1" baseline="30000" dirty="0"/>
              <a:t>k</a:t>
            </a:r>
            <a:r>
              <a:rPr lang="en-US" altLang="en-US" sz="2600" dirty="0"/>
              <a:t> and represent </a:t>
            </a:r>
            <a:r>
              <a:rPr lang="en-US" altLang="en-US" sz="2600" i="1" dirty="0"/>
              <a:t>n</a:t>
            </a:r>
            <a:r>
              <a:rPr lang="en-US" altLang="en-US" sz="2600" dirty="0"/>
              <a:t> by the string </a:t>
            </a:r>
            <a:r>
              <a:rPr lang="en-US" altLang="en-US" sz="2600" i="1" dirty="0"/>
              <a:t>a</a:t>
            </a:r>
            <a:r>
              <a:rPr lang="en-US" altLang="en-US" sz="2600" i="1" baseline="30000" dirty="0"/>
              <a:t>n</a:t>
            </a:r>
            <a:r>
              <a:rPr lang="en-US" altLang="en-US" sz="2600" dirty="0"/>
              <a:t>. For example, if </a:t>
            </a:r>
            <a:r>
              <a:rPr lang="en-US" altLang="en-US" sz="2600" i="1" dirty="0"/>
              <a:t>k</a:t>
            </a:r>
            <a:r>
              <a:rPr lang="en-US" altLang="en-US" sz="2600" dirty="0"/>
              <a:t> = 3 and </a:t>
            </a:r>
            <a:r>
              <a:rPr lang="en-US" altLang="en-US" sz="2600" i="1" dirty="0"/>
              <a:t>n</a:t>
            </a:r>
            <a:r>
              <a:rPr lang="en-US" altLang="en-US" sz="2600" dirty="0"/>
              <a:t> = 9, the input is represented by, 111	</a:t>
            </a:r>
            <a:r>
              <a:rPr lang="en-US" altLang="en-US" sz="2600" i="1" dirty="0"/>
              <a:t>a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r>
              <a:rPr lang="en-US" altLang="en-US" sz="2600" i="1" dirty="0"/>
              <a:t> </a:t>
            </a:r>
            <a:r>
              <a:rPr lang="en-US" altLang="en-US" sz="2600" i="1" dirty="0" err="1"/>
              <a:t>a</a:t>
            </a:r>
            <a:endParaRPr lang="en-US" altLang="en-US" sz="2600" dirty="0"/>
          </a:p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600" dirty="0"/>
              <a:t>If </a:t>
            </a:r>
            <a:r>
              <a:rPr lang="en-US" altLang="en-US" sz="2600" i="1" dirty="0"/>
              <a:t>n</a:t>
            </a:r>
            <a:r>
              <a:rPr lang="en-US" altLang="en-US" sz="2600" dirty="0"/>
              <a:t> = 0, which is represented by </a:t>
            </a:r>
            <a:r>
              <a:rPr lang="en-US" altLang="en-US" sz="2600" dirty="0">
                <a:latin typeface="Symbol" panose="05050102010706020507" pitchFamily="18" charset="2"/>
              </a:rPr>
              <a:t>L</a:t>
            </a:r>
            <a:r>
              <a:rPr lang="en-US" altLang="en-US" sz="2600" dirty="0"/>
              <a:t>, then halt. Otherwise, move both tape heads to the right </a:t>
            </a:r>
            <a:r>
              <a:rPr lang="en-US" altLang="en-US" sz="2600" i="1" dirty="0"/>
              <a:t>k</a:t>
            </a:r>
            <a:r>
              <a:rPr lang="en-US" altLang="en-US" sz="2600" dirty="0"/>
              <a:t>  places while there are </a:t>
            </a:r>
            <a:r>
              <a:rPr lang="en-US" altLang="en-US" sz="2600" i="1" dirty="0"/>
              <a:t>a</a:t>
            </a:r>
            <a:r>
              <a:rPr lang="en-US" altLang="en-US" sz="2600" dirty="0"/>
              <a:t>’s to read. Then leave the tape head for </a:t>
            </a:r>
            <a:r>
              <a:rPr lang="en-US" altLang="en-US" sz="2600" i="1" dirty="0"/>
              <a:t>a</a:t>
            </a:r>
            <a:r>
              <a:rPr lang="en-US" altLang="en-US" sz="2600" dirty="0"/>
              <a:t>’s in place and move the tape head for </a:t>
            </a:r>
            <a:r>
              <a:rPr lang="en-US" altLang="en-US" sz="2600" i="1" dirty="0"/>
              <a:t>k</a:t>
            </a:r>
            <a:r>
              <a:rPr lang="en-US" altLang="en-US" sz="2600" dirty="0"/>
              <a:t> back to the left end and start the process over. Continue in this manner and enter the halt state if both tape heads point to </a:t>
            </a:r>
            <a:r>
              <a:rPr lang="en-US" altLang="en-US" sz="2600" dirty="0">
                <a:latin typeface="Symbol" panose="05050102010706020507" pitchFamily="18" charset="2"/>
              </a:rPr>
              <a:t>L</a:t>
            </a:r>
            <a:r>
              <a:rPr lang="en-US" altLang="en-US" sz="26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76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D69-5508-4D36-A021-FE7A5339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516835"/>
            <a:ext cx="9518802" cy="1163797"/>
          </a:xfrm>
        </p:spPr>
        <p:txBody>
          <a:bodyPr/>
          <a:lstStyle/>
          <a:p>
            <a:r>
              <a:rPr lang="en-US" altLang="en-US" sz="3600" dirty="0"/>
              <a:t>Find an LBA to accept {</a:t>
            </a:r>
            <a:r>
              <a:rPr lang="en-US" altLang="en-US" sz="3600" i="1" dirty="0"/>
              <a:t>a</a:t>
            </a:r>
            <a:r>
              <a:rPr lang="en-US" altLang="en-US" sz="3600" i="1" baseline="30000" dirty="0"/>
              <a:t>p</a:t>
            </a:r>
            <a:r>
              <a:rPr lang="en-US" altLang="en-US" sz="3600" dirty="0"/>
              <a:t> | </a:t>
            </a:r>
            <a:r>
              <a:rPr lang="en-US" altLang="en-US" sz="3600" i="1" dirty="0"/>
              <a:t>p</a:t>
            </a:r>
            <a:r>
              <a:rPr lang="en-US" altLang="en-US" sz="3600" dirty="0"/>
              <a:t> is prime}.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42FA-6C4A-42B7-AD0E-0208F913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2" y="2266122"/>
            <a:ext cx="11451892" cy="4320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800" i="1" dirty="0"/>
              <a:t>Idea for a Solution</a:t>
            </a:r>
            <a:r>
              <a:rPr lang="en-US" altLang="en-US" sz="2800" dirty="0"/>
              <a:t>: Use the  divisibility algorithm where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≥ 2.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2800" dirty="0"/>
              <a:t>	</a:t>
            </a:r>
            <a:r>
              <a:rPr lang="en-US" altLang="en-US" sz="2800" i="1" dirty="0"/>
              <a:t>k</a:t>
            </a:r>
            <a:r>
              <a:rPr lang="en-US" altLang="en-US" sz="2800" dirty="0"/>
              <a:t> := 2;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while</a:t>
            </a:r>
            <a:r>
              <a:rPr lang="en-US" altLang="en-US" sz="2800" dirty="0"/>
              <a:t> </a:t>
            </a:r>
            <a:r>
              <a:rPr lang="en-US" altLang="en-US" sz="2800" i="1" dirty="0"/>
              <a:t>k</a:t>
            </a:r>
            <a:r>
              <a:rPr lang="en-US" altLang="en-US" sz="2800" dirty="0"/>
              <a:t> &lt;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b="1" dirty="0"/>
              <a:t>do</a:t>
            </a:r>
            <a:r>
              <a:rPr lang="en-US" altLang="en-US" sz="2800" dirty="0"/>
              <a:t> 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		</a:t>
            </a:r>
            <a:r>
              <a:rPr lang="en-US" altLang="en-US" sz="2800" b="1" dirty="0"/>
              <a:t>if</a:t>
            </a:r>
            <a:r>
              <a:rPr lang="en-US" altLang="en-US" sz="2800" dirty="0"/>
              <a:t> </a:t>
            </a:r>
            <a:r>
              <a:rPr lang="en-US" altLang="en-US" sz="2800" i="1" dirty="0"/>
              <a:t>k</a:t>
            </a:r>
            <a:r>
              <a:rPr lang="en-US" altLang="en-US" sz="2800" dirty="0"/>
              <a:t> divides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b="1" dirty="0"/>
              <a:t>then</a:t>
            </a:r>
            <a:r>
              <a:rPr lang="en-US" altLang="en-US" sz="2800" dirty="0"/>
              <a:t> stop (but don’t enter the halt state) </a:t>
            </a:r>
            <a:r>
              <a:rPr lang="en-US" altLang="en-US" sz="2800" b="1" dirty="0"/>
              <a:t>else</a:t>
            </a:r>
            <a:r>
              <a:rPr lang="en-US" altLang="en-US" sz="2800" dirty="0"/>
              <a:t> 		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/>
              <a:t>		k</a:t>
            </a:r>
            <a:r>
              <a:rPr lang="en-US" altLang="en-US" sz="2800" dirty="0"/>
              <a:t> := </a:t>
            </a:r>
            <a:r>
              <a:rPr lang="en-US" altLang="en-US" sz="2800" i="1" dirty="0"/>
              <a:t>k</a:t>
            </a:r>
            <a:r>
              <a:rPr lang="en-US" altLang="en-US" sz="2800" dirty="0"/>
              <a:t> + 1 end of if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      end of do 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dirty="0"/>
              <a:t>	Enter the halt state (accept).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15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514-0406-4784-A53B-CF2E7CB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Grammar(CFG)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B67-1D49-4138-8C3C-AA087DA4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60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context-free grammar (CFG) consisting of a finite set of grammar rules is a quadruple </a:t>
            </a:r>
            <a:r>
              <a:rPr lang="en-US" sz="3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(N, T, P, S)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where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set of non-terminal symbols.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set of terminals where 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∩ T = NULL.</a:t>
            </a:r>
            <a:endParaRPr lang="en-US" sz="3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set of rules, 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P: N → (N ∪ T)*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i.e., the left-hand side of the production rule 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does have any right context or left context.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start symbol.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0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1" name="Rectangle 7">
            <a:extLst>
              <a:ext uri="{FF2B5EF4-FFF2-40B4-BE49-F238E27FC236}">
                <a16:creationId xmlns:a16="http://schemas.microsoft.com/office/drawing/2014/main" id="{E4BC685D-C31E-4722-945C-CA1DD3ED6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bg1"/>
                </a:solidFill>
              </a:rPr>
              <a:t>Who is Noam Chomsky Anyway?</a:t>
            </a: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6F26CFEA-6F28-46D9-9368-91477A32822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19921" y="2603500"/>
            <a:ext cx="11797259" cy="34163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Philosopher of Languages</a:t>
            </a:r>
          </a:p>
          <a:p>
            <a:r>
              <a:rPr lang="en-US" altLang="en-US" sz="2800" dirty="0"/>
              <a:t>Professor of Linguistics at MIT</a:t>
            </a:r>
          </a:p>
          <a:p>
            <a:r>
              <a:rPr lang="en-US" altLang="en-US" sz="2800" dirty="0"/>
              <a:t>Constructed the idea that language was not a learned “behavior”, but that it was cognitive and innate; versus stimulus-response driven</a:t>
            </a:r>
          </a:p>
          <a:p>
            <a:r>
              <a:rPr lang="en-US" altLang="en-US" sz="2800" dirty="0"/>
              <a:t>In an effort to explain these theories, he developed the Chomsky Hierarchy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7D05-7CC0-4A5A-B8A2-CE5106AF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CFG: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A6D8-BF3B-40DF-9D5E-86D45B5A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5635"/>
            <a:ext cx="8825659" cy="451236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The grammar ({A}, {a, b, c}, P, A),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 P :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 A → </a:t>
            </a:r>
            <a:r>
              <a:rPr lang="en-IN" sz="3000" b="0" i="0" dirty="0" err="1">
                <a:effectLst/>
                <a:latin typeface="Arial" panose="020B0604020202020204" pitchFamily="34" charset="0"/>
              </a:rPr>
              <a:t>aA</a:t>
            </a:r>
            <a:r>
              <a:rPr lang="en-IN" sz="3000" b="0" i="0" dirty="0">
                <a:effectLst/>
                <a:latin typeface="Arial" panose="020B0604020202020204" pitchFamily="34" charset="0"/>
              </a:rPr>
              <a:t>, A → </a:t>
            </a:r>
            <a:r>
              <a:rPr lang="en-IN" sz="3000" b="0" i="0" dirty="0" err="1">
                <a:effectLst/>
                <a:latin typeface="Arial" panose="020B0604020202020204" pitchFamily="34" charset="0"/>
              </a:rPr>
              <a:t>abc</a:t>
            </a:r>
            <a:r>
              <a:rPr lang="en-IN" sz="3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The grammar ({S, a, b}, {a, b}, P, S), 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P: 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S → </a:t>
            </a:r>
            <a:r>
              <a:rPr lang="en-IN" sz="3000" b="0" i="0" dirty="0" err="1">
                <a:effectLst/>
                <a:latin typeface="Arial" panose="020B0604020202020204" pitchFamily="34" charset="0"/>
              </a:rPr>
              <a:t>aSa</a:t>
            </a:r>
            <a:r>
              <a:rPr lang="en-IN" sz="3000" b="0" i="0" dirty="0">
                <a:effectLst/>
                <a:latin typeface="Arial" panose="020B0604020202020204" pitchFamily="34" charset="0"/>
              </a:rPr>
              <a:t>, S → </a:t>
            </a:r>
            <a:r>
              <a:rPr lang="en-IN" sz="3000" b="0" i="0" dirty="0" err="1">
                <a:effectLst/>
                <a:latin typeface="Arial" panose="020B0604020202020204" pitchFamily="34" charset="0"/>
              </a:rPr>
              <a:t>bSb</a:t>
            </a:r>
            <a:r>
              <a:rPr lang="en-IN" sz="3000" b="0" i="0" dirty="0">
                <a:effectLst/>
                <a:latin typeface="Arial" panose="020B0604020202020204" pitchFamily="34" charset="0"/>
              </a:rPr>
              <a:t>, S → </a:t>
            </a:r>
            <a:r>
              <a:rPr lang="el-GR" sz="3000" b="0" i="0" dirty="0">
                <a:effectLst/>
                <a:latin typeface="Arial" panose="020B0604020202020204" pitchFamily="34" charset="0"/>
              </a:rPr>
              <a:t>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The grammar ({S, F}, {0, 1}, P, S), 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P: </a:t>
            </a:r>
          </a:p>
          <a:p>
            <a:pPr marL="0" indent="0" algn="l">
              <a:buNone/>
            </a:pPr>
            <a:r>
              <a:rPr lang="en-IN" sz="3000" b="0" i="0" dirty="0">
                <a:effectLst/>
                <a:latin typeface="Arial" panose="020B0604020202020204" pitchFamily="34" charset="0"/>
              </a:rPr>
              <a:t>	S → 00S | 11F, F → 00F | </a:t>
            </a:r>
            <a:r>
              <a:rPr lang="el-GR" sz="3000" b="0" i="0" dirty="0">
                <a:effectLst/>
                <a:latin typeface="Arial" panose="020B0604020202020204" pitchFamily="34" charset="0"/>
              </a:rPr>
              <a:t>ε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81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DF67A96-957D-4ABC-A11E-0FEB714F741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Context-Free Languages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7899858-8975-4DEF-ADA9-0C930C7BEB6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44774" y="2603500"/>
            <a:ext cx="11422505" cy="4067123"/>
          </a:xfrm>
        </p:spPr>
        <p:txBody>
          <a:bodyPr>
            <a:normAutofit fontScale="92500"/>
          </a:bodyPr>
          <a:lstStyle/>
          <a:p>
            <a:r>
              <a:rPr lang="en-US" altLang="en-US" sz="3200" dirty="0"/>
              <a:t>Contains a finite alphabet, </a:t>
            </a:r>
            <a:r>
              <a:rPr lang="en-US" altLang="en-US" sz="3200" dirty="0">
                <a:latin typeface="Symbol" panose="05050102010706020507" pitchFamily="18" charset="2"/>
              </a:rPr>
              <a:t>S</a:t>
            </a:r>
          </a:p>
          <a:p>
            <a:r>
              <a:rPr lang="en-US" altLang="en-US" sz="3200" dirty="0"/>
              <a:t>Contains a finite set of non-terminals, </a:t>
            </a:r>
            <a:r>
              <a:rPr lang="en-US" altLang="en-US" sz="3200" dirty="0">
                <a:latin typeface="Symbol" panose="05050102010706020507" pitchFamily="18" charset="2"/>
              </a:rPr>
              <a:t>N</a:t>
            </a:r>
          </a:p>
          <a:p>
            <a:r>
              <a:rPr lang="en-US" altLang="en-US" sz="3200" dirty="0"/>
              <a:t>S is an element of </a:t>
            </a:r>
            <a:r>
              <a:rPr lang="en-US" altLang="en-US" sz="3200" dirty="0">
                <a:latin typeface="Symbol" panose="05050102010706020507" pitchFamily="18" charset="2"/>
              </a:rPr>
              <a:t>N</a:t>
            </a:r>
            <a:r>
              <a:rPr lang="en-US" altLang="en-US" sz="3200" dirty="0"/>
              <a:t> and is the Start symbol</a:t>
            </a:r>
          </a:p>
          <a:p>
            <a:r>
              <a:rPr lang="en-US" altLang="en-US" sz="3200" dirty="0"/>
              <a:t>R = Rules:                Grammar:                                     X</a:t>
            </a:r>
            <a:r>
              <a:rPr lang="en-US" altLang="en-US" sz="3200" dirty="0">
                <a:sym typeface="Wingdings" panose="05000000000000000000" pitchFamily="2" charset="2"/>
              </a:rPr>
              <a:t> </a:t>
            </a:r>
            <a:r>
              <a:rPr lang="en-US" altLang="en-US" sz="3200" dirty="0" err="1">
                <a:latin typeface="Symbol" panose="05050102010706020507" pitchFamily="18" charset="2"/>
                <a:sym typeface="Wingdings" panose="05000000000000000000" pitchFamily="2" charset="2"/>
              </a:rPr>
              <a:t>s</a:t>
            </a:r>
            <a:r>
              <a:rPr lang="en-US" altLang="en-US" sz="3200" dirty="0" err="1">
                <a:sym typeface="Wingdings" panose="05000000000000000000" pitchFamily="2" charset="2"/>
              </a:rPr>
              <a:t>Y</a:t>
            </a:r>
            <a:r>
              <a:rPr lang="en-US" altLang="en-US" sz="3200" dirty="0">
                <a:sym typeface="Wingdings" panose="05000000000000000000" pitchFamily="2" charset="2"/>
              </a:rPr>
              <a:t>                      </a:t>
            </a:r>
            <a:r>
              <a:rPr lang="en-US" altLang="en-US" sz="3200" dirty="0">
                <a:latin typeface="Symbol" panose="05050102010706020507" pitchFamily="18" charset="2"/>
                <a:sym typeface="Wingdings" panose="05000000000000000000" pitchFamily="2" charset="2"/>
              </a:rPr>
              <a:t>S</a:t>
            </a:r>
            <a:r>
              <a:rPr lang="en-US" altLang="en-US" sz="3200" dirty="0">
                <a:sym typeface="Wingdings" panose="05000000000000000000" pitchFamily="2" charset="2"/>
              </a:rPr>
              <a:t> = {</a:t>
            </a:r>
            <a:r>
              <a:rPr lang="en-US" altLang="en-US" sz="3200" dirty="0" err="1">
                <a:sym typeface="Wingdings" panose="05000000000000000000" pitchFamily="2" charset="2"/>
              </a:rPr>
              <a:t>a,b</a:t>
            </a:r>
            <a:r>
              <a:rPr lang="en-US" altLang="en-US" sz="3200" dirty="0">
                <a:sym typeface="Wingdings" panose="05000000000000000000" pitchFamily="2" charset="2"/>
              </a:rPr>
              <a:t>}                                 X </a:t>
            </a:r>
            <a:r>
              <a:rPr lang="en-US" altLang="en-US" sz="3200" dirty="0">
                <a:latin typeface="Symbol" panose="05050102010706020507" pitchFamily="18" charset="2"/>
                <a:sym typeface="Wingdings" panose="05000000000000000000" pitchFamily="2" charset="2"/>
              </a:rPr>
              <a:t>s</a:t>
            </a:r>
            <a:r>
              <a:rPr lang="en-US" altLang="en-US" sz="3200" dirty="0">
                <a:sym typeface="Wingdings" panose="05000000000000000000" pitchFamily="2" charset="2"/>
              </a:rPr>
              <a:t>                        </a:t>
            </a:r>
            <a:r>
              <a:rPr lang="en-US" altLang="en-US" sz="3200" dirty="0">
                <a:latin typeface="Symbol" panose="05050102010706020507" pitchFamily="18" charset="2"/>
                <a:sym typeface="Wingdings" panose="05000000000000000000" pitchFamily="2" charset="2"/>
              </a:rPr>
              <a:t>N</a:t>
            </a:r>
            <a:r>
              <a:rPr lang="en-US" altLang="en-US" sz="3200" dirty="0">
                <a:sym typeface="Wingdings" panose="05000000000000000000" pitchFamily="2" charset="2"/>
              </a:rPr>
              <a:t> = {S}                                 X </a:t>
            </a:r>
            <a:r>
              <a:rPr lang="en-US" altLang="en-US" sz="3200" dirty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en-US" altLang="en-US" sz="3200" dirty="0">
                <a:sym typeface="Wingdings" panose="05000000000000000000" pitchFamily="2" charset="2"/>
              </a:rPr>
              <a:t>                       R = {S  </a:t>
            </a:r>
            <a:r>
              <a:rPr lang="en-US" altLang="en-US" sz="3200" dirty="0" err="1">
                <a:sym typeface="Wingdings" panose="05000000000000000000" pitchFamily="2" charset="2"/>
              </a:rPr>
              <a:t>aSb</a:t>
            </a:r>
            <a:r>
              <a:rPr lang="en-US" altLang="en-US" sz="3200" dirty="0">
                <a:sym typeface="Wingdings" panose="05000000000000000000" pitchFamily="2" charset="2"/>
              </a:rPr>
              <a:t>, S  </a:t>
            </a:r>
            <a:r>
              <a:rPr lang="en-US" altLang="en-US" sz="3200" dirty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  <a:r>
              <a:rPr lang="en-US" altLang="en-US" sz="3200" dirty="0">
                <a:sym typeface="Wingdings" panose="05000000000000000000" pitchFamily="2" charset="2"/>
              </a:rPr>
              <a:t>}</a:t>
            </a:r>
          </a:p>
          <a:p>
            <a:r>
              <a:rPr lang="en-US" altLang="en-US" sz="3200" dirty="0">
                <a:sym typeface="Wingdings" panose="05000000000000000000" pitchFamily="2" charset="2"/>
              </a:rPr>
              <a:t>Uses a stack to hold infinite memory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123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545-D3CD-442F-8A96-EC5528D8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Grammar (Type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2B2D-8B49-48E5-A17C-3B3B5F657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9617"/>
            <a:ext cx="8825659" cy="461838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LHS of each production should contain one Non Terminal</a:t>
            </a:r>
          </a:p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RHS may contain at most one Nonterminal</a:t>
            </a:r>
          </a:p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The language generated  by this grammar is Regular language which is accepted by FSM. </a:t>
            </a:r>
          </a:p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Regular Language denoted by Regular Expression</a:t>
            </a:r>
          </a:p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Depending on the position of right hand side production ,regular grammar further classified into </a:t>
            </a:r>
          </a:p>
          <a:p>
            <a:pPr lvl="1"/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</a:rPr>
              <a:t> Left Linear Grammar</a:t>
            </a:r>
          </a:p>
          <a:p>
            <a:pPr lvl="1"/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</a:rPr>
              <a:t>Right Linear Grammar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1634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4B3B-51AC-4672-8821-29564BA0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Linear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A5B7-A619-449C-A203-EB9CA1B0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3475"/>
            <a:ext cx="8825659" cy="4377127"/>
          </a:xfrm>
        </p:spPr>
        <p:txBody>
          <a:bodyPr>
            <a:normAutofit/>
          </a:bodyPr>
          <a:lstStyle/>
          <a:p>
            <a:r>
              <a:rPr lang="en-IN" sz="2800" dirty="0"/>
              <a:t>Regular Grammar consist of one Non Terminal on the right side of the production. If the Non Terminal appear on Left Side of the Production then its Left Linear Grammar.</a:t>
            </a:r>
          </a:p>
          <a:p>
            <a:r>
              <a:rPr lang="en-IN" sz="2800" dirty="0"/>
              <a:t>A</a:t>
            </a:r>
            <a:r>
              <a:rPr lang="en-IN" sz="2800" dirty="0">
                <a:sym typeface="Wingdings" panose="05000000000000000000" pitchFamily="2" charset="2"/>
              </a:rPr>
              <a:t> B W</a:t>
            </a:r>
          </a:p>
          <a:p>
            <a:r>
              <a:rPr lang="en-IN" sz="2800" dirty="0">
                <a:sym typeface="Wingdings" panose="05000000000000000000" pitchFamily="2" charset="2"/>
              </a:rPr>
              <a:t>AW</a:t>
            </a:r>
          </a:p>
          <a:p>
            <a:pPr lvl="1"/>
            <a:r>
              <a:rPr lang="en-IN" sz="2600" dirty="0">
                <a:sym typeface="Wingdings" panose="05000000000000000000" pitchFamily="2" charset="2"/>
              </a:rPr>
              <a:t>W is a String of Terminals</a:t>
            </a:r>
          </a:p>
          <a:p>
            <a:pPr lvl="1"/>
            <a:r>
              <a:rPr lang="en-IN" sz="2600" dirty="0">
                <a:sym typeface="Wingdings" panose="05000000000000000000" pitchFamily="2" charset="2"/>
              </a:rPr>
              <a:t>B is a Left Side Non Terminals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4394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9AA6-E12E-4938-9512-CABB39B9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Left Linear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520F-C76F-42D0-A521-CEA55749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2994" cy="4254500"/>
          </a:xfrm>
        </p:spPr>
        <p:txBody>
          <a:bodyPr>
            <a:normAutofit/>
          </a:bodyPr>
          <a:lstStyle/>
          <a:p>
            <a:r>
              <a:rPr lang="en-IN" sz="3200" dirty="0"/>
              <a:t>G: {{S,B,C}{</a:t>
            </a:r>
            <a:r>
              <a:rPr lang="en-IN" sz="3200" dirty="0" err="1"/>
              <a:t>a,b</a:t>
            </a:r>
            <a:r>
              <a:rPr lang="en-IN" sz="3200" dirty="0"/>
              <a:t>},P,S}</a:t>
            </a:r>
          </a:p>
          <a:p>
            <a:r>
              <a:rPr lang="en-IN" sz="3200" dirty="0"/>
              <a:t>P</a:t>
            </a:r>
            <a:r>
              <a:rPr lang="en-IN" sz="3200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SCa|Bb</a:t>
            </a:r>
            <a:endParaRPr lang="en-IN" sz="2800" dirty="0">
              <a:sym typeface="Wingdings" panose="05000000000000000000" pitchFamily="2" charset="2"/>
            </a:endParaRP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CBb</a:t>
            </a:r>
            <a:endParaRPr lang="en-IN" sz="2800" dirty="0">
              <a:sym typeface="Wingdings" panose="05000000000000000000" pitchFamily="2" charset="2"/>
            </a:endParaRP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BBa|b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917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4B3B-51AC-4672-8821-29564BA0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 Linear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A5B7-A619-449C-A203-EB9CA1B0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3475"/>
            <a:ext cx="8825659" cy="4377127"/>
          </a:xfrm>
        </p:spPr>
        <p:txBody>
          <a:bodyPr>
            <a:normAutofit/>
          </a:bodyPr>
          <a:lstStyle/>
          <a:p>
            <a:r>
              <a:rPr lang="en-IN" sz="2800" dirty="0"/>
              <a:t>Regular Grammar consist of one Non Terminal on the left side of the production. If the Non Terminal appear on right Side of the Production then its right Linear Grammar.</a:t>
            </a:r>
          </a:p>
          <a:p>
            <a:r>
              <a:rPr lang="en-IN" sz="2800" dirty="0"/>
              <a:t>A</a:t>
            </a:r>
            <a:r>
              <a:rPr lang="en-IN" sz="2800" dirty="0">
                <a:sym typeface="Wingdings" panose="05000000000000000000" pitchFamily="2" charset="2"/>
              </a:rPr>
              <a:t>  W B</a:t>
            </a:r>
          </a:p>
          <a:p>
            <a:r>
              <a:rPr lang="en-IN" sz="2800" dirty="0">
                <a:sym typeface="Wingdings" panose="05000000000000000000" pitchFamily="2" charset="2"/>
              </a:rPr>
              <a:t>AW</a:t>
            </a:r>
          </a:p>
          <a:p>
            <a:pPr lvl="1"/>
            <a:r>
              <a:rPr lang="en-IN" sz="2600" dirty="0">
                <a:sym typeface="Wingdings" panose="05000000000000000000" pitchFamily="2" charset="2"/>
              </a:rPr>
              <a:t>W is a String of Terminals</a:t>
            </a:r>
          </a:p>
          <a:p>
            <a:pPr lvl="1"/>
            <a:r>
              <a:rPr lang="en-IN" sz="2600" dirty="0">
                <a:sym typeface="Wingdings" panose="05000000000000000000" pitchFamily="2" charset="2"/>
              </a:rPr>
              <a:t>B is a Right Side Non Terminals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2391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9AA6-E12E-4938-9512-CABB39B9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Right Linear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520F-C76F-42D0-A521-CEA55749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2994" cy="4254500"/>
          </a:xfrm>
        </p:spPr>
        <p:txBody>
          <a:bodyPr>
            <a:normAutofit/>
          </a:bodyPr>
          <a:lstStyle/>
          <a:p>
            <a:r>
              <a:rPr lang="en-IN" sz="3200" dirty="0"/>
              <a:t>G: {{S,B,C}{</a:t>
            </a:r>
            <a:r>
              <a:rPr lang="en-IN" sz="3200" dirty="0" err="1"/>
              <a:t>a,b</a:t>
            </a:r>
            <a:r>
              <a:rPr lang="en-IN" sz="3200" dirty="0"/>
              <a:t>},P,S}</a:t>
            </a:r>
          </a:p>
          <a:p>
            <a:r>
              <a:rPr lang="en-IN" sz="3200" dirty="0"/>
              <a:t>P</a:t>
            </a:r>
            <a:r>
              <a:rPr lang="en-IN" sz="3200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SaC|bB</a:t>
            </a:r>
            <a:endParaRPr lang="en-IN" sz="2800" dirty="0">
              <a:sym typeface="Wingdings" panose="05000000000000000000" pitchFamily="2" charset="2"/>
            </a:endParaRP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CbB</a:t>
            </a:r>
            <a:endParaRPr lang="en-IN" sz="2800" dirty="0">
              <a:sym typeface="Wingdings" panose="05000000000000000000" pitchFamily="2" charset="2"/>
            </a:endParaRPr>
          </a:p>
          <a:p>
            <a:pPr lvl="1"/>
            <a:r>
              <a:rPr lang="en-IN" sz="2800" dirty="0" err="1">
                <a:sym typeface="Wingdings" panose="05000000000000000000" pitchFamily="2" charset="2"/>
              </a:rPr>
              <a:t>BaB|b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944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DA650C9-08DC-49CF-B36A-A0C54AB9EA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Regular Languages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089C389-C95D-4CB4-A2B7-E6A0A8009A3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154954" y="2603500"/>
            <a:ext cx="10267551" cy="42545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language is regular if and only if it is the accepted language of some DFA / NFA</a:t>
            </a:r>
          </a:p>
          <a:p>
            <a:endParaRPr lang="en-US" altLang="en-US" sz="2800" dirty="0"/>
          </a:p>
          <a:p>
            <a:r>
              <a:rPr lang="en-US" altLang="en-US" sz="2800" dirty="0"/>
              <a:t>Construct an DFA / NFA for the language described by the regular expression:         (ab*a)*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592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4D33-7858-416F-892C-31C3E76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9" y="614597"/>
            <a:ext cx="10463133" cy="1066035"/>
          </a:xfrm>
        </p:spPr>
        <p:txBody>
          <a:bodyPr/>
          <a:lstStyle/>
          <a:p>
            <a:r>
              <a:rPr lang="en-IN" dirty="0"/>
              <a:t>Thanks        ????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5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585B8D8-3772-4B46-86FE-DDDE912E5D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Chomsky Hierarchy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6742D88-CBA2-4E4C-A025-FE495F31694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0" y="2603500"/>
            <a:ext cx="12022111" cy="42545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Comprises four types of languages and their associated grammars and machines.</a:t>
            </a:r>
          </a:p>
          <a:p>
            <a:r>
              <a:rPr lang="en-US" altLang="en-US" sz="2800" dirty="0"/>
              <a:t>Type 3: Regular Languages</a:t>
            </a:r>
          </a:p>
          <a:p>
            <a:r>
              <a:rPr lang="en-US" altLang="en-US" sz="2800" dirty="0"/>
              <a:t>Type 2: Context-Free Languages</a:t>
            </a:r>
          </a:p>
          <a:p>
            <a:r>
              <a:rPr lang="en-US" altLang="en-US" sz="2800" dirty="0"/>
              <a:t>Type 1: Context-Sensitive Languages</a:t>
            </a:r>
          </a:p>
          <a:p>
            <a:r>
              <a:rPr lang="en-US" altLang="en-US" sz="2800" dirty="0"/>
              <a:t>Type 0: Recursively Enumerable Languages</a:t>
            </a:r>
          </a:p>
          <a:p>
            <a:r>
              <a:rPr lang="en-US" altLang="en-US" sz="2800" dirty="0"/>
              <a:t>These languages form a strict 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Chomsky Hierarchy 1956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743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</a:t>
            </a:r>
          </a:p>
          <a:p>
            <a:pPr algn="ctr"/>
            <a:r>
              <a:rPr lang="en-US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86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1905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1678898" y="2667000"/>
            <a:ext cx="8989102" cy="39624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869430" y="2209799"/>
            <a:ext cx="121519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1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7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0FA6AA67-0CF9-4FC1-9921-277C8DE7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78" y="-437322"/>
            <a:ext cx="9545290" cy="152476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Class of all languages</a:t>
            </a:r>
          </a:p>
        </p:txBody>
      </p:sp>
      <p:sp>
        <p:nvSpPr>
          <p:cNvPr id="385027" name="Oval 3">
            <a:extLst>
              <a:ext uri="{FF2B5EF4-FFF2-40B4-BE49-F238E27FC236}">
                <a16:creationId xmlns:a16="http://schemas.microsoft.com/office/drawing/2014/main" id="{19E396E7-20E3-4281-AEEB-CCB45637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20688"/>
            <a:ext cx="8640762" cy="6272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5028" name="Oval 4">
            <a:extLst>
              <a:ext uri="{FF2B5EF4-FFF2-40B4-BE49-F238E27FC236}">
                <a16:creationId xmlns:a16="http://schemas.microsoft.com/office/drawing/2014/main" id="{DEAE7875-A3A7-43FF-B4B1-F992DC92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93726"/>
            <a:ext cx="7397750" cy="536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5029" name="Oval 5">
            <a:extLst>
              <a:ext uri="{FF2B5EF4-FFF2-40B4-BE49-F238E27FC236}">
                <a16:creationId xmlns:a16="http://schemas.microsoft.com/office/drawing/2014/main" id="{0DF0E4B1-474F-423D-BFF9-CD1B73DA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800101"/>
            <a:ext cx="6754812" cy="4506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5030" name="Oval 6">
            <a:extLst>
              <a:ext uri="{FF2B5EF4-FFF2-40B4-BE49-F238E27FC236}">
                <a16:creationId xmlns:a16="http://schemas.microsoft.com/office/drawing/2014/main" id="{45590347-3BC8-46F0-96F0-1D3CD369E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027113"/>
            <a:ext cx="6184900" cy="356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5031" name="Oval 7">
            <a:extLst>
              <a:ext uri="{FF2B5EF4-FFF2-40B4-BE49-F238E27FC236}">
                <a16:creationId xmlns:a16="http://schemas.microsoft.com/office/drawing/2014/main" id="{1E670E25-2119-49C9-BACD-FAB60EDE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4" y="1200151"/>
            <a:ext cx="5356225" cy="2720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85032" name="Oval 8">
            <a:extLst>
              <a:ext uri="{FF2B5EF4-FFF2-40B4-BE49-F238E27FC236}">
                <a16:creationId xmlns:a16="http://schemas.microsoft.com/office/drawing/2014/main" id="{6BF810D3-1B9E-4C01-B0C2-3445BC9E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9" y="1398589"/>
            <a:ext cx="3995737" cy="1373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aphicFrame>
        <p:nvGraphicFramePr>
          <p:cNvPr id="385033" name="Object 9">
            <a:extLst>
              <a:ext uri="{FF2B5EF4-FFF2-40B4-BE49-F238E27FC236}">
                <a16:creationId xmlns:a16="http://schemas.microsoft.com/office/drawing/2014/main" id="{FFA608E1-666E-414D-B15D-AABA97C43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4" y="2041526"/>
          <a:ext cx="2943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828800" imgH="228600" progId="Equation.3">
                  <p:embed/>
                </p:oleObj>
              </mc:Choice>
              <mc:Fallback>
                <p:oleObj name="Equation" r:id="rId4" imgW="1828800" imgH="228600" progId="Equation.3">
                  <p:embed/>
                  <p:pic>
                    <p:nvPicPr>
                      <p:cNvPr id="385033" name="Object 9">
                        <a:extLst>
                          <a:ext uri="{FF2B5EF4-FFF2-40B4-BE49-F238E27FC236}">
                            <a16:creationId xmlns:a16="http://schemas.microsoft.com/office/drawing/2014/main" id="{FFA608E1-666E-414D-B15D-AABA97C43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4" y="2041526"/>
                        <a:ext cx="2943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7" name="Text Box 13">
            <a:extLst>
              <a:ext uri="{FF2B5EF4-FFF2-40B4-BE49-F238E27FC236}">
                <a16:creationId xmlns:a16="http://schemas.microsoft.com/office/drawing/2014/main" id="{B391CC4B-BA14-46C2-8403-6C161AFF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9" y="1497013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Reg</a:t>
            </a:r>
          </a:p>
        </p:txBody>
      </p:sp>
      <p:graphicFrame>
        <p:nvGraphicFramePr>
          <p:cNvPr id="385038" name="Object 14">
            <a:extLst>
              <a:ext uri="{FF2B5EF4-FFF2-40B4-BE49-F238E27FC236}">
                <a16:creationId xmlns:a16="http://schemas.microsoft.com/office/drawing/2014/main" id="{50C0E91C-53FD-40BE-96B4-A94D22E69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771775"/>
          <a:ext cx="1631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385038" name="Object 14">
                        <a:extLst>
                          <a:ext uri="{FF2B5EF4-FFF2-40B4-BE49-F238E27FC236}">
                            <a16:creationId xmlns:a16="http://schemas.microsoft.com/office/drawing/2014/main" id="{50C0E91C-53FD-40BE-96B4-A94D22E69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71775"/>
                        <a:ext cx="16319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9" name="Text Box 15">
            <a:extLst>
              <a:ext uri="{FF2B5EF4-FFF2-40B4-BE49-F238E27FC236}">
                <a16:creationId xmlns:a16="http://schemas.microsoft.com/office/drawing/2014/main" id="{02966074-C1AA-46BA-8F77-287053E3B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1" y="2911476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CF</a:t>
            </a:r>
          </a:p>
        </p:txBody>
      </p:sp>
      <p:graphicFrame>
        <p:nvGraphicFramePr>
          <p:cNvPr id="385040" name="Object 16">
            <a:extLst>
              <a:ext uri="{FF2B5EF4-FFF2-40B4-BE49-F238E27FC236}">
                <a16:creationId xmlns:a16="http://schemas.microsoft.com/office/drawing/2014/main" id="{91D3B37F-626C-4ECB-B3BB-8186A735E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050" y="4070350"/>
          <a:ext cx="19573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385040" name="Object 16">
                        <a:extLst>
                          <a:ext uri="{FF2B5EF4-FFF2-40B4-BE49-F238E27FC236}">
                            <a16:creationId xmlns:a16="http://schemas.microsoft.com/office/drawing/2014/main" id="{91D3B37F-626C-4ECB-B3BB-8186A735E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070350"/>
                        <a:ext cx="19573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1" name="Text Box 17">
            <a:extLst>
              <a:ext uri="{FF2B5EF4-FFF2-40B4-BE49-F238E27FC236}">
                <a16:creationId xmlns:a16="http://schemas.microsoft.com/office/drawing/2014/main" id="{0E6854AC-DEEC-445F-913E-58B31CC61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554413"/>
            <a:ext cx="85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CS</a:t>
            </a:r>
          </a:p>
        </p:txBody>
      </p:sp>
      <p:sp>
        <p:nvSpPr>
          <p:cNvPr id="385042" name="Text Box 18">
            <a:extLst>
              <a:ext uri="{FF2B5EF4-FFF2-40B4-BE49-F238E27FC236}">
                <a16:creationId xmlns:a16="http://schemas.microsoft.com/office/drawing/2014/main" id="{2A792BF3-460C-4EFD-B74D-149DF75F0317}"/>
              </a:ext>
            </a:extLst>
          </p:cNvPr>
          <p:cNvSpPr txBox="1">
            <a:spLocks noChangeArrowheads="1"/>
          </p:cNvSpPr>
          <p:nvPr/>
        </p:nvSpPr>
        <p:spPr bwMode="auto">
          <a:xfrm rot="19262732">
            <a:off x="7989889" y="3960813"/>
            <a:ext cx="1550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Decidable</a:t>
            </a:r>
          </a:p>
        </p:txBody>
      </p:sp>
      <p:sp>
        <p:nvSpPr>
          <p:cNvPr id="385045" name="Text Box 21">
            <a:extLst>
              <a:ext uri="{FF2B5EF4-FFF2-40B4-BE49-F238E27FC236}">
                <a16:creationId xmlns:a16="http://schemas.microsoft.com/office/drawing/2014/main" id="{73201BF3-FA6A-46AF-8DEB-3B27B9CF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2155826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</a:t>
            </a:r>
            <a:endParaRPr lang="en-US" altLang="en-US" sz="1200"/>
          </a:p>
        </p:txBody>
      </p:sp>
      <p:sp>
        <p:nvSpPr>
          <p:cNvPr id="385046" name="Text Box 22">
            <a:extLst>
              <a:ext uri="{FF2B5EF4-FFF2-40B4-BE49-F238E27FC236}">
                <a16:creationId xmlns:a16="http://schemas.microsoft.com/office/drawing/2014/main" id="{E51E449B-2558-40CE-80FF-F3D76405A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911476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</a:t>
            </a:r>
            <a:endParaRPr lang="en-US" altLang="en-US" sz="1200"/>
          </a:p>
        </p:txBody>
      </p:sp>
      <p:sp>
        <p:nvSpPr>
          <p:cNvPr id="385047" name="Text Box 23">
            <a:extLst>
              <a:ext uri="{FF2B5EF4-FFF2-40B4-BE49-F238E27FC236}">
                <a16:creationId xmlns:a16="http://schemas.microsoft.com/office/drawing/2014/main" id="{C6837E3E-F1FC-44DD-9E9A-0E6CFD41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070351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</a:t>
            </a:r>
            <a:endParaRPr lang="en-US" altLang="en-US" sz="1200"/>
          </a:p>
        </p:txBody>
      </p:sp>
      <p:sp>
        <p:nvSpPr>
          <p:cNvPr id="385048" name="Text Box 24">
            <a:extLst>
              <a:ext uri="{FF2B5EF4-FFF2-40B4-BE49-F238E27FC236}">
                <a16:creationId xmlns:a16="http://schemas.microsoft.com/office/drawing/2014/main" id="{FDD39173-32A5-4E01-8466-681D26AB2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014788"/>
            <a:ext cx="4571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 </a:t>
            </a:r>
            <a:r>
              <a:rPr lang="en-US" altLang="en-US" sz="1600" i="1">
                <a:latin typeface="Times New Roman" panose="02020603050405020304" pitchFamily="18" charset="0"/>
                <a:sym typeface="ZapfDingbats" pitchFamily="82" charset="2"/>
              </a:rPr>
              <a:t>L</a:t>
            </a:r>
            <a:endParaRPr lang="en-US" altLang="en-US" sz="1200"/>
          </a:p>
        </p:txBody>
      </p:sp>
      <p:graphicFrame>
        <p:nvGraphicFramePr>
          <p:cNvPr id="385049" name="Object 25">
            <a:extLst>
              <a:ext uri="{FF2B5EF4-FFF2-40B4-BE49-F238E27FC236}">
                <a16:creationId xmlns:a16="http://schemas.microsoft.com/office/drawing/2014/main" id="{EB0D077C-7F4E-4CB2-8BC7-4279FB8A6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4589464"/>
          <a:ext cx="32575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0" imgW="2082600" imgH="203040" progId="Equation.3">
                  <p:embed/>
                </p:oleObj>
              </mc:Choice>
              <mc:Fallback>
                <p:oleObj name="Equation" r:id="rId10" imgW="2082600" imgH="203040" progId="Equation.3">
                  <p:embed/>
                  <p:pic>
                    <p:nvPicPr>
                      <p:cNvPr id="385049" name="Object 25">
                        <a:extLst>
                          <a:ext uri="{FF2B5EF4-FFF2-40B4-BE49-F238E27FC236}">
                            <a16:creationId xmlns:a16="http://schemas.microsoft.com/office/drawing/2014/main" id="{EB0D077C-7F4E-4CB2-8BC7-4279FB8A6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589464"/>
                        <a:ext cx="32575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50" name="Object 26">
            <a:extLst>
              <a:ext uri="{FF2B5EF4-FFF2-40B4-BE49-F238E27FC236}">
                <a16:creationId xmlns:a16="http://schemas.microsoft.com/office/drawing/2014/main" id="{C1849591-3689-4A87-BC09-20B967719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051" y="5467351"/>
          <a:ext cx="2284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2" imgW="1333440" imgH="215640" progId="Equation.3">
                  <p:embed/>
                </p:oleObj>
              </mc:Choice>
              <mc:Fallback>
                <p:oleObj name="Equation" r:id="rId12" imgW="1333440" imgH="215640" progId="Equation.3">
                  <p:embed/>
                  <p:pic>
                    <p:nvPicPr>
                      <p:cNvPr id="385050" name="Object 26">
                        <a:extLst>
                          <a:ext uri="{FF2B5EF4-FFF2-40B4-BE49-F238E27FC236}">
                            <a16:creationId xmlns:a16="http://schemas.microsoft.com/office/drawing/2014/main" id="{C1849591-3689-4A87-BC09-20B967719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1" y="5467351"/>
                        <a:ext cx="22844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1" name="Text Box 27">
            <a:extLst>
              <a:ext uri="{FF2B5EF4-FFF2-40B4-BE49-F238E27FC236}">
                <a16:creationId xmlns:a16="http://schemas.microsoft.com/office/drawing/2014/main" id="{2F749ADE-642B-47EC-A9AB-7B2434E7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5467351"/>
            <a:ext cx="3433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 </a:t>
            </a:r>
            <a:endParaRPr lang="en-US" altLang="en-US" sz="1200"/>
          </a:p>
        </p:txBody>
      </p:sp>
      <p:sp>
        <p:nvSpPr>
          <p:cNvPr id="385053" name="Text Box 29">
            <a:extLst>
              <a:ext uri="{FF2B5EF4-FFF2-40B4-BE49-F238E27FC236}">
                <a16:creationId xmlns:a16="http://schemas.microsoft.com/office/drawing/2014/main" id="{2094597C-1C40-404F-8FAA-B6BF07F66011}"/>
              </a:ext>
            </a:extLst>
          </p:cNvPr>
          <p:cNvSpPr txBox="1">
            <a:spLocks noChangeArrowheads="1"/>
          </p:cNvSpPr>
          <p:nvPr/>
        </p:nvSpPr>
        <p:spPr bwMode="auto">
          <a:xfrm rot="19749682">
            <a:off x="7004935" y="4696897"/>
            <a:ext cx="2903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Computably Enumerable</a:t>
            </a:r>
          </a:p>
        </p:txBody>
      </p:sp>
      <p:sp>
        <p:nvSpPr>
          <p:cNvPr id="385054" name="Text Box 30">
            <a:extLst>
              <a:ext uri="{FF2B5EF4-FFF2-40B4-BE49-F238E27FC236}">
                <a16:creationId xmlns:a16="http://schemas.microsoft.com/office/drawing/2014/main" id="{05FF7718-6985-4D02-A2F6-31A3E7FE2FDA}"/>
              </a:ext>
            </a:extLst>
          </p:cNvPr>
          <p:cNvSpPr txBox="1">
            <a:spLocks noChangeArrowheads="1"/>
          </p:cNvSpPr>
          <p:nvPr/>
        </p:nvSpPr>
        <p:spPr bwMode="auto">
          <a:xfrm rot="20082618">
            <a:off x="6651553" y="5574785"/>
            <a:ext cx="3429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Non-Computably Enumerable</a:t>
            </a:r>
          </a:p>
        </p:txBody>
      </p:sp>
      <p:graphicFrame>
        <p:nvGraphicFramePr>
          <p:cNvPr id="385055" name="Object 31">
            <a:extLst>
              <a:ext uri="{FF2B5EF4-FFF2-40B4-BE49-F238E27FC236}">
                <a16:creationId xmlns:a16="http://schemas.microsoft.com/office/drawing/2014/main" id="{804CD9DD-49EB-4899-B79D-B62BAF34A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050" y="5962651"/>
          <a:ext cx="4333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4" imgW="253800" imgH="241200" progId="Equation.3">
                  <p:embed/>
                </p:oleObj>
              </mc:Choice>
              <mc:Fallback>
                <p:oleObj name="Equation" r:id="rId14" imgW="253800" imgH="241200" progId="Equation.3">
                  <p:embed/>
                  <p:pic>
                    <p:nvPicPr>
                      <p:cNvPr id="385055" name="Object 31">
                        <a:extLst>
                          <a:ext uri="{FF2B5EF4-FFF2-40B4-BE49-F238E27FC236}">
                            <a16:creationId xmlns:a16="http://schemas.microsoft.com/office/drawing/2014/main" id="{804CD9DD-49EB-4899-B79D-B62BAF34A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5962651"/>
                        <a:ext cx="4333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6" name="Text Box 32">
            <a:extLst>
              <a:ext uri="{FF2B5EF4-FFF2-40B4-BE49-F238E27FC236}">
                <a16:creationId xmlns:a16="http://schemas.microsoft.com/office/drawing/2014/main" id="{85565DFD-2D29-44F6-879A-97E53611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6072189"/>
            <a:ext cx="3433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ZapfDingbats" pitchFamily="82" charset="2"/>
              </a:rPr>
              <a:t> </a:t>
            </a:r>
            <a:endParaRPr lang="en-US" altLang="en-US" sz="1200"/>
          </a:p>
        </p:txBody>
      </p:sp>
      <p:sp>
        <p:nvSpPr>
          <p:cNvPr id="385059" name="Line 35">
            <a:extLst>
              <a:ext uri="{FF2B5EF4-FFF2-40B4-BE49-F238E27FC236}">
                <a16:creationId xmlns:a16="http://schemas.microsoft.com/office/drawing/2014/main" id="{9F789525-724C-4E34-9D11-FDB02A2ED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593726"/>
            <a:ext cx="0" cy="80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Hierarchy</a:t>
            </a:r>
            <a:endParaRPr lang="el-G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1" y="1600200"/>
          <a:ext cx="83296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Grammar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Automaton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Recursively Enumerable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Unrestricted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DTM</a:t>
                      </a:r>
                      <a:r>
                        <a:rPr lang="en-US" sz="2400" baseline="0" dirty="0"/>
                        <a:t> - NTM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Context Sensitive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Context</a:t>
                      </a:r>
                      <a:r>
                        <a:rPr lang="en-US" sz="2400" baseline="0" dirty="0"/>
                        <a:t> Sensitive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Linearly Bounded Automaton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Context Free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Context Free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NPDA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Right</a:t>
                      </a:r>
                      <a:r>
                        <a:rPr lang="en-US" sz="2400" baseline="0" dirty="0"/>
                        <a:t> Linear, </a:t>
                      </a:r>
                    </a:p>
                    <a:p>
                      <a:r>
                        <a:rPr lang="en-US" sz="2400" baseline="0" dirty="0"/>
                        <a:t>Left Linear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DFA, NFA</a:t>
                      </a:r>
                      <a:endParaRPr lang="el-G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09814" y="5754708"/>
          <a:ext cx="6402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158920" imgH="203040" progId="Equation.3">
                  <p:embed/>
                </p:oleObj>
              </mc:Choice>
              <mc:Fallback>
                <p:oleObj name="Equation" r:id="rId3" imgW="2158920" imgH="2030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5754708"/>
                        <a:ext cx="64023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rot="16200000" flipH="1">
            <a:off x="1637835" y="2185544"/>
            <a:ext cx="1430712" cy="19894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21" name="Rectangle 37">
            <a:extLst>
              <a:ext uri="{FF2B5EF4-FFF2-40B4-BE49-F238E27FC236}">
                <a16:creationId xmlns:a16="http://schemas.microsoft.com/office/drawing/2014/main" id="{C9E990CC-09BB-49A9-8867-178F137AF4B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Chomsky Hierarchy</a:t>
            </a:r>
          </a:p>
        </p:txBody>
      </p:sp>
      <p:graphicFrame>
        <p:nvGraphicFramePr>
          <p:cNvPr id="118857" name="Group 73">
            <a:extLst>
              <a:ext uri="{FF2B5EF4-FFF2-40B4-BE49-F238E27FC236}">
                <a16:creationId xmlns:a16="http://schemas.microsoft.com/office/drawing/2014/main" id="{308E0512-8B58-40A0-960E-724533D59FA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77885820"/>
              </p:ext>
            </p:extLst>
          </p:nvPr>
        </p:nvGraphicFramePr>
        <p:xfrm>
          <a:off x="0" y="1316637"/>
          <a:ext cx="12192000" cy="5477891"/>
        </p:xfrm>
        <a:graphic>
          <a:graphicData uri="http://schemas.openxmlformats.org/drawingml/2006/table">
            <a:tbl>
              <a:tblPr/>
              <a:tblGrid>
                <a:gridCol w="2723937">
                  <a:extLst>
                    <a:ext uri="{9D8B030D-6E8A-4147-A177-3AD203B41FA5}">
                      <a16:colId xmlns:a16="http://schemas.microsoft.com/office/drawing/2014/main" val="2410306220"/>
                    </a:ext>
                  </a:extLst>
                </a:gridCol>
                <a:gridCol w="3372062">
                  <a:extLst>
                    <a:ext uri="{9D8B030D-6E8A-4147-A177-3AD203B41FA5}">
                      <a16:colId xmlns:a16="http://schemas.microsoft.com/office/drawing/2014/main" val="1634530773"/>
                    </a:ext>
                  </a:extLst>
                </a:gridCol>
                <a:gridCol w="3048002">
                  <a:extLst>
                    <a:ext uri="{9D8B030D-6E8A-4147-A177-3AD203B41FA5}">
                      <a16:colId xmlns:a16="http://schemas.microsoft.com/office/drawing/2014/main" val="2418888949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7593098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538000"/>
                  </a:ext>
                </a:extLst>
              </a:tr>
              <a:tr h="184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Regular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Regular Grammar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Right-linear grammar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Left-linear 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Deterministic or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Nondeterministic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Finite-state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acceptor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857895"/>
                  </a:ext>
                </a:extLst>
              </a:tr>
              <a:tr h="885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Context-free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Context-free 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Nondeterministic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Pushdown automaton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55027"/>
                  </a:ext>
                </a:extLst>
              </a:tr>
              <a:tr h="796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Context-sensitive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Context-sensitive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Linear-bounded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automaton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680906"/>
                  </a:ext>
                </a:extLst>
              </a:tr>
              <a:tr h="884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Recursively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enumerable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Unrestricted 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Turing 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Any computable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0897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5E8-5DD9-401C-8689-8258DF4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Unrestricted Grammar (Type 0):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5153-F576-4DFD-8D14-AD2C17EA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213113"/>
            <a:ext cx="9198735" cy="5181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An </a:t>
            </a:r>
            <a:r>
              <a:rPr lang="en-US" altLang="en-US" sz="2800" i="1" dirty="0"/>
              <a:t>unrestricted grammar</a:t>
            </a:r>
            <a:r>
              <a:rPr lang="en-US" altLang="en-US" sz="2800" dirty="0"/>
              <a:t> has productions of the form  </a:t>
            </a:r>
            <a:r>
              <a:rPr lang="en-US" altLang="en-US" sz="2800" dirty="0">
                <a:sym typeface="Symbol" panose="05050102010706020507" pitchFamily="18" charset="2"/>
              </a:rPr>
              <a:t> , where </a:t>
            </a:r>
            <a:r>
              <a:rPr lang="en-US" altLang="en-US" sz="2800" i="1" dirty="0"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sym typeface="Symbol" panose="05050102010706020507" pitchFamily="18" charset="2"/>
              </a:rPr>
              <a:t> ≠ </a:t>
            </a:r>
            <a:r>
              <a:rPr lang="el-GR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ε</a:t>
            </a:r>
            <a:r>
              <a:rPr lang="en-US" altLang="en-US" sz="2800" dirty="0">
                <a:sym typeface="Symbol" panose="05050102010706020507" pitchFamily="18" charset="2"/>
              </a:rPr>
              <a:t>. Here  and  are sentential form. No restriction on production of the form.  So any grammar is an unrestricted grammar.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An </a:t>
            </a:r>
            <a:r>
              <a:rPr lang="en-US" altLang="en-US" sz="2800" i="1" dirty="0"/>
              <a:t>unrestricted </a:t>
            </a:r>
            <a:r>
              <a:rPr lang="en-US" altLang="en-US" sz="2800" i="1" dirty="0">
                <a:sym typeface="Symbol" panose="05050102010706020507" pitchFamily="18" charset="2"/>
              </a:rPr>
              <a:t>or recursively enumerable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ym typeface="Symbol" panose="05050102010706020507" pitchFamily="18" charset="2"/>
              </a:rPr>
              <a:t>language</a:t>
            </a:r>
            <a:r>
              <a:rPr lang="en-US" altLang="en-US" sz="2800" dirty="0">
                <a:sym typeface="Symbol" panose="05050102010706020507" pitchFamily="18" charset="2"/>
              </a:rPr>
              <a:t> has an </a:t>
            </a:r>
            <a:r>
              <a:rPr lang="en-US" altLang="en-US" sz="2800" dirty="0"/>
              <a:t>unrestricted</a:t>
            </a:r>
            <a:r>
              <a:rPr lang="en-US" altLang="en-US" sz="2800" i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grammar.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Example:</a:t>
            </a:r>
            <a:r>
              <a:rPr lang="en-US" altLang="en-US" sz="2800" dirty="0"/>
              <a:t>	</a:t>
            </a: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sym typeface="Symbol" panose="05050102010706020507" pitchFamily="18" charset="2"/>
              </a:rPr>
              <a:t>TbC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/>
              <a:t>					     Tb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c </a:t>
            </a:r>
            <a:r>
              <a:rPr lang="en-US" altLang="en-US" sz="2800" i="1" dirty="0">
                <a:sym typeface="Symbol" panose="05050102010706020507" pitchFamily="18" charset="2"/>
              </a:rPr>
              <a:t>			</a:t>
            </a: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r>
              <a:rPr lang="en-US" altLang="en-US" sz="2800" i="1" dirty="0">
                <a:sym typeface="Symbol" panose="05050102010706020507" pitchFamily="18" charset="2"/>
              </a:rPr>
              <a:t>						</a:t>
            </a:r>
            <a:r>
              <a:rPr lang="en-US" altLang="en-US" sz="2800" i="1" dirty="0" err="1">
                <a:sym typeface="Symbol" panose="05050102010706020507" pitchFamily="18" charset="2"/>
              </a:rPr>
              <a:t>cC</a:t>
            </a:r>
            <a:r>
              <a:rPr lang="en-US" altLang="en-US" sz="2800" i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Sc | </a:t>
            </a:r>
            <a:r>
              <a:rPr lang="el-GR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ε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Font typeface="Times" panose="02020603050405020304" pitchFamily="18" charset="0"/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6BB501F-93AE-42CE-8E89-CC8FBEFE1A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Recursively Enumerable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3802C0D-85CB-434E-915C-AFB4CFE6BC6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154954" y="2603500"/>
            <a:ext cx="10687276" cy="4254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Have no restrictions on their grammar rules (except, of course, that there must be at least one non-terminal on the LHS).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Turing Machine is a finite-state machine in which a transition prints a symbol on a tape.  The tape head may move in either direction, allowing the machine to read and manipulate the input as many times as desired.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Predated and provided a model for the design and development of the stored-program computer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48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A1E2E"/>
      </a:dk2>
      <a:lt2>
        <a:srgbClr val="F0F3F3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372FD9"/>
      </a:accent6>
      <a:hlink>
        <a:srgbClr val="3798A6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790F7-3443-48F3-829F-136F70A87F1B}"/>
</file>

<file path=customXml/itemProps2.xml><?xml version="1.0" encoding="utf-8"?>
<ds:datastoreItem xmlns:ds="http://schemas.openxmlformats.org/officeDocument/2006/customXml" ds:itemID="{34D60399-0CAF-417E-8EB9-86D172E7E7F1}"/>
</file>

<file path=customXml/itemProps3.xml><?xml version="1.0" encoding="utf-8"?>
<ds:datastoreItem xmlns:ds="http://schemas.openxmlformats.org/officeDocument/2006/customXml" ds:itemID="{540D31FF-F06E-4AE8-A50B-200DEF3F0DA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1706</Words>
  <Application>Microsoft Office PowerPoint</Application>
  <PresentationFormat>Widescreen</PresentationFormat>
  <Paragraphs>235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Arial</vt:lpstr>
      <vt:lpstr>Avenir Next LT Pro</vt:lpstr>
      <vt:lpstr>AvenirNext LT Pro Medium</vt:lpstr>
      <vt:lpstr>Calibri</vt:lpstr>
      <vt:lpstr>Cambria Math</vt:lpstr>
      <vt:lpstr>Century Gothic</vt:lpstr>
      <vt:lpstr>Sagona Book</vt:lpstr>
      <vt:lpstr>Symbol</vt:lpstr>
      <vt:lpstr>Times</vt:lpstr>
      <vt:lpstr>Times New Roman</vt:lpstr>
      <vt:lpstr>Wingdings</vt:lpstr>
      <vt:lpstr>Wingdings 3</vt:lpstr>
      <vt:lpstr>ExploreVTI</vt:lpstr>
      <vt:lpstr>Ion Boardroom</vt:lpstr>
      <vt:lpstr>Equation</vt:lpstr>
      <vt:lpstr>Lecture 29: Chomsky Hierarchy</vt:lpstr>
      <vt:lpstr>Who is Noam Chomsky Anyway?</vt:lpstr>
      <vt:lpstr>Chomsky Hierarchy</vt:lpstr>
      <vt:lpstr>The Chomsky Hierarchy 1956</vt:lpstr>
      <vt:lpstr>Class of all languages</vt:lpstr>
      <vt:lpstr>The Chomsky Hierarchy</vt:lpstr>
      <vt:lpstr>Chomsky Hierarchy</vt:lpstr>
      <vt:lpstr>Unrestricted Grammar (Type 0):</vt:lpstr>
      <vt:lpstr>Recursively Enumerable</vt:lpstr>
      <vt:lpstr>Context Sensitive Grammar(Type 1)</vt:lpstr>
      <vt:lpstr>Context-Sensitive Languages</vt:lpstr>
      <vt:lpstr>Context-Sensitive Languages </vt:lpstr>
      <vt:lpstr>Another Example : Context-Sensitive Grammar. </vt:lpstr>
      <vt:lpstr>Another Example of CSG:</vt:lpstr>
      <vt:lpstr>Derivation of Context Sensitive Grammar:</vt:lpstr>
      <vt:lpstr>Linear Bounded Automata (LBA) </vt:lpstr>
      <vt:lpstr>Example. An LBA to check whether a natural number n is divisible by k ≠ 0. </vt:lpstr>
      <vt:lpstr>Find an LBA to accept {ap | p is prime}. </vt:lpstr>
      <vt:lpstr>Context Free Grammar(CFG) Type 2</vt:lpstr>
      <vt:lpstr>Example of CFG:</vt:lpstr>
      <vt:lpstr>Context-Free Languages</vt:lpstr>
      <vt:lpstr>Regular Grammar (Type 3)</vt:lpstr>
      <vt:lpstr>Left Linear Grammar</vt:lpstr>
      <vt:lpstr>Example of Left Linear Grammar</vt:lpstr>
      <vt:lpstr>Right  Linear Grammar</vt:lpstr>
      <vt:lpstr>Example of Right Linear Grammar</vt:lpstr>
      <vt:lpstr>Regular Languages</vt:lpstr>
      <vt:lpstr>Thanks        ????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8</cp:revision>
  <dcterms:created xsi:type="dcterms:W3CDTF">2020-10-18T19:50:34Z</dcterms:created>
  <dcterms:modified xsi:type="dcterms:W3CDTF">2020-10-19T04:25:35Z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