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81" r:id="rId10"/>
    <p:sldId id="283" r:id="rId11"/>
    <p:sldId id="282" r:id="rId12"/>
    <p:sldId id="284" r:id="rId13"/>
    <p:sldId id="285" r:id="rId14"/>
    <p:sldId id="28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96" y="48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70C2-E20D-4C33-A027-54E02BEA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528F6-CEFB-46AA-9E6A-9A381A56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DC83-154D-46EE-AC6F-50D3FC5B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512B-97E0-45C8-8674-4C99ED5A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7D9E-4F70-436C-BB93-2431043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1AED-946D-428E-A9B5-A052A3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369D5-39E5-4761-AB76-C87F086BC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66B1-D6CF-4147-B624-7A291C29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ECD9-366F-4B62-A8F5-459319FE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574F-410E-45F9-8ED0-49566E88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6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66764-2836-4043-8154-2DAE8D39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42A3-434E-48A7-8BC7-4FD4E54A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3DBB-F907-4014-879B-61CC7AFF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86D9-2C59-45D5-8E51-49A93A4A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8D8B-2282-4800-B9F0-5349B57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6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BB9F-F1F5-4661-8AF5-9755DF7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775B-854C-4674-B497-D340518B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ED53-CF16-4B32-A6F4-44BF434B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5A16-8A4F-4401-9D11-8B36DAF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F8EC-9CD2-4BFA-A3E8-CB336676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5A5-3370-46BD-9300-89B21BBB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AAF7-4118-4860-B7B2-B3EC0BB7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8E49-023E-4B91-A271-9B4C35A5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548C-5F83-42EA-885F-E5BA3162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619A-6960-433E-BD05-D24D750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F05-3AAE-4BAC-9516-12F7D1EE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B80F-3999-455A-8667-E9431229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FCB1B-0341-4DA7-B029-1A950EC7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B489F-DDBC-469B-80D7-BD15731E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8CCC1-FA5E-4A65-B9A8-44152D06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5C69D-05A8-4E1B-B1A8-05D62750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8BF6-4834-44FB-8BA9-B1C7F582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C393-AE7F-4C90-8158-2CDDEB8A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2AAD-81AF-403C-BB06-3854B6D5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6088B-9149-4419-B463-4A89A1F29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85E86-2625-42A8-B9C2-721A23A4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29523-3165-467F-A3F8-42F9034C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1B781-1B8C-46D6-9761-DC9E1F8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CAAA9-C4F7-4B36-ACDC-7BDBE5B2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8A5-EFCE-4155-8C0F-0D27078B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83F03-A4B1-4D66-B8E5-0C0483B2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C527B-C742-47C6-845F-52AEFB89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DCAF-2EE1-41EB-8203-424EEEFC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FE024-C665-4FA7-BA2A-6AD31A36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C64AF-58ED-4F5B-AD84-5EF03DC0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87661-C767-4C0A-9DFA-066EFB5E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866F-72AF-4C52-AEAC-F0708929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CA4B-E0E3-45BA-8597-6DF66A3D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72F25-0A46-4215-B60E-677CB8A7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4D2D-F76E-4D05-B01D-2CA5D56A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1C3C-9379-4BA9-B07F-DDBE5A72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0607-045A-4DDC-876B-91C68B1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5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1FD4-6D11-4ECB-97F4-CD3FB2A0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8B976-E459-493A-825B-25080E6C9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36FCF-CE2A-4CC4-B183-F7B789E3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F91E-E4A2-4452-BF1F-BF982FE3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B16A-BA2E-46D8-B970-8F441298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1477-116F-4F4F-850F-98198EBA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1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EE7D2-AD34-44FC-877F-AE6999F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94D38-B8D5-4530-A928-710A5EF0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B4D4-995D-4D23-8822-C83018B8E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2D7D-163D-411D-A291-519B56F861DF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A56E-AD99-4B3E-A90E-310B518D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09C0-9C66-4EC4-8DDA-6D5069663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8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87F-71E5-43E1-AC8B-5F212A1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278145"/>
          </a:xfrm>
        </p:spPr>
        <p:txBody>
          <a:bodyPr>
            <a:normAutofit/>
          </a:bodyPr>
          <a:lstStyle/>
          <a:p>
            <a:r>
              <a:rPr lang="en-IN" dirty="0"/>
              <a:t>Lecture 4:  Computation with 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017-A0A5-412A-9D05-5040123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637571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Regular Language </a:t>
            </a:r>
          </a:p>
          <a:p>
            <a:r>
              <a:rPr lang="en-IN" dirty="0"/>
              <a:t>Regular Operations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Presented by</a:t>
            </a:r>
          </a:p>
          <a:p>
            <a:pPr marL="0" indent="0" algn="ctr">
              <a:buNone/>
            </a:pPr>
            <a:r>
              <a:rPr lang="en-IN" dirty="0"/>
              <a:t>Prof.	Vaibhav Narayan Chunekar</a:t>
            </a:r>
          </a:p>
          <a:p>
            <a:pPr marL="0" indent="0" algn="ctr">
              <a:buNone/>
            </a:pPr>
            <a:r>
              <a:rPr lang="en-IN" dirty="0"/>
              <a:t>K. J. Somaiya College off Engineering, Vidyavihar, Mumbai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1F14-6282-40F9-A732-A4084252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there any Non Regular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6D92-4104-4C27-AC0B-32117C8C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 : L={ 0 </a:t>
            </a:r>
            <a:r>
              <a:rPr lang="en-IN" baseline="30000" dirty="0"/>
              <a:t>n</a:t>
            </a:r>
            <a:r>
              <a:rPr lang="en-IN" dirty="0"/>
              <a:t> 1 </a:t>
            </a:r>
            <a:r>
              <a:rPr lang="en-IN" baseline="30000" dirty="0"/>
              <a:t>n</a:t>
            </a:r>
            <a:r>
              <a:rPr lang="en-IN" dirty="0"/>
              <a:t>| n&gt;=0}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will learn regarding this during Pumping Lemma.</a:t>
            </a:r>
          </a:p>
        </p:txBody>
      </p:sp>
    </p:spTree>
    <p:extLst>
      <p:ext uri="{BB962C8B-B14F-4D97-AF65-F5344CB8AC3E}">
        <p14:creationId xmlns:p14="http://schemas.microsoft.com/office/powerpoint/2010/main" val="191067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CE9F-5F3B-4FAE-A316-36B902F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FE7B-7CF4-4291-AF1B-291843F0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operation that gives another language by using such operation.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Applicable for Binary as well as Unary operator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Binary operator operations: Union and Concatenation</a:t>
            </a:r>
          </a:p>
          <a:p>
            <a:endParaRPr lang="en-IN" dirty="0"/>
          </a:p>
          <a:p>
            <a:r>
              <a:rPr lang="en-IN" dirty="0"/>
              <a:t>Unary operation: Star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53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8913-72AF-4FCC-9DDE-45A5E9B3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 Operation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A273-1047-44E5-9AC0-2DA4EBB6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Let A, B </a:t>
            </a:r>
            <a:r>
              <a:rPr lang="en-IN" dirty="0">
                <a:latin typeface="+mj-lt"/>
                <a:ea typeface="Cambria Math" panose="02040503050406030204" pitchFamily="18" charset="0"/>
              </a:rPr>
              <a:t>⊆ </a:t>
            </a:r>
            <a:r>
              <a:rPr lang="el-GR" dirty="0">
                <a:latin typeface="+mj-lt"/>
                <a:ea typeface="Cambria Math" panose="02040503050406030204" pitchFamily="18" charset="0"/>
              </a:rPr>
              <a:t>Σ</a:t>
            </a:r>
            <a:r>
              <a:rPr lang="en-IN" dirty="0">
                <a:latin typeface="+mj-lt"/>
                <a:ea typeface="Cambria Math" panose="02040503050406030204" pitchFamily="18" charset="0"/>
              </a:rPr>
              <a:t>*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A U B=  { x  =  x </a:t>
            </a:r>
            <a:r>
              <a:rPr lang="en-IN" dirty="0">
                <a:latin typeface="+mj-lt"/>
                <a:ea typeface="Cambria Math" panose="02040503050406030204" pitchFamily="18" charset="0"/>
              </a:rPr>
              <a:t>∈</a:t>
            </a:r>
            <a:r>
              <a:rPr lang="en-IN" dirty="0">
                <a:latin typeface="+mj-lt"/>
              </a:rPr>
              <a:t>  A or x=x </a:t>
            </a:r>
            <a:r>
              <a:rPr lang="en-IN" dirty="0">
                <a:latin typeface="+mj-lt"/>
                <a:ea typeface="Cambria Math" panose="02040503050406030204" pitchFamily="18" charset="0"/>
              </a:rPr>
              <a:t>∈</a:t>
            </a:r>
            <a:r>
              <a:rPr lang="en-IN" dirty="0">
                <a:latin typeface="+mj-lt"/>
              </a:rPr>
              <a:t>  B  }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Example: 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A={ 0,1}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B={ </a:t>
            </a:r>
            <a:r>
              <a:rPr lang="en-IN" dirty="0" err="1">
                <a:latin typeface="+mj-lt"/>
              </a:rPr>
              <a:t>a,b</a:t>
            </a:r>
            <a:r>
              <a:rPr lang="en-IN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Then Union operations will gives you outcome of combining Language  as 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L= {0,1,a,b}</a:t>
            </a:r>
          </a:p>
        </p:txBody>
      </p:sp>
    </p:spTree>
    <p:extLst>
      <p:ext uri="{BB962C8B-B14F-4D97-AF65-F5344CB8AC3E}">
        <p14:creationId xmlns:p14="http://schemas.microsoft.com/office/powerpoint/2010/main" val="306885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F984-30E2-48C8-A5E1-2CE75B86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DC11-6505-4EAA-A1EB-9D1F5F40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A.B = { </a:t>
            </a:r>
            <a:r>
              <a:rPr lang="en-IN" dirty="0" err="1"/>
              <a:t>xy</a:t>
            </a:r>
            <a:r>
              <a:rPr lang="en-IN" dirty="0"/>
              <a:t> | x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∈ A and y ∈ B  </a:t>
            </a: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B={1,2,3,……}</a:t>
            </a:r>
          </a:p>
          <a:p>
            <a:pPr marL="0" indent="0">
              <a:buNone/>
            </a:pPr>
            <a:r>
              <a:rPr lang="en-IN" dirty="0"/>
              <a:t>A.B= { a.1,b.1,a.2,b.2,…………..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61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52D1-69AE-41FF-AC65-3C0E6ED8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C9CB-E42A-46F4-99BC-18B9DDC4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A*= { x1.x2……..x</a:t>
            </a:r>
            <a:r>
              <a:rPr lang="en-IN" baseline="-25000" dirty="0"/>
              <a:t> k  </a:t>
            </a:r>
            <a:r>
              <a:rPr lang="en-IN" dirty="0"/>
              <a:t> | where k&gt;=0</a:t>
            </a:r>
            <a:r>
              <a:rPr lang="en-IN" baseline="-25000" dirty="0"/>
              <a:t>    </a:t>
            </a:r>
            <a:r>
              <a:rPr lang="en-IN" dirty="0"/>
              <a:t>and each xi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IN" dirty="0"/>
              <a:t>  A for all </a:t>
            </a:r>
            <a:r>
              <a:rPr lang="en-IN" dirty="0" err="1"/>
              <a:t>i</a:t>
            </a: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A ={10,001}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A*= {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∊, 10,001,1010.10001,00110,……….</a:t>
            </a: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09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B9CE-290E-4BF8-9938-39107346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Thanking you…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4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DEF-862A-4594-ACAE-CC46BED5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B920-5EF9-468F-B7D7-EA25FD8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Let M =  (Q,∑, 𝛿,q0,F)  and 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w = a1 a2 a3 a4…………………………………an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where  a</a:t>
            </a:r>
            <a:r>
              <a:rPr lang="en-IN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IN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∈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   ∑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Then we  say that M accepts w if there exist (</a:t>
            </a:r>
            <a:r>
              <a:rPr lang="en-IN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∃)  a sequence of state ro,r1,r2,r3……….</a:t>
            </a:r>
            <a:r>
              <a:rPr lang="en-IN" dirty="0" err="1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rn</a:t>
            </a:r>
            <a:endParaRPr lang="en-IN" dirty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Q= set of State</a:t>
            </a:r>
            <a:r>
              <a:rPr lang="en-IN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{ro,r1,r2,r3……….</a:t>
            </a:r>
            <a:r>
              <a:rPr lang="en-IN" dirty="0" err="1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rn</a:t>
            </a:r>
            <a:r>
              <a:rPr lang="en-IN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57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0A9B-E5F7-4428-8E6F-1A68FE02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IN" dirty="0"/>
              <a:t>Formal way of DFA to Accepts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85CA-F363-4E91-9F6E-96CBF61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For such operation there exist three  properties holds: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+mj-lt"/>
              </a:rPr>
              <a:t>r</a:t>
            </a:r>
            <a:r>
              <a:rPr lang="en-IN" baseline="-25000" dirty="0">
                <a:latin typeface="+mj-lt"/>
              </a:rPr>
              <a:t>0</a:t>
            </a:r>
            <a:r>
              <a:rPr lang="en-IN" dirty="0">
                <a:latin typeface="+mj-lt"/>
              </a:rPr>
              <a:t>=q</a:t>
            </a:r>
            <a:r>
              <a:rPr lang="en-IN" baseline="-25000" dirty="0">
                <a:latin typeface="+mj-lt"/>
              </a:rPr>
              <a:t>0   </a:t>
            </a:r>
            <a:r>
              <a:rPr lang="en-IN" dirty="0">
                <a:latin typeface="+mj-lt"/>
                <a:sym typeface="Wingdings" panose="05000000000000000000" pitchFamily="2" charset="2"/>
              </a:rPr>
              <a:t> start State == Initial Condition</a:t>
            </a:r>
          </a:p>
          <a:p>
            <a:pPr marL="514350" indent="-514350">
              <a:buAutoNum type="arabicPeriod"/>
            </a:pPr>
            <a:endParaRPr lang="en-IN" dirty="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+mj-lt"/>
                <a:sym typeface="Wingdings" panose="05000000000000000000" pitchFamily="2" charset="2"/>
              </a:rPr>
              <a:t>r </a:t>
            </a:r>
            <a:r>
              <a:rPr lang="en-IN" baseline="-25000" dirty="0" err="1">
                <a:latin typeface="+mj-lt"/>
                <a:sym typeface="Wingdings" panose="05000000000000000000" pitchFamily="2" charset="2"/>
              </a:rPr>
              <a:t>i</a:t>
            </a:r>
            <a:r>
              <a:rPr lang="en-IN" baseline="-25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IN" dirty="0">
                <a:latin typeface="+mj-lt"/>
                <a:sym typeface="Wingdings" panose="05000000000000000000" pitchFamily="2" charset="2"/>
              </a:rPr>
              <a:t>= </a:t>
            </a:r>
            <a:r>
              <a:rPr lang="en-IN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  ⸹(</a:t>
            </a:r>
            <a:r>
              <a:rPr lang="en-IN" dirty="0">
                <a:latin typeface="+mj-lt"/>
                <a:sym typeface="Wingdings" panose="05000000000000000000" pitchFamily="2" charset="2"/>
              </a:rPr>
              <a:t> r </a:t>
            </a:r>
            <a:r>
              <a:rPr lang="en-IN" baseline="-25000" dirty="0" err="1">
                <a:latin typeface="+mj-lt"/>
                <a:sym typeface="Wingdings" panose="05000000000000000000" pitchFamily="2" charset="2"/>
              </a:rPr>
              <a:t>i</a:t>
            </a:r>
            <a:r>
              <a:rPr lang="en-IN" baseline="-25000" dirty="0">
                <a:latin typeface="+mj-lt"/>
                <a:sym typeface="Wingdings" panose="05000000000000000000" pitchFamily="2" charset="2"/>
              </a:rPr>
              <a:t> -1   </a:t>
            </a:r>
            <a:r>
              <a:rPr lang="en-IN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-  a</a:t>
            </a:r>
            <a:r>
              <a:rPr lang="en-IN" baseline="-25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baseline="-2500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baseline="-25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IN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)  Transition Condition</a:t>
            </a:r>
          </a:p>
          <a:p>
            <a:pPr marL="514350" indent="-514350">
              <a:buAutoNum type="arabicPeriod"/>
            </a:pPr>
            <a:endParaRPr lang="en-IN" dirty="0">
              <a:latin typeface="+mj-lt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+mj-lt"/>
                <a:sym typeface="Wingdings" panose="05000000000000000000" pitchFamily="2" charset="2"/>
              </a:rPr>
              <a:t>r </a:t>
            </a:r>
            <a:r>
              <a:rPr lang="en-IN" baseline="-25000" dirty="0">
                <a:latin typeface="+mj-lt"/>
                <a:sym typeface="Wingdings" panose="05000000000000000000" pitchFamily="2" charset="2"/>
              </a:rPr>
              <a:t>n </a:t>
            </a:r>
            <a:r>
              <a:rPr lang="en-IN" dirty="0">
                <a:latin typeface="+mj-lt"/>
                <a:sym typeface="Wingdings" panose="05000000000000000000" pitchFamily="2" charset="2"/>
              </a:rPr>
              <a:t>  </a:t>
            </a:r>
            <a:r>
              <a:rPr lang="en-IN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∈  F   Acceptance Condition</a:t>
            </a:r>
          </a:p>
          <a:p>
            <a:pPr marL="0" indent="0">
              <a:buNone/>
            </a:pPr>
            <a:endParaRPr lang="en-IN" dirty="0">
              <a:latin typeface="+mj-lt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Note: The state </a:t>
            </a:r>
            <a:r>
              <a:rPr lang="en-IN" dirty="0">
                <a:latin typeface="+mj-lt"/>
                <a:sym typeface="Wingdings" panose="05000000000000000000" pitchFamily="2" charset="2"/>
              </a:rPr>
              <a:t>r </a:t>
            </a:r>
            <a:r>
              <a:rPr lang="en-IN" baseline="-25000" dirty="0" err="1">
                <a:latin typeface="+mj-lt"/>
                <a:sym typeface="Wingdings" panose="05000000000000000000" pitchFamily="2" charset="2"/>
              </a:rPr>
              <a:t>i</a:t>
            </a:r>
            <a:r>
              <a:rPr lang="en-IN" baseline="-25000" dirty="0">
                <a:latin typeface="+mj-lt"/>
                <a:sym typeface="Wingdings" panose="05000000000000000000" pitchFamily="2" charset="2"/>
              </a:rPr>
              <a:t>   </a:t>
            </a:r>
            <a:r>
              <a:rPr lang="en-IN" dirty="0">
                <a:latin typeface="+mj-lt"/>
              </a:rPr>
              <a:t>need not  be distinct</a:t>
            </a:r>
            <a:endParaRPr lang="en-IN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IN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15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D26D-DAB9-4DB9-902A-3C328B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FDF0-5F94-4EA8-8811-1EE3E431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0265" cy="4351338"/>
          </a:xfrm>
        </p:spPr>
        <p:txBody>
          <a:bodyPr/>
          <a:lstStyle/>
          <a:p>
            <a:r>
              <a:rPr lang="en-IN" dirty="0">
                <a:latin typeface="+mj-lt"/>
              </a:rPr>
              <a:t>DFA accepts this Language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L  </a:t>
            </a:r>
            <a:r>
              <a:rPr lang="el-GR" dirty="0">
                <a:latin typeface="+mj-lt"/>
                <a:ea typeface="Cambria Math" panose="02040503050406030204" pitchFamily="18" charset="0"/>
              </a:rPr>
              <a:t>⊆</a:t>
            </a:r>
            <a:r>
              <a:rPr lang="en-IN" dirty="0">
                <a:latin typeface="+mj-lt"/>
                <a:ea typeface="Cambria Math" panose="02040503050406030204" pitchFamily="18" charset="0"/>
              </a:rPr>
              <a:t> Σ* then we say that M accepts L , if  L ={ w  ∈ Σ* | M accepts w }</a:t>
            </a:r>
          </a:p>
          <a:p>
            <a:pPr marL="0" indent="0">
              <a:buNone/>
            </a:pPr>
            <a:endParaRPr lang="en-IN" dirty="0">
              <a:latin typeface="+mj-lt"/>
              <a:ea typeface="Cambria Math" panose="02040503050406030204" pitchFamily="18" charset="0"/>
            </a:endParaRPr>
          </a:p>
          <a:p>
            <a:r>
              <a:rPr lang="en-IN" dirty="0">
                <a:latin typeface="+mj-lt"/>
                <a:ea typeface="Cambria Math" panose="02040503050406030204" pitchFamily="18" charset="0"/>
              </a:rPr>
              <a:t>Let L be a language then we say that L is regular Language if there exist</a:t>
            </a:r>
          </a:p>
          <a:p>
            <a:endParaRPr lang="en-IN" dirty="0">
              <a:latin typeface="+mj-lt"/>
              <a:ea typeface="Cambria Math" panose="02040503050406030204" pitchFamily="18" charset="0"/>
            </a:endParaRPr>
          </a:p>
          <a:p>
            <a:r>
              <a:rPr lang="en-IN" dirty="0">
                <a:latin typeface="+mj-lt"/>
                <a:ea typeface="Cambria Math" panose="02040503050406030204" pitchFamily="18" charset="0"/>
              </a:rPr>
              <a:t> DFA M such that L =L(M)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2EAC-375B-40E6-A3BE-CDB7B9C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of 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4CA3-DFD6-40CA-9575-21DC331C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L1={ w | w does not contains 11 as a substring 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Implications for language acceptance /rejections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sym typeface="Wingdings" panose="05000000000000000000" pitchFamily="2" charset="2"/>
              </a:rPr>
              <a:t>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sym typeface="Wingdings" panose="05000000000000000000" pitchFamily="2" charset="2"/>
              </a:rPr>
              <a:t>01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sym typeface="Wingdings" panose="05000000000000000000" pitchFamily="2" charset="2"/>
              </a:rPr>
              <a:t>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ym typeface="Wingdings" panose="05000000000000000000" pitchFamily="2" charset="2"/>
              </a:rPr>
              <a:t>11</a:t>
            </a:r>
          </a:p>
          <a:p>
            <a:pPr marL="457200" lvl="1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60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67A1-CDEF-47DC-99F8-FE601909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graph for 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DD6D4-AEB9-4C81-8A3A-5ED86193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416592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23B0-2AAD-43FE-A4A4-E7ECF5ED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Dump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0A93-750F-4546-9068-B72E6F9C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/>
          </a:bodyPr>
          <a:lstStyle/>
          <a:p>
            <a:r>
              <a:rPr lang="en-IN" dirty="0"/>
              <a:t>The state q2 is called Dump State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dump state is a state from where the automaton cannot reached to Accept State/Final State.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Look previous L and Transition graph:</a:t>
            </a:r>
          </a:p>
          <a:p>
            <a:r>
              <a:rPr lang="en-IN" dirty="0"/>
              <a:t>String </a:t>
            </a:r>
            <a:r>
              <a:rPr lang="en-IN" dirty="0">
                <a:sym typeface="Wingdings" panose="05000000000000000000" pitchFamily="2" charset="2"/>
              </a:rPr>
              <a:t>0110 q0,q0,q1,q2,q2 Not accept state</a:t>
            </a:r>
          </a:p>
          <a:p>
            <a:r>
              <a:rPr lang="en-IN" dirty="0"/>
              <a:t>String </a:t>
            </a:r>
            <a:r>
              <a:rPr lang="en-IN" dirty="0">
                <a:sym typeface="Wingdings" panose="05000000000000000000" pitchFamily="2" charset="2"/>
              </a:rPr>
              <a:t>101 q0,q1,q0,q1  accept state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100 q0,q1,q0,q0  accept state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03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2EAC-375B-40E6-A3BE-CDB7B9C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of 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4CA3-DFD6-40CA-9575-21DC331C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L2={ w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IN" dirty="0"/>
              <a:t>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* ,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={0,1} </a:t>
            </a:r>
            <a:r>
              <a:rPr lang="en-IN" dirty="0"/>
              <a:t>| | w |=3 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Implications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>
                <a:sym typeface="Wingdings" panose="05000000000000000000" pitchFamily="2" charset="2"/>
              </a:rPr>
              <a:t>000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>
                <a:sym typeface="Wingdings" panose="05000000000000000000" pitchFamily="2" charset="2"/>
              </a:rPr>
              <a:t>010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>
                <a:sym typeface="Wingdings" panose="05000000000000000000" pitchFamily="2" charset="2"/>
              </a:rPr>
              <a:t>100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ym typeface="Wingdings" panose="05000000000000000000" pitchFamily="2" charset="2"/>
              </a:rPr>
              <a:t>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ym typeface="Wingdings" panose="05000000000000000000" pitchFamily="2" charset="2"/>
              </a:rPr>
              <a:t>1000</a:t>
            </a:r>
          </a:p>
          <a:p>
            <a:pPr marL="457200" lvl="1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93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67A1-CDEF-47DC-99F8-FE601909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graph for Example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0F19B1-4CDB-435A-9C77-B83580B0F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129740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B9029-8F4D-4518-8590-87911241B6B1}"/>
</file>

<file path=customXml/itemProps2.xml><?xml version="1.0" encoding="utf-8"?>
<ds:datastoreItem xmlns:ds="http://schemas.openxmlformats.org/officeDocument/2006/customXml" ds:itemID="{5084AE9D-81C3-484E-A48F-69F6AFB27396}"/>
</file>

<file path=customXml/itemProps3.xml><?xml version="1.0" encoding="utf-8"?>
<ds:datastoreItem xmlns:ds="http://schemas.openxmlformats.org/officeDocument/2006/customXml" ds:itemID="{A416A447-E774-4784-89C4-67769A7007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585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Lecture 4:  Computation with  DFA</vt:lpstr>
      <vt:lpstr>Computation of DFA</vt:lpstr>
      <vt:lpstr>Formal way of DFA to Accepts String</vt:lpstr>
      <vt:lpstr>Regular Language</vt:lpstr>
      <vt:lpstr>Example 1 of regular Language</vt:lpstr>
      <vt:lpstr>Transition graph for Example 1</vt:lpstr>
      <vt:lpstr>Dump state</vt:lpstr>
      <vt:lpstr>Example 2 of regular Language</vt:lpstr>
      <vt:lpstr>Transition graph for Example 2</vt:lpstr>
      <vt:lpstr>Is there any Non Regular Language?</vt:lpstr>
      <vt:lpstr>Regular Operations</vt:lpstr>
      <vt:lpstr>Union Operation </vt:lpstr>
      <vt:lpstr>Concatenation Operation</vt:lpstr>
      <vt:lpstr>Star Operations</vt:lpstr>
      <vt:lpstr>Thanking you…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Deterministic Finite Automaton</dc:title>
  <dc:creator>Vaibhav Chunekar</dc:creator>
  <cp:lastModifiedBy>Vaibhav Chunekar</cp:lastModifiedBy>
  <cp:revision>32</cp:revision>
  <dcterms:created xsi:type="dcterms:W3CDTF">2020-08-03T18:23:36Z</dcterms:created>
  <dcterms:modified xsi:type="dcterms:W3CDTF">2020-08-09T20:21:38Z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