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92-32B9-4C36-BCCA-D01E8F0C3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59EA2-8851-4332-AAFA-CB7FF557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BED9-7662-41FC-8E62-A516CA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95F3-A0FD-4A0A-AB40-587FDA58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323B-DE19-4184-B702-46C4F2F2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0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8C9B-A314-4653-86CA-60C5759E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F721-2259-4ACB-A6DA-8BD5B3F3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0BEF-534A-4866-B6F8-D4F5DC44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7947-6059-4292-AB60-44E5DD26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0C1B-42B4-4B14-9B36-10F50834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4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884F3-BF5C-4030-B4A3-8028F7319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45803-FB43-4DDF-BBF4-6443B55B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03EA-1102-4266-842B-5257AF2D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CE31-84D3-4303-B485-20374B97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E8DFE-694D-4EA2-8849-E145EEA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E1FF-371A-492F-B5C0-85F3E00F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ED05-6C0B-4A71-A302-7A088A35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351F-9610-4589-BA74-F724F06D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F710-592E-40A2-B7E4-8451B33A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E542-A052-4614-9FD6-C08685D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1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87AF-6B2A-42EB-BCF5-18E09D16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5161F-561E-4F12-BC1B-EAB30BBB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A354-21C1-453B-9BB6-CA07A0C3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0674-B513-4838-88C0-9501BDE4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3919-B36E-440D-8DAC-AE919039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6441-D9E5-425D-BD85-F5FCCA57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8928-34C3-49FC-A986-D91A54F19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CC569-D024-4239-915F-F6841F454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F3202-FD8B-4BA1-811C-B251F1B4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6BBAD-F40A-410F-8510-90E36CFD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B6DC8-5B1A-4BD2-A736-1DACF5BC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3B8-D8EA-4B61-A963-6B4BFB7D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E9381-1FC9-4AF1-8CCE-D3C5AA35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FEB4-F32E-412A-A907-BC57C4D4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5E788-BFCC-489B-AB1E-310A7E864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26707-CAFF-4982-9DA1-9DE73713E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F62AB-9862-4118-BFC3-9E9FCF24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611B0-CC35-4B11-B913-0FDD11E1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5339A-84E0-4872-AACB-0EBEA6F1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78C1-4959-432B-8FE4-9A662FC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12140-17DF-4AA6-9559-769F65F9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E1225-73AD-4735-BF81-AA9CDE46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78521-617D-49CC-8EE8-DB8654FA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2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DBFAE-0586-41A1-A82F-20BC4BB2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9624E-A7AE-4D87-99F5-83DD5E21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BE6A9-D1E9-4F8D-938D-D36451F5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6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3AA3-FB37-41CD-AD81-C3AA1195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4092-438C-41EC-B805-269D0092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4741-42A2-4D25-B735-9C419327E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F737-52C6-460D-911A-2DF9217F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3E9F1-2D4A-48DC-ABBB-E7421FCA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4091-AAAB-46DB-AC09-DDB3ADD0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4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AAC1-6970-4C2A-8F50-4AB18AE5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5BF58-7D8A-44CD-BD7A-824B9879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CA497-0898-4159-87EF-90C0EC46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456C3-C43A-44FC-8D53-007B2AB2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80463-60E5-4829-9A4C-981EE539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C29F4-BFD6-47E7-9E8B-61733B6D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5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B9D70-2CBA-4F3E-9288-EB4C1B4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748B-C6F1-4E18-BFA4-FD1865829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C6F0-A276-4872-959D-D07883C72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8BD9-8E0F-425B-88D0-99C2B4812C4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CB4BF-E9AF-42E9-BD20-5C9EB41B8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0590-746B-40EC-87BB-4FD2D073C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CFDE-A816-4C7D-87EF-5EFB49AAC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5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1"/>
            <a:ext cx="7981950" cy="19081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9:  Regular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IN" dirty="0"/>
              <a:t>Agenda</a:t>
            </a:r>
          </a:p>
          <a:p>
            <a:pPr eaLnBrk="1" hangingPunct="1">
              <a:defRPr/>
            </a:pPr>
            <a:r>
              <a:rPr lang="en-IN" altLang="en-US" dirty="0">
                <a:solidFill>
                  <a:srgbClr val="00B0F0"/>
                </a:solidFill>
              </a:rPr>
              <a:t>Introduction to Regular Expression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B0F0"/>
                </a:solidFill>
              </a:rPr>
              <a:t>Applications of Regular Expression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B0F0"/>
                </a:solidFill>
              </a:rPr>
              <a:t>Formal Definition of Regular Expression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B0F0"/>
                </a:solidFill>
              </a:rPr>
              <a:t>Precedence of Symbols in Regular Expression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B0F0"/>
                </a:solidFill>
              </a:rPr>
              <a:t>Example of Regular Expression and Regular Language and vice versa</a:t>
            </a: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B9B2-75C3-4839-9EF5-B281DF31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example Language to Regular Expression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CBB684-8701-4A68-8D43-65B9410DC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241266"/>
              </p:ext>
            </p:extLst>
          </p:nvPr>
        </p:nvGraphicFramePr>
        <p:xfrm>
          <a:off x="838200" y="1825625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895730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7128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Regular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3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{ w | w  has single 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0*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2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{ w | w  has </a:t>
                      </a:r>
                      <a:r>
                        <a:rPr lang="en-IN" sz="2800" dirty="0" err="1"/>
                        <a:t>atmost</a:t>
                      </a:r>
                      <a:r>
                        <a:rPr lang="en-IN" sz="2800" dirty="0"/>
                        <a:t> single  1}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0+0*10*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{ w | |w | has divisible by 3}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((0+1)(0+1)(0+1))*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3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{ w | w  has  a 1 at every odd position and |w| is odd}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1((0+1)1)*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1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75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30F8-B8F1-456D-A3FA-BD79A33E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Thanks !!!!!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Any Query???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04B8633-A073-475E-96B3-9F320CFD7E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2571879"/>
                  </p:ext>
                </p:extLst>
              </p:nvPr>
            </p:nvGraphicFramePr>
            <p:xfrm>
              <a:off x="-1868557" y="3498507"/>
              <a:ext cx="3048000" cy="1714500"/>
            </p:xfrm>
            <a:graphic>
              <a:graphicData uri="http://schemas.microsoft.com/office/powerpoint/2016/slidezoom">
                <pslz:sldZm>
                  <pslz:sldZmObj sldId="287" cId="1874383360">
                    <pslz:zmPr id="{A3B81F44-B48A-4C86-A04B-080697C41F6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04B8633-A073-475E-96B3-9F320CFD7E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868557" y="349850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38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E3BF-B0AD-4F63-BF76-AC77E55B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9FF2-E7B4-450D-8F8D-1AD6D1A3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Regular Expression can be algebraic representation of language.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Regular Expressions are 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accepted by regular language and also by finite automata.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A </a:t>
            </a:r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regular expression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can also be described as a sequence of pattern that defines a string.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Regular expressions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are used to match character combinations in strings.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772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FDE8-6B5F-4A26-BA08-E000A0D2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B573-FEA1-44B6-A225-CA5DF59C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Text Editor- To find string or search particular word in a given </a:t>
            </a:r>
          </a:p>
          <a:p>
            <a:pPr marL="0" indent="0">
              <a:buNone/>
            </a:pPr>
            <a:r>
              <a:rPr lang="en-IN" dirty="0"/>
              <a:t>		document.</a:t>
            </a:r>
            <a:r>
              <a:rPr lang="en-US" dirty="0"/>
              <a:t> </a:t>
            </a:r>
          </a:p>
          <a:p>
            <a:r>
              <a:rPr lang="en-US" dirty="0"/>
              <a:t>Operating system: (UNIX)</a:t>
            </a:r>
          </a:p>
          <a:p>
            <a:pPr lvl="1"/>
            <a:r>
              <a:rPr lang="en-US" dirty="0"/>
              <a:t>Basically regular expressions are used in search tools</a:t>
            </a:r>
          </a:p>
          <a:p>
            <a:pPr lvl="1"/>
            <a:r>
              <a:rPr lang="en-US" dirty="0"/>
              <a:t>Text file search in Unix (tool: </a:t>
            </a:r>
            <a:r>
              <a:rPr lang="en-US" dirty="0" err="1"/>
              <a:t>egrep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command searches for a text pattern in the file and list the file names containing that pattern .</a:t>
            </a:r>
          </a:p>
          <a:p>
            <a:r>
              <a:rPr lang="en-IN" dirty="0"/>
              <a:t>Compiler Design- </a:t>
            </a:r>
          </a:p>
          <a:p>
            <a:pPr lvl="1"/>
            <a:r>
              <a:rPr lang="en-IN" dirty="0"/>
              <a:t>Lexical analysis</a:t>
            </a:r>
          </a:p>
          <a:p>
            <a:pPr lvl="1"/>
            <a:r>
              <a:rPr lang="en-IN" dirty="0"/>
              <a:t>Example Comment in C program  /*    ----HELLO------*/</a:t>
            </a:r>
          </a:p>
          <a:p>
            <a:pPr marL="0" indent="0">
              <a:buNone/>
            </a:pPr>
            <a:r>
              <a:rPr lang="en-IN" dirty="0"/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452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6A44-9E3D-4AB7-BBA0-E45BEFEF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1FB1-ECF7-447D-B7DF-F46C9E48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Lexical Analyzer (</a:t>
            </a:r>
            <a:r>
              <a:rPr lang="en-US" dirty="0" err="1"/>
              <a:t>lexer</a:t>
            </a:r>
            <a:r>
              <a:rPr lang="en-US" dirty="0"/>
              <a:t>) reads source code and generates a stream of tokens</a:t>
            </a:r>
          </a:p>
          <a:p>
            <a:r>
              <a:rPr lang="en-US" dirty="0"/>
              <a:t>What is a token?</a:t>
            </a:r>
          </a:p>
          <a:p>
            <a:pPr lvl="1"/>
            <a:r>
              <a:rPr lang="en-US" dirty="0"/>
              <a:t> Identifier </a:t>
            </a:r>
          </a:p>
          <a:p>
            <a:pPr lvl="1"/>
            <a:r>
              <a:rPr lang="en-US" dirty="0"/>
              <a:t>Keyword</a:t>
            </a:r>
          </a:p>
          <a:p>
            <a:pPr lvl="1"/>
            <a:r>
              <a:rPr lang="en-US" dirty="0"/>
              <a:t>Number </a:t>
            </a:r>
          </a:p>
          <a:p>
            <a:pPr lvl="1"/>
            <a:r>
              <a:rPr lang="en-US" dirty="0"/>
              <a:t>Operator</a:t>
            </a:r>
          </a:p>
          <a:p>
            <a:r>
              <a:rPr lang="en-US" dirty="0"/>
              <a:t>Punctuation Tokens can be described using 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226431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22E3-4D38-4271-8160-D4FEAE41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 and Language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332117-ADD5-41DB-8480-B24469EB6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657891"/>
              </p:ext>
            </p:extLst>
          </p:nvPr>
        </p:nvGraphicFramePr>
        <p:xfrm>
          <a:off x="838200" y="1825625"/>
          <a:ext cx="10515600" cy="50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061">
                  <a:extLst>
                    <a:ext uri="{9D8B030D-6E8A-4147-A177-3AD203B41FA5}">
                      <a16:colId xmlns:a16="http://schemas.microsoft.com/office/drawing/2014/main" val="2713624659"/>
                    </a:ext>
                  </a:extLst>
                </a:gridCol>
                <a:gridCol w="8239539">
                  <a:extLst>
                    <a:ext uri="{9D8B030D-6E8A-4147-A177-3AD203B41FA5}">
                      <a16:colId xmlns:a16="http://schemas.microsoft.com/office/drawing/2014/main" val="2575762016"/>
                    </a:ext>
                  </a:extLst>
                </a:gridCol>
              </a:tblGrid>
              <a:tr h="715685">
                <a:tc>
                  <a:txBody>
                    <a:bodyPr/>
                    <a:lstStyle/>
                    <a:p>
                      <a:r>
                        <a:rPr lang="en-IN" sz="2800" dirty="0"/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Corresponding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42864"/>
                  </a:ext>
                </a:extLst>
              </a:tr>
              <a:tr h="715685">
                <a:tc>
                  <a:txBody>
                    <a:bodyPr/>
                    <a:lstStyle/>
                    <a:p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Single tone String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07371"/>
                  </a:ext>
                </a:extLst>
              </a:tr>
              <a:tr h="1235291">
                <a:tc>
                  <a:txBody>
                    <a:bodyPr/>
                    <a:lstStyle/>
                    <a:p>
                      <a:r>
                        <a:rPr lang="en-IN" sz="28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Single tone String  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42802"/>
                  </a:ext>
                </a:extLst>
              </a:tr>
              <a:tr h="715685">
                <a:tc>
                  <a:txBody>
                    <a:bodyPr/>
                    <a:lstStyle/>
                    <a:p>
                      <a:r>
                        <a:rPr lang="en-IN" sz="2800" dirty="0"/>
                        <a:t>0 U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 {0,01}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00188"/>
                  </a:ext>
                </a:extLst>
              </a:tr>
              <a:tr h="715685">
                <a:tc>
                  <a:txBody>
                    <a:bodyPr/>
                    <a:lstStyle/>
                    <a:p>
                      <a:r>
                        <a:rPr lang="en-IN" sz="2800" dirty="0"/>
                        <a:t>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{ ^,1,11,111,……..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87922"/>
                  </a:ext>
                </a:extLst>
              </a:tr>
              <a:tr h="715685">
                <a:tc>
                  <a:txBody>
                    <a:bodyPr/>
                    <a:lstStyle/>
                    <a:p>
                      <a:r>
                        <a:rPr lang="en-IN" sz="2800" dirty="0"/>
                        <a:t>(0 U 01)1*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{0,01,011,0111,……..}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34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D723-B569-4385-9EB0-0F143713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Definition of RE(Regular Expression)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D1CE-A80A-4611-85B1-2DDB6D52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is said to be a regular expression (RE_ if R has one of the following forms: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1AB23B-F929-44DD-A136-2C66F1AA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0528"/>
              </p:ext>
            </p:extLst>
          </p:nvPr>
        </p:nvGraphicFramePr>
        <p:xfrm>
          <a:off x="1091096" y="2985788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09904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30102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021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Language L(R)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94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∅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17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∊  OR  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∊</a:t>
                      </a:r>
                      <a:r>
                        <a:rPr lang="en-IN" dirty="0"/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0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 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∈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4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R1 U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L(R1)  U L(R2)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9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R1.R2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L(R1)  .L(R2)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8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(L(R1))*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6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8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52BB-F245-493F-94BC-709065EB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2A53-B21A-406D-A6EE-94019303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every regular expression R there is unique language L(R) corresponding to it but converse need not be true.</a:t>
            </a:r>
          </a:p>
          <a:p>
            <a:r>
              <a:rPr lang="en-IN" dirty="0"/>
              <a:t>It means for language there are multiple RE possible</a:t>
            </a:r>
          </a:p>
          <a:p>
            <a:r>
              <a:rPr lang="en-IN" dirty="0"/>
              <a:t>We often replace union operation with + symbol</a:t>
            </a:r>
          </a:p>
          <a:p>
            <a:r>
              <a:rPr lang="en-IN" dirty="0"/>
              <a:t>We often replace concatenation operation with . Symbol</a:t>
            </a:r>
          </a:p>
          <a:p>
            <a:r>
              <a:rPr lang="en-IN" dirty="0"/>
              <a:t>We often replace star closure operation with * symbol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06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A35B-5B11-445C-952A-B7EBF661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Precedence of Symbol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B62220-7DDB-45DB-834B-F64572F14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549924"/>
              </p:ext>
            </p:extLst>
          </p:nvPr>
        </p:nvGraphicFramePr>
        <p:xfrm>
          <a:off x="1152938" y="1948070"/>
          <a:ext cx="6695660" cy="370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30">
                  <a:extLst>
                    <a:ext uri="{9D8B030D-6E8A-4147-A177-3AD203B41FA5}">
                      <a16:colId xmlns:a16="http://schemas.microsoft.com/office/drawing/2014/main" val="703229987"/>
                    </a:ext>
                  </a:extLst>
                </a:gridCol>
                <a:gridCol w="3347830">
                  <a:extLst>
                    <a:ext uri="{9D8B030D-6E8A-4147-A177-3AD203B41FA5}">
                      <a16:colId xmlns:a16="http://schemas.microsoft.com/office/drawing/2014/main" val="1584982379"/>
                    </a:ext>
                  </a:extLst>
                </a:gridCol>
              </a:tblGrid>
              <a:tr h="617662">
                <a:tc>
                  <a:txBody>
                    <a:bodyPr/>
                    <a:lstStyle/>
                    <a:p>
                      <a:r>
                        <a:rPr lang="en-IN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99015"/>
                  </a:ext>
                </a:extLst>
              </a:tr>
              <a:tr h="617662">
                <a:tc>
                  <a:txBody>
                    <a:bodyPr/>
                    <a:lstStyle/>
                    <a:p>
                      <a:r>
                        <a:rPr lang="en-IN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Highest(4)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67183"/>
                  </a:ext>
                </a:extLst>
              </a:tr>
              <a:tr h="617662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00384"/>
                  </a:ext>
                </a:extLst>
              </a:tr>
              <a:tr h="617662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5095"/>
                  </a:ext>
                </a:extLst>
              </a:tr>
              <a:tr h="617662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88385"/>
                  </a:ext>
                </a:extLst>
              </a:tr>
              <a:tr h="617662">
                <a:tc>
                  <a:txBody>
                    <a:bodyPr/>
                    <a:lstStyle/>
                    <a:p>
                      <a:r>
                        <a:rPr lang="en-IN" dirty="0"/>
                        <a:t>alphabets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2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8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B9B2-75C3-4839-9EF5-B281DF31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example Regular Expression to Language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CBB684-8701-4A68-8D43-65B9410DC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409857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895730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7128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3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{01}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2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01+1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{01,1}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(01+ ^)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{011,1}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3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(0+10)*( ^+1)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{^, 1,0,01,10,101,00,1010……….}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0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9EF3F8-3AA4-4F24-BCB7-D0B5FAE57C56}"/>
</file>

<file path=customXml/itemProps2.xml><?xml version="1.0" encoding="utf-8"?>
<ds:datastoreItem xmlns:ds="http://schemas.openxmlformats.org/officeDocument/2006/customXml" ds:itemID="{F5E7839C-E1E1-4A11-A5C4-FBEA43018C81}"/>
</file>

<file path=customXml/itemProps3.xml><?xml version="1.0" encoding="utf-8"?>
<ds:datastoreItem xmlns:ds="http://schemas.openxmlformats.org/officeDocument/2006/customXml" ds:itemID="{7313FDFC-70E3-4C24-9C73-9DDA8F9C571A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540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Lecture 9:  Regular Expression</vt:lpstr>
      <vt:lpstr>Introduction to Regular Expression</vt:lpstr>
      <vt:lpstr>Applications of Regular Expression</vt:lpstr>
      <vt:lpstr>Lexical Analyzer</vt:lpstr>
      <vt:lpstr>Regular Expression and Language</vt:lpstr>
      <vt:lpstr>Formal Definition of RE(Regular Expression)</vt:lpstr>
      <vt:lpstr>Some Conventions</vt:lpstr>
      <vt:lpstr>Precedence of Symbol</vt:lpstr>
      <vt:lpstr>More example Regular Expression to Language</vt:lpstr>
      <vt:lpstr>More example Language to Regular Expression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:  NFA -∊  to NFA and Closure Under Regular Operations</dc:title>
  <dc:creator>Vaibhav Chunekar</dc:creator>
  <cp:lastModifiedBy>Vaibhav Chunekar</cp:lastModifiedBy>
  <cp:revision>9</cp:revision>
  <dcterms:created xsi:type="dcterms:W3CDTF">2020-08-19T19:18:28Z</dcterms:created>
  <dcterms:modified xsi:type="dcterms:W3CDTF">2020-08-21T07:35:28Z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