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9" r:id="rId28"/>
    <p:sldId id="290" r:id="rId29"/>
    <p:sldId id="291" r:id="rId30"/>
    <p:sldId id="292" r:id="rId31"/>
    <p:sldId id="293" r:id="rId32"/>
    <p:sldId id="294" r:id="rId33"/>
    <p:sldId id="295" r:id="rId34"/>
    <p:sldId id="296" r:id="rId35"/>
    <p:sldId id="297" r:id="rId36"/>
    <p:sldId id="298" r:id="rId37"/>
    <p:sldId id="282" r:id="rId38"/>
    <p:sldId id="283" r:id="rId39"/>
    <p:sldId id="284" r:id="rId40"/>
    <p:sldId id="285" r:id="rId41"/>
    <p:sldId id="286" r:id="rId42"/>
    <p:sldId id="287" r:id="rId43"/>
    <p:sldId id="28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FCB3E2-05E8-4E4D-948D-0E0C99C854DE}" v="2" dt="2022-05-22T14:19:29.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736" y="-3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44B568E-B4CD-4DAE-82B7-DA2D36781F32}"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1D1A9E-12AF-437A-85EA-3A0747A36898}" type="slidenum">
              <a:rPr lang="en-IN" smtClean="0"/>
              <a:t>‹#›</a:t>
            </a:fld>
            <a:endParaRPr lang="en-IN"/>
          </a:p>
        </p:txBody>
      </p:sp>
    </p:spTree>
    <p:extLst>
      <p:ext uri="{BB962C8B-B14F-4D97-AF65-F5344CB8AC3E}">
        <p14:creationId xmlns:p14="http://schemas.microsoft.com/office/powerpoint/2010/main" val="290367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44B568E-B4CD-4DAE-82B7-DA2D36781F32}"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1D1A9E-12AF-437A-85EA-3A0747A36898}" type="slidenum">
              <a:rPr lang="en-IN" smtClean="0"/>
              <a:t>‹#›</a:t>
            </a:fld>
            <a:endParaRPr lang="en-IN"/>
          </a:p>
        </p:txBody>
      </p:sp>
    </p:spTree>
    <p:extLst>
      <p:ext uri="{BB962C8B-B14F-4D97-AF65-F5344CB8AC3E}">
        <p14:creationId xmlns:p14="http://schemas.microsoft.com/office/powerpoint/2010/main" val="154704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44B568E-B4CD-4DAE-82B7-DA2D36781F32}"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1D1A9E-12AF-437A-85EA-3A0747A36898}" type="slidenum">
              <a:rPr lang="en-IN" smtClean="0"/>
              <a:t>‹#›</a:t>
            </a:fld>
            <a:endParaRPr lang="en-IN"/>
          </a:p>
        </p:txBody>
      </p:sp>
    </p:spTree>
    <p:extLst>
      <p:ext uri="{BB962C8B-B14F-4D97-AF65-F5344CB8AC3E}">
        <p14:creationId xmlns:p14="http://schemas.microsoft.com/office/powerpoint/2010/main" val="988176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44B568E-B4CD-4DAE-82B7-DA2D36781F32}"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1D1A9E-12AF-437A-85EA-3A0747A36898}" type="slidenum">
              <a:rPr lang="en-IN" smtClean="0"/>
              <a:t>‹#›</a:t>
            </a:fld>
            <a:endParaRPr lang="en-IN"/>
          </a:p>
        </p:txBody>
      </p:sp>
    </p:spTree>
    <p:extLst>
      <p:ext uri="{BB962C8B-B14F-4D97-AF65-F5344CB8AC3E}">
        <p14:creationId xmlns:p14="http://schemas.microsoft.com/office/powerpoint/2010/main" val="199851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B568E-B4CD-4DAE-82B7-DA2D36781F32}"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1D1A9E-12AF-437A-85EA-3A0747A36898}" type="slidenum">
              <a:rPr lang="en-IN" smtClean="0"/>
              <a:t>‹#›</a:t>
            </a:fld>
            <a:endParaRPr lang="en-IN"/>
          </a:p>
        </p:txBody>
      </p:sp>
    </p:spTree>
    <p:extLst>
      <p:ext uri="{BB962C8B-B14F-4D97-AF65-F5344CB8AC3E}">
        <p14:creationId xmlns:p14="http://schemas.microsoft.com/office/powerpoint/2010/main" val="148692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44B568E-B4CD-4DAE-82B7-DA2D36781F32}" type="datetimeFigureOut">
              <a:rPr lang="en-IN" smtClean="0"/>
              <a:t>22-05-2022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1D1A9E-12AF-437A-85EA-3A0747A36898}" type="slidenum">
              <a:rPr lang="en-IN" smtClean="0"/>
              <a:t>‹#›</a:t>
            </a:fld>
            <a:endParaRPr lang="en-IN"/>
          </a:p>
        </p:txBody>
      </p:sp>
    </p:spTree>
    <p:extLst>
      <p:ext uri="{BB962C8B-B14F-4D97-AF65-F5344CB8AC3E}">
        <p14:creationId xmlns:p14="http://schemas.microsoft.com/office/powerpoint/2010/main" val="376342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44B568E-B4CD-4DAE-82B7-DA2D36781F32}" type="datetimeFigureOut">
              <a:rPr lang="en-IN" smtClean="0"/>
              <a:t>22-05-2022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1D1A9E-12AF-437A-85EA-3A0747A36898}" type="slidenum">
              <a:rPr lang="en-IN" smtClean="0"/>
              <a:t>‹#›</a:t>
            </a:fld>
            <a:endParaRPr lang="en-IN"/>
          </a:p>
        </p:txBody>
      </p:sp>
    </p:spTree>
    <p:extLst>
      <p:ext uri="{BB962C8B-B14F-4D97-AF65-F5344CB8AC3E}">
        <p14:creationId xmlns:p14="http://schemas.microsoft.com/office/powerpoint/2010/main" val="3102575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44B568E-B4CD-4DAE-82B7-DA2D36781F32}" type="datetimeFigureOut">
              <a:rPr lang="en-IN" smtClean="0"/>
              <a:t>22-05-2022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1D1A9E-12AF-437A-85EA-3A0747A36898}" type="slidenum">
              <a:rPr lang="en-IN" smtClean="0"/>
              <a:t>‹#›</a:t>
            </a:fld>
            <a:endParaRPr lang="en-IN"/>
          </a:p>
        </p:txBody>
      </p:sp>
    </p:spTree>
    <p:extLst>
      <p:ext uri="{BB962C8B-B14F-4D97-AF65-F5344CB8AC3E}">
        <p14:creationId xmlns:p14="http://schemas.microsoft.com/office/powerpoint/2010/main" val="1626314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B568E-B4CD-4DAE-82B7-DA2D36781F32}" type="datetimeFigureOut">
              <a:rPr lang="en-IN" smtClean="0"/>
              <a:t>22-05-2022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1D1A9E-12AF-437A-85EA-3A0747A36898}" type="slidenum">
              <a:rPr lang="en-IN" smtClean="0"/>
              <a:t>‹#›</a:t>
            </a:fld>
            <a:endParaRPr lang="en-IN"/>
          </a:p>
        </p:txBody>
      </p:sp>
    </p:spTree>
    <p:extLst>
      <p:ext uri="{BB962C8B-B14F-4D97-AF65-F5344CB8AC3E}">
        <p14:creationId xmlns:p14="http://schemas.microsoft.com/office/powerpoint/2010/main" val="254202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4B568E-B4CD-4DAE-82B7-DA2D36781F32}" type="datetimeFigureOut">
              <a:rPr lang="en-IN" smtClean="0"/>
              <a:t>22-05-2022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1D1A9E-12AF-437A-85EA-3A0747A36898}" type="slidenum">
              <a:rPr lang="en-IN" smtClean="0"/>
              <a:t>‹#›</a:t>
            </a:fld>
            <a:endParaRPr lang="en-IN"/>
          </a:p>
        </p:txBody>
      </p:sp>
    </p:spTree>
    <p:extLst>
      <p:ext uri="{BB962C8B-B14F-4D97-AF65-F5344CB8AC3E}">
        <p14:creationId xmlns:p14="http://schemas.microsoft.com/office/powerpoint/2010/main" val="348753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4B568E-B4CD-4DAE-82B7-DA2D36781F32}" type="datetimeFigureOut">
              <a:rPr lang="en-IN" smtClean="0"/>
              <a:t>22-05-2022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1D1A9E-12AF-437A-85EA-3A0747A36898}" type="slidenum">
              <a:rPr lang="en-IN" smtClean="0"/>
              <a:t>‹#›</a:t>
            </a:fld>
            <a:endParaRPr lang="en-IN"/>
          </a:p>
        </p:txBody>
      </p:sp>
    </p:spTree>
    <p:extLst>
      <p:ext uri="{BB962C8B-B14F-4D97-AF65-F5344CB8AC3E}">
        <p14:creationId xmlns:p14="http://schemas.microsoft.com/office/powerpoint/2010/main" val="195084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B568E-B4CD-4DAE-82B7-DA2D36781F32}" type="datetimeFigureOut">
              <a:rPr lang="en-IN" smtClean="0"/>
              <a:t>22-05-2022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D1A9E-12AF-437A-85EA-3A0747A36898}" type="slidenum">
              <a:rPr lang="en-IN" smtClean="0"/>
              <a:t>‹#›</a:t>
            </a:fld>
            <a:endParaRPr lang="en-IN"/>
          </a:p>
        </p:txBody>
      </p:sp>
    </p:spTree>
    <p:extLst>
      <p:ext uri="{BB962C8B-B14F-4D97-AF65-F5344CB8AC3E}">
        <p14:creationId xmlns:p14="http://schemas.microsoft.com/office/powerpoint/2010/main" val="1015275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Authentication Technologies</a:t>
            </a:r>
            <a:endParaRPr lang="en-IN" dirty="0"/>
          </a:p>
        </p:txBody>
      </p:sp>
      <p:sp>
        <p:nvSpPr>
          <p:cNvPr id="3" name="Content Placeholder 2"/>
          <p:cNvSpPr>
            <a:spLocks noGrp="1"/>
          </p:cNvSpPr>
          <p:nvPr>
            <p:ph idx="1"/>
          </p:nvPr>
        </p:nvSpPr>
        <p:spPr/>
        <p:txBody>
          <a:bodyPr>
            <a:normAutofit/>
          </a:bodyPr>
          <a:lstStyle/>
          <a:p>
            <a:r>
              <a:rPr lang="en-IN" dirty="0"/>
              <a:t>HTML forms-based authentication</a:t>
            </a:r>
          </a:p>
          <a:p>
            <a:r>
              <a:rPr lang="en-IN" dirty="0"/>
              <a:t>Multifactor mechanisms, such as those combining passwords and physical tokens</a:t>
            </a:r>
          </a:p>
          <a:p>
            <a:r>
              <a:rPr lang="en-IN" dirty="0"/>
              <a:t>Client SSL certificates and/or smartcards</a:t>
            </a:r>
          </a:p>
          <a:p>
            <a:r>
              <a:rPr lang="en-IN" dirty="0"/>
              <a:t>HTTP basic and digest authentication</a:t>
            </a:r>
          </a:p>
          <a:p>
            <a:r>
              <a:rPr lang="en-IN" dirty="0"/>
              <a:t>Windows-integrated authentication using NTLM or Kerberos</a:t>
            </a:r>
          </a:p>
          <a:p>
            <a:r>
              <a:rPr lang="en-IN" dirty="0"/>
              <a:t>Authentication services</a:t>
            </a:r>
          </a:p>
        </p:txBody>
      </p:sp>
    </p:spTree>
    <p:extLst>
      <p:ext uri="{BB962C8B-B14F-4D97-AF65-F5344CB8AC3E}">
        <p14:creationId xmlns:p14="http://schemas.microsoft.com/office/powerpoint/2010/main" val="3283199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860" y="116632"/>
            <a:ext cx="7925139" cy="6408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99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Implementation Flaws in Authentication</a:t>
            </a:r>
            <a:endParaRPr lang="en-IN" dirty="0"/>
          </a:p>
        </p:txBody>
      </p:sp>
      <p:sp>
        <p:nvSpPr>
          <p:cNvPr id="3" name="Content Placeholder 2"/>
          <p:cNvSpPr>
            <a:spLocks noGrp="1"/>
          </p:cNvSpPr>
          <p:nvPr>
            <p:ph idx="1"/>
          </p:nvPr>
        </p:nvSpPr>
        <p:spPr>
          <a:xfrm>
            <a:off x="457200" y="1600201"/>
            <a:ext cx="8229600" cy="604664"/>
          </a:xfrm>
        </p:spPr>
        <p:txBody>
          <a:bodyPr/>
          <a:lstStyle/>
          <a:p>
            <a:r>
              <a:rPr lang="en-IN" b="1" dirty="0"/>
              <a:t>Fail-Open Login Mechanisms</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 y="1412776"/>
            <a:ext cx="7077075"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206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Defects in Multistage Login Mechanisms</a:t>
            </a:r>
            <a:endParaRPr lang="en-IN" dirty="0"/>
          </a:p>
        </p:txBody>
      </p:sp>
      <p:sp>
        <p:nvSpPr>
          <p:cNvPr id="3" name="Content Placeholder 2"/>
          <p:cNvSpPr>
            <a:spLocks noGrp="1"/>
          </p:cNvSpPr>
          <p:nvPr>
            <p:ph idx="1"/>
          </p:nvPr>
        </p:nvSpPr>
        <p:spPr/>
        <p:txBody>
          <a:bodyPr>
            <a:normAutofit lnSpcReduction="10000"/>
          </a:bodyPr>
          <a:lstStyle/>
          <a:p>
            <a:r>
              <a:rPr lang="en-IN" dirty="0"/>
              <a:t> Problems</a:t>
            </a:r>
          </a:p>
          <a:p>
            <a:pPr lvl="1"/>
            <a:r>
              <a:rPr lang="en-IN" dirty="0"/>
              <a:t> An application may assume that a user who accesses stage three must have cleared stages one and two.</a:t>
            </a:r>
          </a:p>
          <a:p>
            <a:pPr lvl="1"/>
            <a:r>
              <a:rPr lang="en-IN" dirty="0"/>
              <a:t> An application may trust some of the data being processed at stage two because this was validated at stage one.</a:t>
            </a:r>
          </a:p>
          <a:p>
            <a:pPr lvl="1"/>
            <a:r>
              <a:rPr lang="en-IN" dirty="0"/>
              <a:t>  An application may assume that the same user identity is used to complete each stage; however, it might not explicitly check this.</a:t>
            </a:r>
          </a:p>
        </p:txBody>
      </p:sp>
    </p:spTree>
    <p:extLst>
      <p:ext uri="{BB962C8B-B14F-4D97-AF65-F5344CB8AC3E}">
        <p14:creationId xmlns:p14="http://schemas.microsoft.com/office/powerpoint/2010/main" val="2619377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133350"/>
            <a:ext cx="6962775" cy="659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100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04864"/>
            <a:ext cx="69723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0021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Improvement</a:t>
            </a:r>
          </a:p>
        </p:txBody>
      </p:sp>
      <p:sp>
        <p:nvSpPr>
          <p:cNvPr id="3" name="Content Placeholder 2"/>
          <p:cNvSpPr>
            <a:spLocks noGrp="1"/>
          </p:cNvSpPr>
          <p:nvPr>
            <p:ph idx="1"/>
          </p:nvPr>
        </p:nvSpPr>
        <p:spPr/>
        <p:txBody>
          <a:bodyPr>
            <a:normAutofit lnSpcReduction="10000"/>
          </a:bodyPr>
          <a:lstStyle/>
          <a:p>
            <a:r>
              <a:rPr lang="en-IN" dirty="0"/>
              <a:t> Asking different question</a:t>
            </a:r>
          </a:p>
          <a:p>
            <a:r>
              <a:rPr lang="en-IN" dirty="0"/>
              <a:t> Problem</a:t>
            </a:r>
          </a:p>
          <a:p>
            <a:pPr lvl="1"/>
            <a:r>
              <a:rPr lang="en-IN" dirty="0"/>
              <a:t> The application may present a randomly chosen question and store the details within a hidden HTML form fi </a:t>
            </a:r>
            <a:r>
              <a:rPr lang="en-IN" dirty="0" err="1"/>
              <a:t>eld</a:t>
            </a:r>
            <a:r>
              <a:rPr lang="en-IN" dirty="0"/>
              <a:t> or cookie, rather than on the server.</a:t>
            </a:r>
          </a:p>
          <a:p>
            <a:pPr lvl="1"/>
            <a:r>
              <a:rPr lang="en-IN" dirty="0"/>
              <a:t> The application may present a randomly chosen question on each login attempt but not remember which question a given user was asked if he or she fails to submit an answer.</a:t>
            </a:r>
          </a:p>
        </p:txBody>
      </p:sp>
    </p:spTree>
    <p:extLst>
      <p:ext uri="{BB962C8B-B14F-4D97-AF65-F5344CB8AC3E}">
        <p14:creationId xmlns:p14="http://schemas.microsoft.com/office/powerpoint/2010/main" val="483980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33575"/>
            <a:ext cx="716280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9702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Insecure Storage of Credentials</a:t>
            </a:r>
            <a:endParaRPr lang="en-IN" dirty="0"/>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556792"/>
            <a:ext cx="706755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7356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Securing Authentication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a:t>Striking an appropriate balance:</a:t>
            </a:r>
          </a:p>
          <a:p>
            <a:r>
              <a:rPr lang="en-IN" dirty="0"/>
              <a:t> The criticality of security given the functionality that the application offers.</a:t>
            </a:r>
            <a:r>
              <a:rPr lang="en-IN" sz="800" dirty="0"/>
              <a:t> </a:t>
            </a:r>
            <a:r>
              <a:rPr lang="en-IN" dirty="0"/>
              <a:t>The degree to which users will tolerate and work with different types of authentication controls.</a:t>
            </a:r>
          </a:p>
          <a:p>
            <a:r>
              <a:rPr lang="en-IN" dirty="0"/>
              <a:t>The cost of supporting a less user-friendly system. </a:t>
            </a:r>
          </a:p>
          <a:p>
            <a:r>
              <a:rPr lang="en-IN" dirty="0"/>
              <a:t>The financial cost of competing alternatives in relation to the revenue likely to be generated by the application or the value of the assets it protects</a:t>
            </a:r>
          </a:p>
        </p:txBody>
      </p:sp>
    </p:spTree>
    <p:extLst>
      <p:ext uri="{BB962C8B-B14F-4D97-AF65-F5344CB8AC3E}">
        <p14:creationId xmlns:p14="http://schemas.microsoft.com/office/powerpoint/2010/main" val="3403347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 Strong Credentials</a:t>
            </a:r>
            <a:endParaRPr lang="en-IN" dirty="0"/>
          </a:p>
        </p:txBody>
      </p:sp>
      <p:sp>
        <p:nvSpPr>
          <p:cNvPr id="3" name="Content Placeholder 2"/>
          <p:cNvSpPr>
            <a:spLocks noGrp="1"/>
          </p:cNvSpPr>
          <p:nvPr>
            <p:ph idx="1"/>
          </p:nvPr>
        </p:nvSpPr>
        <p:spPr/>
        <p:txBody>
          <a:bodyPr>
            <a:normAutofit fontScale="92500" lnSpcReduction="10000"/>
          </a:bodyPr>
          <a:lstStyle/>
          <a:p>
            <a:r>
              <a:rPr lang="en-IN" dirty="0"/>
              <a:t>Suitable minimum password quality requirements should be enforced.</a:t>
            </a:r>
          </a:p>
          <a:p>
            <a:r>
              <a:rPr lang="en-IN" dirty="0"/>
              <a:t> Usernames should be unique.</a:t>
            </a:r>
          </a:p>
          <a:p>
            <a:r>
              <a:rPr lang="en-IN" dirty="0"/>
              <a:t> Any system-generated usernames and passwords should be created with sufficient entropy that they cannot feasibly be sequenced or predicted even by an attacker who gains access to a large sample of successively generated instances.</a:t>
            </a:r>
          </a:p>
          <a:p>
            <a:r>
              <a:rPr lang="en-IN" dirty="0"/>
              <a:t>Users should be permitted to set </a:t>
            </a:r>
            <a:r>
              <a:rPr lang="en-IN" dirty="0" err="1"/>
              <a:t>suffi</a:t>
            </a:r>
            <a:r>
              <a:rPr lang="en-IN" dirty="0"/>
              <a:t> </a:t>
            </a:r>
            <a:r>
              <a:rPr lang="en-IN" dirty="0" err="1"/>
              <a:t>ciently</a:t>
            </a:r>
            <a:r>
              <a:rPr lang="en-IN" dirty="0"/>
              <a:t> strong passwords</a:t>
            </a:r>
          </a:p>
        </p:txBody>
      </p:sp>
    </p:spTree>
    <p:extLst>
      <p:ext uri="{BB962C8B-B14F-4D97-AF65-F5344CB8AC3E}">
        <p14:creationId xmlns:p14="http://schemas.microsoft.com/office/powerpoint/2010/main" val="2406303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Design Flaws in Authentication Mechanisms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15325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Handle Credentials Secretively</a:t>
            </a:r>
            <a:endParaRPr lang="en-IN" dirty="0"/>
          </a:p>
        </p:txBody>
      </p:sp>
      <p:sp>
        <p:nvSpPr>
          <p:cNvPr id="3" name="Content Placeholder 2"/>
          <p:cNvSpPr>
            <a:spLocks noGrp="1"/>
          </p:cNvSpPr>
          <p:nvPr>
            <p:ph idx="1"/>
          </p:nvPr>
        </p:nvSpPr>
        <p:spPr/>
        <p:txBody>
          <a:bodyPr>
            <a:normAutofit fontScale="92500" lnSpcReduction="20000"/>
          </a:bodyPr>
          <a:lstStyle/>
          <a:p>
            <a:r>
              <a:rPr lang="en-IN" dirty="0"/>
              <a:t>All credentials should be created, stored, and transmitted in a manner that does not lead to unauthorized disclosure.</a:t>
            </a:r>
          </a:p>
          <a:p>
            <a:r>
              <a:rPr lang="en-IN" dirty="0"/>
              <a:t> All client-server communications should be protected using a well established cryptographic technology, such as SSL.</a:t>
            </a:r>
          </a:p>
          <a:p>
            <a:r>
              <a:rPr lang="en-IN" dirty="0"/>
              <a:t> Switching to HTTPS</a:t>
            </a:r>
          </a:p>
          <a:p>
            <a:r>
              <a:rPr lang="en-IN" dirty="0"/>
              <a:t> Only POST requests should be used to transmit credentials to the server.</a:t>
            </a:r>
          </a:p>
          <a:p>
            <a:r>
              <a:rPr lang="en-IN" dirty="0"/>
              <a:t> strong hash function</a:t>
            </a:r>
          </a:p>
          <a:p>
            <a:endParaRPr lang="en-IN" dirty="0"/>
          </a:p>
        </p:txBody>
      </p:sp>
    </p:spTree>
    <p:extLst>
      <p:ext uri="{BB962C8B-B14F-4D97-AF65-F5344CB8AC3E}">
        <p14:creationId xmlns:p14="http://schemas.microsoft.com/office/powerpoint/2010/main" val="2072704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Handle Credentials Secretively</a:t>
            </a:r>
            <a:endParaRPr lang="en-IN" dirty="0"/>
          </a:p>
        </p:txBody>
      </p:sp>
      <p:sp>
        <p:nvSpPr>
          <p:cNvPr id="3" name="Content Placeholder 2"/>
          <p:cNvSpPr>
            <a:spLocks noGrp="1"/>
          </p:cNvSpPr>
          <p:nvPr>
            <p:ph idx="1"/>
          </p:nvPr>
        </p:nvSpPr>
        <p:spPr/>
        <p:txBody>
          <a:bodyPr>
            <a:normAutofit fontScale="77500" lnSpcReduction="20000"/>
          </a:bodyPr>
          <a:lstStyle/>
          <a:p>
            <a:r>
              <a:rPr lang="en-IN" dirty="0"/>
              <a:t> Client-side “remember me” functionality should in general remember only non secret items such as usernames.</a:t>
            </a:r>
          </a:p>
          <a:p>
            <a:r>
              <a:rPr lang="en-IN" dirty="0"/>
              <a:t> A password change facility should be implemented (see the “Prevent Misuse of the Password Change Function” section), and users should be required to change their password periodically.</a:t>
            </a:r>
          </a:p>
          <a:p>
            <a:r>
              <a:rPr lang="en-IN" dirty="0"/>
              <a:t> Where credentials for new accounts are distributed to users out-of-band, these should be sent as securely as possible and should be time-limited.</a:t>
            </a:r>
          </a:p>
          <a:p>
            <a:r>
              <a:rPr lang="en-IN" dirty="0"/>
              <a:t> Where applicable, consider capturing some of the user’s login information (for example, single letters from a memorable word) using drop-down menus rather than text fields.</a:t>
            </a:r>
          </a:p>
          <a:p>
            <a:endParaRPr lang="en-IN" dirty="0"/>
          </a:p>
        </p:txBody>
      </p:sp>
    </p:spTree>
    <p:extLst>
      <p:ext uri="{BB962C8B-B14F-4D97-AF65-F5344CB8AC3E}">
        <p14:creationId xmlns:p14="http://schemas.microsoft.com/office/powerpoint/2010/main" val="165044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Validate Credentials Properly</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The application should be aggressive in defending itself against unexpected events occurring during login processing</a:t>
            </a:r>
          </a:p>
          <a:p>
            <a:r>
              <a:rPr lang="en-IN" dirty="0"/>
              <a:t>Passwords should be validated in full.</a:t>
            </a:r>
          </a:p>
          <a:p>
            <a:r>
              <a:rPr lang="en-IN" dirty="0"/>
              <a:t>All authentication logic should be closely code-reviewed</a:t>
            </a:r>
          </a:p>
          <a:p>
            <a:r>
              <a:rPr lang="en-IN" dirty="0"/>
              <a:t> If functionality to support user impersonation is implemented, this should be strictly controlled to ensure that it cannot be misused to gain unauthorized access</a:t>
            </a:r>
          </a:p>
          <a:p>
            <a:endParaRPr lang="en-IN" dirty="0"/>
          </a:p>
          <a:p>
            <a:endParaRPr lang="en-IN" dirty="0"/>
          </a:p>
        </p:txBody>
      </p:sp>
    </p:spTree>
    <p:extLst>
      <p:ext uri="{BB962C8B-B14F-4D97-AF65-F5344CB8AC3E}">
        <p14:creationId xmlns:p14="http://schemas.microsoft.com/office/powerpoint/2010/main" val="539665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Validate Credentials Properly</a:t>
            </a:r>
            <a:endParaRPr lang="en-IN" dirty="0"/>
          </a:p>
        </p:txBody>
      </p:sp>
      <p:sp>
        <p:nvSpPr>
          <p:cNvPr id="3" name="Content Placeholder 2"/>
          <p:cNvSpPr>
            <a:spLocks noGrp="1"/>
          </p:cNvSpPr>
          <p:nvPr>
            <p:ph idx="1"/>
          </p:nvPr>
        </p:nvSpPr>
        <p:spPr/>
        <p:txBody>
          <a:bodyPr>
            <a:normAutofit/>
          </a:bodyPr>
          <a:lstStyle/>
          <a:p>
            <a:r>
              <a:rPr lang="en-IN" dirty="0"/>
              <a:t>Multistage logins :</a:t>
            </a:r>
          </a:p>
          <a:p>
            <a:pPr lvl="1"/>
            <a:r>
              <a:rPr lang="en-IN" dirty="0"/>
              <a:t> All data about progress through the stages and the results of previous validation tasks should be held in the server-side session object and should never be transmitted to or read from the client.</a:t>
            </a:r>
          </a:p>
          <a:p>
            <a:pPr lvl="1"/>
            <a:r>
              <a:rPr lang="en-IN" dirty="0"/>
              <a:t> No items of information should be submitted more than once by the user, and there should be no means for the user to modify data that has already been collected and/or validated.</a:t>
            </a:r>
          </a:p>
          <a:p>
            <a:endParaRPr lang="en-IN" dirty="0"/>
          </a:p>
        </p:txBody>
      </p:sp>
    </p:spTree>
    <p:extLst>
      <p:ext uri="{BB962C8B-B14F-4D97-AF65-F5344CB8AC3E}">
        <p14:creationId xmlns:p14="http://schemas.microsoft.com/office/powerpoint/2010/main" val="412702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Validate Credentials Properly</a:t>
            </a:r>
            <a:endParaRPr lang="en-IN" dirty="0"/>
          </a:p>
        </p:txBody>
      </p:sp>
      <p:sp>
        <p:nvSpPr>
          <p:cNvPr id="3" name="Content Placeholder 2"/>
          <p:cNvSpPr>
            <a:spLocks noGrp="1"/>
          </p:cNvSpPr>
          <p:nvPr>
            <p:ph idx="1"/>
          </p:nvPr>
        </p:nvSpPr>
        <p:spPr/>
        <p:txBody>
          <a:bodyPr>
            <a:normAutofit fontScale="92500"/>
          </a:bodyPr>
          <a:lstStyle/>
          <a:p>
            <a:r>
              <a:rPr lang="en-IN" dirty="0"/>
              <a:t>Multistage logins :</a:t>
            </a:r>
          </a:p>
          <a:p>
            <a:pPr lvl="1"/>
            <a:r>
              <a:rPr lang="en-IN" dirty="0"/>
              <a:t> The first task carried out at every stage should be to verify that all prior stages have been correctly completed.</a:t>
            </a:r>
          </a:p>
          <a:p>
            <a:pPr lvl="1"/>
            <a:r>
              <a:rPr lang="en-IN" dirty="0"/>
              <a:t> To prevent information leakage about which stage of the login failed (which would enable an attacker to target each stage in turn), the application should  always proceed through all stages of the login, even if the user failed to complete earlier stages correctly, and even if the original username was invalid. </a:t>
            </a:r>
          </a:p>
          <a:p>
            <a:endParaRPr lang="en-IN" dirty="0"/>
          </a:p>
        </p:txBody>
      </p:sp>
    </p:spTree>
    <p:extLst>
      <p:ext uri="{BB962C8B-B14F-4D97-AF65-F5344CB8AC3E}">
        <p14:creationId xmlns:p14="http://schemas.microsoft.com/office/powerpoint/2010/main" val="3877543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Validate Credentials Properly</a:t>
            </a:r>
            <a:endParaRPr lang="en-IN" dirty="0"/>
          </a:p>
        </p:txBody>
      </p:sp>
      <p:sp>
        <p:nvSpPr>
          <p:cNvPr id="3" name="Content Placeholder 2"/>
          <p:cNvSpPr>
            <a:spLocks noGrp="1"/>
          </p:cNvSpPr>
          <p:nvPr>
            <p:ph idx="1"/>
          </p:nvPr>
        </p:nvSpPr>
        <p:spPr/>
        <p:txBody>
          <a:bodyPr>
            <a:normAutofit fontScale="92500" lnSpcReduction="10000"/>
          </a:bodyPr>
          <a:lstStyle/>
          <a:p>
            <a:r>
              <a:rPr lang="en-IN" dirty="0"/>
              <a:t>Where a login process includes a randomly varying question:</a:t>
            </a:r>
          </a:p>
          <a:p>
            <a:pPr lvl="1"/>
            <a:r>
              <a:rPr lang="en-IN" dirty="0"/>
              <a:t> Always employ a multistage process in which users identify themselves at an initial stage and the randomly varying question is presented to them at a later stage</a:t>
            </a:r>
          </a:p>
          <a:p>
            <a:pPr lvl="1"/>
            <a:r>
              <a:rPr lang="en-IN" dirty="0"/>
              <a:t> When a given user has been presented with a given varying question, store that question within her persistent user profile, and ensure that the same user is presented with the same question on each attempted login until she successfully answers it.</a:t>
            </a:r>
          </a:p>
        </p:txBody>
      </p:sp>
    </p:spTree>
    <p:extLst>
      <p:ext uri="{BB962C8B-B14F-4D97-AF65-F5344CB8AC3E}">
        <p14:creationId xmlns:p14="http://schemas.microsoft.com/office/powerpoint/2010/main" val="4088825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Validate Credentials Properly</a:t>
            </a:r>
            <a:endParaRPr lang="en-IN" dirty="0"/>
          </a:p>
        </p:txBody>
      </p:sp>
      <p:sp>
        <p:nvSpPr>
          <p:cNvPr id="3" name="Content Placeholder 2"/>
          <p:cNvSpPr>
            <a:spLocks noGrp="1"/>
          </p:cNvSpPr>
          <p:nvPr>
            <p:ph idx="1"/>
          </p:nvPr>
        </p:nvSpPr>
        <p:spPr/>
        <p:txBody>
          <a:bodyPr/>
          <a:lstStyle/>
          <a:p>
            <a:pPr lvl="1"/>
            <a:r>
              <a:rPr lang="en-IN" dirty="0"/>
              <a:t>When a randomly varying challenge is presented to the user, store the question that has been asked in a server-side session variable, rather than a hidden field in an HTML form, and validate the subsequent answer against that saved question.</a:t>
            </a:r>
          </a:p>
        </p:txBody>
      </p:sp>
    </p:spTree>
    <p:extLst>
      <p:ext uri="{BB962C8B-B14F-4D97-AF65-F5344CB8AC3E}">
        <p14:creationId xmlns:p14="http://schemas.microsoft.com/office/powerpoint/2010/main" val="961335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Forgotten Password Functionality</a:t>
            </a:r>
            <a:endParaRPr lang="en-IN" dirty="0"/>
          </a:p>
        </p:txBody>
      </p:sp>
      <p:sp>
        <p:nvSpPr>
          <p:cNvPr id="3" name="Content Placeholder 2"/>
          <p:cNvSpPr>
            <a:spLocks noGrp="1"/>
          </p:cNvSpPr>
          <p:nvPr>
            <p:ph idx="1"/>
          </p:nvPr>
        </p:nvSpPr>
        <p:spPr/>
        <p:txBody>
          <a:bodyPr>
            <a:normAutofit fontScale="85000" lnSpcReduction="10000"/>
          </a:bodyPr>
          <a:lstStyle/>
          <a:p>
            <a:r>
              <a:rPr lang="en-IN" dirty="0"/>
              <a:t>Several kinds of design weaknesses can often be found:</a:t>
            </a:r>
          </a:p>
          <a:p>
            <a:pPr lvl="1"/>
            <a:r>
              <a:rPr lang="en-IN" dirty="0"/>
              <a:t> Forgotten password functionality often involves presenting the user with a secondary challenge in place of the main login</a:t>
            </a:r>
          </a:p>
          <a:p>
            <a:pPr lvl="1"/>
            <a:r>
              <a:rPr lang="en-IN" dirty="0"/>
              <a:t>  As with password change functionality, application developers commonly overlook the possibility of brute-forcing the response to a password recovery challenge, even when they block this attack on the main login page.</a:t>
            </a:r>
          </a:p>
          <a:p>
            <a:pPr lvl="1"/>
            <a:r>
              <a:rPr lang="en-IN" dirty="0"/>
              <a:t> In some applications, the recovery challenge is replaced with a simple password “hint” that is configured by users during registration</a:t>
            </a:r>
          </a:p>
        </p:txBody>
      </p:sp>
    </p:spTree>
    <p:extLst>
      <p:ext uri="{BB962C8B-B14F-4D97-AF65-F5344CB8AC3E}">
        <p14:creationId xmlns:p14="http://schemas.microsoft.com/office/powerpoint/2010/main" val="1354630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Forgotten Password Functionality</a:t>
            </a:r>
            <a:endParaRPr lang="en-IN" dirty="0"/>
          </a:p>
        </p:txBody>
      </p:sp>
      <p:sp>
        <p:nvSpPr>
          <p:cNvPr id="3" name="Content Placeholder 2"/>
          <p:cNvSpPr>
            <a:spLocks noGrp="1"/>
          </p:cNvSpPr>
          <p:nvPr>
            <p:ph idx="1"/>
          </p:nvPr>
        </p:nvSpPr>
        <p:spPr>
          <a:xfrm>
            <a:off x="0" y="1556792"/>
            <a:ext cx="8686800" cy="4525963"/>
          </a:xfrm>
        </p:spPr>
        <p:txBody>
          <a:bodyPr>
            <a:normAutofit fontScale="77500" lnSpcReduction="20000"/>
          </a:bodyPr>
          <a:lstStyle/>
          <a:p>
            <a:r>
              <a:rPr lang="en-IN" dirty="0"/>
              <a:t> The mechanism by which an application enables users to regain control of their account after correctly responding to a challenge is often vulnerable.</a:t>
            </a:r>
          </a:p>
          <a:p>
            <a:pPr lvl="1"/>
            <a:r>
              <a:rPr lang="en-IN" dirty="0"/>
              <a:t> Some applications disclose the existing, forgotten password to the user after successful completion of a challenge, enabling an attacker to use the account indefinitely without any risk of detection by the owner.</a:t>
            </a:r>
          </a:p>
          <a:p>
            <a:pPr lvl="1"/>
            <a:r>
              <a:rPr lang="en-IN" dirty="0"/>
              <a:t> Some applications immediately drop the user into an authenticated session after successful completion of a challenge</a:t>
            </a:r>
          </a:p>
          <a:p>
            <a:pPr lvl="1"/>
            <a:r>
              <a:rPr lang="en-IN" dirty="0"/>
              <a:t>Some applications employ the mechanism of sending a unique recovery URL but send this to an e-mail address specified by the user at the time the challenge is completed</a:t>
            </a:r>
          </a:p>
          <a:p>
            <a:pPr lvl="1"/>
            <a:r>
              <a:rPr lang="en-IN" dirty="0"/>
              <a:t>Some applications allow users to reset their password’s value directly after successful completion of a challenge and do not send any e-mail </a:t>
            </a:r>
            <a:r>
              <a:rPr lang="en-IN" dirty="0" err="1"/>
              <a:t>notifi</a:t>
            </a:r>
            <a:r>
              <a:rPr lang="en-IN" dirty="0"/>
              <a:t> </a:t>
            </a:r>
            <a:r>
              <a:rPr lang="en-IN" dirty="0" err="1"/>
              <a:t>cation</a:t>
            </a:r>
            <a:r>
              <a:rPr lang="en-IN" dirty="0"/>
              <a:t> to the user.</a:t>
            </a:r>
          </a:p>
        </p:txBody>
      </p:sp>
    </p:spTree>
    <p:extLst>
      <p:ext uri="{BB962C8B-B14F-4D97-AF65-F5344CB8AC3E}">
        <p14:creationId xmlns:p14="http://schemas.microsoft.com/office/powerpoint/2010/main" val="2836827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82342"/>
            <a:ext cx="8712968" cy="6638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77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Bad Passwords</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37" y="1557625"/>
            <a:ext cx="8529193"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634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Remember Me Functionality</a:t>
            </a:r>
            <a:endParaRPr lang="en-IN" dirty="0"/>
          </a:p>
        </p:txBody>
      </p:sp>
      <p:sp>
        <p:nvSpPr>
          <p:cNvPr id="3" name="Content Placeholder 2"/>
          <p:cNvSpPr>
            <a:spLocks noGrp="1"/>
          </p:cNvSpPr>
          <p:nvPr>
            <p:ph idx="1"/>
          </p:nvPr>
        </p:nvSpPr>
        <p:spPr/>
        <p:txBody>
          <a:bodyPr>
            <a:normAutofit fontScale="92500" lnSpcReduction="20000"/>
          </a:bodyPr>
          <a:lstStyle/>
          <a:p>
            <a:r>
              <a:rPr lang="en-IN" dirty="0"/>
              <a:t> Some “remember me” functions are  implemented using a simple persistent cookie</a:t>
            </a:r>
          </a:p>
          <a:p>
            <a:r>
              <a:rPr lang="en-IN" dirty="0"/>
              <a:t> Some “remember me” functions set a cookie that contains not the username but a kind of persistent session identifier, such as </a:t>
            </a:r>
            <a:r>
              <a:rPr lang="en-IN" dirty="0" err="1"/>
              <a:t>RememberUser</a:t>
            </a:r>
            <a:r>
              <a:rPr lang="en-IN" dirty="0"/>
              <a:t>=1328.</a:t>
            </a:r>
          </a:p>
          <a:p>
            <a:r>
              <a:rPr lang="en-IN" dirty="0"/>
              <a:t> Even if the information stored for </a:t>
            </a:r>
            <a:r>
              <a:rPr lang="en-IN" dirty="0" err="1"/>
              <a:t>reidentifying</a:t>
            </a:r>
            <a:r>
              <a:rPr lang="en-IN" dirty="0"/>
              <a:t> users is suitably protected (encrypted) to prevent other users from determining or guessing it, the  information may still be vulnerable to capture through a bug such as cross-site scripting</a:t>
            </a:r>
          </a:p>
        </p:txBody>
      </p:sp>
    </p:spTree>
    <p:extLst>
      <p:ext uri="{BB962C8B-B14F-4D97-AF65-F5344CB8AC3E}">
        <p14:creationId xmlns:p14="http://schemas.microsoft.com/office/powerpoint/2010/main" val="2652349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39817"/>
            <a:ext cx="9108504" cy="7077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2963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User Impersonation Functionality</a:t>
            </a:r>
            <a:endParaRPr lang="en-IN" dirty="0"/>
          </a:p>
        </p:txBody>
      </p:sp>
      <p:sp>
        <p:nvSpPr>
          <p:cNvPr id="3" name="Content Placeholder 2"/>
          <p:cNvSpPr>
            <a:spLocks noGrp="1"/>
          </p:cNvSpPr>
          <p:nvPr>
            <p:ph idx="1"/>
          </p:nvPr>
        </p:nvSpPr>
        <p:spPr/>
        <p:txBody>
          <a:bodyPr>
            <a:normAutofit fontScale="70000" lnSpcReduction="20000"/>
          </a:bodyPr>
          <a:lstStyle/>
          <a:p>
            <a:r>
              <a:rPr lang="en-IN" dirty="0"/>
              <a:t> It may be implemented as a “hidden” function, which is not subject to proper access controls. For example, anyone who knows or guesses the URL /admin/</a:t>
            </a:r>
            <a:r>
              <a:rPr lang="en-IN" dirty="0" err="1"/>
              <a:t>ImpersonateUser.jsp</a:t>
            </a:r>
            <a:r>
              <a:rPr lang="en-IN" dirty="0"/>
              <a:t> may be able to make use of the function and impersonate any other user.</a:t>
            </a:r>
          </a:p>
          <a:p>
            <a:r>
              <a:rPr lang="en-IN" dirty="0"/>
              <a:t> The application may trust user-controllable data when determining whether the user is performing impersonation.</a:t>
            </a:r>
          </a:p>
          <a:p>
            <a:r>
              <a:rPr lang="en-IN" dirty="0"/>
              <a:t>If an application allows administrative users to be impersonated, any weakness in the impersonation logic may result in a vertical privilege escalation vulnerability.</a:t>
            </a:r>
          </a:p>
          <a:p>
            <a:r>
              <a:rPr lang="en-IN" dirty="0"/>
              <a:t>Some impersonation functionality is implemented as a simple “backdoor” password that can be submitted to the standard login page along with any username to authenticate as that user.</a:t>
            </a:r>
          </a:p>
        </p:txBody>
      </p:sp>
    </p:spTree>
    <p:extLst>
      <p:ext uri="{BB962C8B-B14F-4D97-AF65-F5344CB8AC3E}">
        <p14:creationId xmlns:p14="http://schemas.microsoft.com/office/powerpoint/2010/main" val="2104395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233"/>
            <a:ext cx="9143999" cy="6391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5686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Nonunique</a:t>
            </a:r>
            <a:r>
              <a:rPr lang="en-IN" b="1" dirty="0"/>
              <a:t> Usernames</a:t>
            </a:r>
            <a:endParaRPr lang="en-IN" dirty="0"/>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2502"/>
            <a:ext cx="8136904" cy="6920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3203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Predictable Usernames</a:t>
            </a:r>
            <a:endParaRPr lang="en-IN" dirty="0"/>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010854"/>
            <a:ext cx="7822356" cy="264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1070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Predictable Initial Passwords</a:t>
            </a:r>
            <a:endParaRPr lang="en-IN" dirty="0"/>
          </a:p>
        </p:txBody>
      </p:sp>
      <p:sp>
        <p:nvSpPr>
          <p:cNvPr id="3" name="Content Placeholder 2"/>
          <p:cNvSpPr>
            <a:spLocks noGrp="1"/>
          </p:cNvSpPr>
          <p:nvPr>
            <p:ph idx="1"/>
          </p:nvPr>
        </p:nvSpPr>
        <p:spPr/>
        <p:txBody>
          <a:bodyPr/>
          <a:lstStyle/>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00224"/>
            <a:ext cx="7843926" cy="3789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9092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Prevent Information Leakage</a:t>
            </a:r>
            <a:endParaRPr lang="en-IN" dirty="0"/>
          </a:p>
        </p:txBody>
      </p:sp>
      <p:sp>
        <p:nvSpPr>
          <p:cNvPr id="3" name="Content Placeholder 2"/>
          <p:cNvSpPr>
            <a:spLocks noGrp="1"/>
          </p:cNvSpPr>
          <p:nvPr>
            <p:ph idx="1"/>
          </p:nvPr>
        </p:nvSpPr>
        <p:spPr/>
        <p:txBody>
          <a:bodyPr>
            <a:normAutofit fontScale="92500" lnSpcReduction="20000"/>
          </a:bodyPr>
          <a:lstStyle/>
          <a:p>
            <a:r>
              <a:rPr lang="en-IN" dirty="0"/>
              <a:t> The various authentication mechanisms used by the application should not disclose any information about authentication parameters, through either overt messages or inference from other aspects of the application’s </a:t>
            </a:r>
            <a:r>
              <a:rPr lang="en-IN" dirty="0" err="1"/>
              <a:t>behavior</a:t>
            </a:r>
            <a:r>
              <a:rPr lang="en-IN" dirty="0"/>
              <a:t>.</a:t>
            </a:r>
          </a:p>
          <a:p>
            <a:r>
              <a:rPr lang="en-IN" dirty="0"/>
              <a:t> A single code component should be  responsible for responding to all failed login attempts with a generic message</a:t>
            </a:r>
          </a:p>
          <a:p>
            <a:r>
              <a:rPr lang="en-IN" dirty="0"/>
              <a:t> If the application enforces some kind of account lockout to prevent </a:t>
            </a:r>
            <a:r>
              <a:rPr lang="en-IN" dirty="0" err="1"/>
              <a:t>bruteforce</a:t>
            </a:r>
            <a:r>
              <a:rPr lang="en-IN" dirty="0"/>
              <a:t>, be careful not to let this lead to any information leakage.</a:t>
            </a:r>
          </a:p>
        </p:txBody>
      </p:sp>
    </p:spTree>
    <p:extLst>
      <p:ext uri="{BB962C8B-B14F-4D97-AF65-F5344CB8AC3E}">
        <p14:creationId xmlns:p14="http://schemas.microsoft.com/office/powerpoint/2010/main" val="106579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Prevent Information Leakage</a:t>
            </a:r>
            <a:endParaRPr lang="en-IN" dirty="0"/>
          </a:p>
        </p:txBody>
      </p:sp>
      <p:sp>
        <p:nvSpPr>
          <p:cNvPr id="3" name="Content Placeholder 2"/>
          <p:cNvSpPr>
            <a:spLocks noGrp="1"/>
          </p:cNvSpPr>
          <p:nvPr>
            <p:ph idx="1"/>
          </p:nvPr>
        </p:nvSpPr>
        <p:spPr/>
        <p:txBody>
          <a:bodyPr>
            <a:normAutofit/>
          </a:bodyPr>
          <a:lstStyle/>
          <a:p>
            <a:r>
              <a:rPr lang="en-IN" dirty="0"/>
              <a:t> If the application supports self-registration</a:t>
            </a:r>
          </a:p>
          <a:p>
            <a:pPr lvl="1"/>
            <a:r>
              <a:rPr lang="en-IN" dirty="0"/>
              <a:t> Instead of permitting self-selection of usernames</a:t>
            </a:r>
          </a:p>
          <a:p>
            <a:pPr lvl="1"/>
            <a:r>
              <a:rPr lang="en-IN" dirty="0"/>
              <a:t> The application can use e-mail addresses as usernames.</a:t>
            </a:r>
          </a:p>
        </p:txBody>
      </p:sp>
    </p:spTree>
    <p:extLst>
      <p:ext uri="{BB962C8B-B14F-4D97-AF65-F5344CB8AC3E}">
        <p14:creationId xmlns:p14="http://schemas.microsoft.com/office/powerpoint/2010/main" val="1494956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Prevent Brute-Force Attacks</a:t>
            </a:r>
            <a:endParaRPr lang="en-IN" dirty="0"/>
          </a:p>
        </p:txBody>
      </p:sp>
      <p:sp>
        <p:nvSpPr>
          <p:cNvPr id="3" name="Content Placeholder 2"/>
          <p:cNvSpPr>
            <a:spLocks noGrp="1"/>
          </p:cNvSpPr>
          <p:nvPr>
            <p:ph idx="1"/>
          </p:nvPr>
        </p:nvSpPr>
        <p:spPr/>
        <p:txBody>
          <a:bodyPr>
            <a:normAutofit fontScale="92500"/>
          </a:bodyPr>
          <a:lstStyle/>
          <a:p>
            <a:r>
              <a:rPr lang="en-IN" dirty="0"/>
              <a:t> Measures need to be enforced within all the various challenges implemented by the authentication functionality to prevent attacks that attempt to meet those challenges using automation.</a:t>
            </a:r>
          </a:p>
          <a:p>
            <a:r>
              <a:rPr lang="en-IN" dirty="0"/>
              <a:t> Using unpredictable usernames and preventing their enumeration presents a significant obstacle to completely blind brute-force attacks.</a:t>
            </a:r>
          </a:p>
          <a:p>
            <a:r>
              <a:rPr lang="en-IN" dirty="0"/>
              <a:t>Lockout with out of band verification</a:t>
            </a:r>
          </a:p>
        </p:txBody>
      </p:sp>
    </p:spTree>
    <p:extLst>
      <p:ext uri="{BB962C8B-B14F-4D97-AF65-F5344CB8AC3E}">
        <p14:creationId xmlns:p14="http://schemas.microsoft.com/office/powerpoint/2010/main" val="3380785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Brute-Forcible Login</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16832"/>
            <a:ext cx="7762684" cy="228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00104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Prevent Brute-Force Attacks</a:t>
            </a:r>
            <a:endParaRPr lang="en-IN" dirty="0"/>
          </a:p>
        </p:txBody>
      </p:sp>
      <p:sp>
        <p:nvSpPr>
          <p:cNvPr id="3" name="Content Placeholder 2"/>
          <p:cNvSpPr>
            <a:spLocks noGrp="1"/>
          </p:cNvSpPr>
          <p:nvPr>
            <p:ph idx="1"/>
          </p:nvPr>
        </p:nvSpPr>
        <p:spPr/>
        <p:txBody>
          <a:bodyPr>
            <a:normAutofit fontScale="77500" lnSpcReduction="20000"/>
          </a:bodyPr>
          <a:lstStyle/>
          <a:p>
            <a:r>
              <a:rPr lang="en-IN" dirty="0"/>
              <a:t> If a policy of temporary account suspension is implemented:</a:t>
            </a:r>
          </a:p>
          <a:p>
            <a:pPr lvl="1"/>
            <a:r>
              <a:rPr lang="en-IN" dirty="0"/>
              <a:t> To prevent information leakage leading to username enumeration, the application should never indicate that any specific account has been suspended.</a:t>
            </a:r>
          </a:p>
          <a:p>
            <a:pPr lvl="1"/>
            <a:r>
              <a:rPr lang="en-IN" dirty="0"/>
              <a:t> The policy’s metrics should not be disclosed to users</a:t>
            </a:r>
          </a:p>
          <a:p>
            <a:pPr lvl="1"/>
            <a:r>
              <a:rPr lang="en-IN" dirty="0"/>
              <a:t> If an account is suspended, login attempts should be rejected without even checking the credentials.</a:t>
            </a:r>
          </a:p>
          <a:p>
            <a:pPr lvl="1"/>
            <a:r>
              <a:rPr lang="en-IN" dirty="0"/>
              <a:t> Per-account countermeasures such as account lockout do not help protect against one kind of brute-force attack that is often highly effective — iterating through a long list of enumerated usernames, checking a single weak password, such as </a:t>
            </a:r>
            <a:r>
              <a:rPr lang="en-IN" sz="2400" dirty="0"/>
              <a:t>password</a:t>
            </a:r>
            <a:r>
              <a:rPr lang="en-IN" dirty="0"/>
              <a:t>.</a:t>
            </a:r>
          </a:p>
          <a:p>
            <a:pPr lvl="1"/>
            <a:r>
              <a:rPr lang="en-IN" dirty="0"/>
              <a:t> Use of CAPTACH</a:t>
            </a:r>
          </a:p>
        </p:txBody>
      </p:sp>
    </p:spTree>
    <p:extLst>
      <p:ext uri="{BB962C8B-B14F-4D97-AF65-F5344CB8AC3E}">
        <p14:creationId xmlns:p14="http://schemas.microsoft.com/office/powerpoint/2010/main" val="898985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Prevent Misuse of the Password Change Function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a:t> The function should be accessible only from within an authenticated session.</a:t>
            </a:r>
          </a:p>
          <a:p>
            <a:r>
              <a:rPr lang="en-IN" dirty="0"/>
              <a:t> There should be no facility to provide a username, either explicitly or via a hidden form field or cookie.</a:t>
            </a:r>
          </a:p>
          <a:p>
            <a:r>
              <a:rPr lang="en-IN" dirty="0"/>
              <a:t> security defect in the application — such as a session-hijacking vulnerability, cross-site scripting, or even an unattended terminal. To this end, users should be required to </a:t>
            </a:r>
            <a:r>
              <a:rPr lang="en-IN" dirty="0" err="1"/>
              <a:t>reenter</a:t>
            </a:r>
            <a:r>
              <a:rPr lang="en-IN" dirty="0"/>
              <a:t> their existing password.</a:t>
            </a:r>
          </a:p>
        </p:txBody>
      </p:sp>
    </p:spTree>
    <p:extLst>
      <p:ext uri="{BB962C8B-B14F-4D97-AF65-F5344CB8AC3E}">
        <p14:creationId xmlns:p14="http://schemas.microsoft.com/office/powerpoint/2010/main" val="20226524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Prevent Misuse of the Password Change Function</a:t>
            </a:r>
            <a:endParaRPr lang="en-IN" dirty="0"/>
          </a:p>
        </p:txBody>
      </p:sp>
      <p:sp>
        <p:nvSpPr>
          <p:cNvPr id="3" name="Content Placeholder 2"/>
          <p:cNvSpPr>
            <a:spLocks noGrp="1"/>
          </p:cNvSpPr>
          <p:nvPr>
            <p:ph idx="1"/>
          </p:nvPr>
        </p:nvSpPr>
        <p:spPr/>
        <p:txBody>
          <a:bodyPr>
            <a:normAutofit/>
          </a:bodyPr>
          <a:lstStyle/>
          <a:p>
            <a:r>
              <a:rPr lang="en-IN" dirty="0"/>
              <a:t> The new password should be entered twice to prevent mistakes.</a:t>
            </a:r>
          </a:p>
          <a:p>
            <a:r>
              <a:rPr lang="en-IN" dirty="0"/>
              <a:t>Users should be notified out-of-band (such as via e-mail) that their password has been changed, but the message should not contain either their old or new credentials.</a:t>
            </a:r>
          </a:p>
        </p:txBody>
      </p:sp>
    </p:spTree>
    <p:extLst>
      <p:ext uri="{BB962C8B-B14F-4D97-AF65-F5344CB8AC3E}">
        <p14:creationId xmlns:p14="http://schemas.microsoft.com/office/powerpoint/2010/main" val="2642796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idx="1"/>
          </p:nvPr>
        </p:nvSpPr>
        <p:spPr/>
        <p:txBody>
          <a:bodyPr/>
          <a:lstStyle/>
          <a:p>
            <a:r>
              <a:rPr lang="en-IN" dirty="0"/>
              <a:t> </a:t>
            </a:r>
            <a:r>
              <a:rPr lang="en-IN" b="1" dirty="0"/>
              <a:t>Prevent Misuse of the Account Recovery Function</a:t>
            </a:r>
          </a:p>
          <a:p>
            <a:r>
              <a:rPr lang="en-IN" b="1" dirty="0"/>
              <a:t> Log, Monitor, and Notify</a:t>
            </a:r>
            <a:endParaRPr lang="en-IN" dirty="0"/>
          </a:p>
        </p:txBody>
      </p:sp>
    </p:spTree>
    <p:extLst>
      <p:ext uri="{BB962C8B-B14F-4D97-AF65-F5344CB8AC3E}">
        <p14:creationId xmlns:p14="http://schemas.microsoft.com/office/powerpoint/2010/main" val="165224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0"/>
            <a:ext cx="5976664" cy="6838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2292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5369"/>
            <a:ext cx="8229600" cy="1143000"/>
          </a:xfrm>
        </p:spPr>
        <p:txBody>
          <a:bodyPr>
            <a:normAutofit/>
          </a:bodyPr>
          <a:lstStyle/>
          <a:p>
            <a:r>
              <a:rPr lang="en-IN" sz="3200" b="1" dirty="0"/>
              <a:t>Verbose Failure Messages</a:t>
            </a:r>
            <a:endParaRPr lang="en-IN" sz="3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819269"/>
            <a:ext cx="4884762" cy="603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4112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Vulnerable Transmission of Credentials</a:t>
            </a:r>
            <a:endParaRPr lang="en-IN" dirty="0"/>
          </a:p>
        </p:txBody>
      </p:sp>
      <p:sp>
        <p:nvSpPr>
          <p:cNvPr id="3" name="Content Placeholder 2"/>
          <p:cNvSpPr>
            <a:spLocks noGrp="1"/>
          </p:cNvSpPr>
          <p:nvPr>
            <p:ph idx="1"/>
          </p:nvPr>
        </p:nvSpPr>
        <p:spPr/>
        <p:txBody>
          <a:bodyPr/>
          <a:lstStyle/>
          <a:p>
            <a:r>
              <a:rPr lang="en-IN" dirty="0"/>
              <a:t> On the user’s local network</a:t>
            </a:r>
          </a:p>
          <a:p>
            <a:r>
              <a:rPr lang="en-IN" dirty="0"/>
              <a:t>Within the user’s IT department</a:t>
            </a:r>
          </a:p>
          <a:p>
            <a:r>
              <a:rPr lang="en-IN" dirty="0"/>
              <a:t>Within the user’s ISP</a:t>
            </a:r>
          </a:p>
          <a:p>
            <a:r>
              <a:rPr lang="en-IN" dirty="0"/>
              <a:t>On the Internet backbone</a:t>
            </a:r>
          </a:p>
          <a:p>
            <a:r>
              <a:rPr lang="en-IN" dirty="0"/>
              <a:t>Within the ISP hosting the application</a:t>
            </a:r>
          </a:p>
          <a:p>
            <a:r>
              <a:rPr lang="en-IN" dirty="0"/>
              <a:t>Within the IT department managing the application</a:t>
            </a:r>
          </a:p>
        </p:txBody>
      </p:sp>
    </p:spTree>
    <p:extLst>
      <p:ext uri="{BB962C8B-B14F-4D97-AF65-F5344CB8AC3E}">
        <p14:creationId xmlns:p14="http://schemas.microsoft.com/office/powerpoint/2010/main" val="3966623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Vulnerable Transmission of Credentials</a:t>
            </a:r>
            <a:endParaRPr lang="en-IN" dirty="0"/>
          </a:p>
        </p:txBody>
      </p:sp>
      <p:sp>
        <p:nvSpPr>
          <p:cNvPr id="3" name="Content Placeholder 2"/>
          <p:cNvSpPr>
            <a:spLocks noGrp="1"/>
          </p:cNvSpPr>
          <p:nvPr>
            <p:ph idx="1"/>
          </p:nvPr>
        </p:nvSpPr>
        <p:spPr/>
        <p:txBody>
          <a:bodyPr>
            <a:normAutofit fontScale="92500"/>
          </a:bodyPr>
          <a:lstStyle/>
          <a:p>
            <a:r>
              <a:rPr lang="en-IN" dirty="0"/>
              <a:t> Even if login occurs over HTTPS, credentials may still be disclosed to unauthorized parties if the application handles them in an unsafe manner:</a:t>
            </a:r>
          </a:p>
          <a:p>
            <a:pPr lvl="1"/>
            <a:r>
              <a:rPr lang="en-IN" dirty="0"/>
              <a:t> If credentials are transmitted as query string parameters, as opposed to in the body of a POST request, these are liable to be logged in various places, such as within the user’s browser history, within the web server logs, and within the logs of any reverse proxies employed within the hosting infrastructure.</a:t>
            </a:r>
          </a:p>
        </p:txBody>
      </p:sp>
    </p:spTree>
    <p:extLst>
      <p:ext uri="{BB962C8B-B14F-4D97-AF65-F5344CB8AC3E}">
        <p14:creationId xmlns:p14="http://schemas.microsoft.com/office/powerpoint/2010/main" val="161375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Vulnerable Transmission of Credentials</a:t>
            </a:r>
            <a:endParaRPr lang="en-IN" dirty="0"/>
          </a:p>
        </p:txBody>
      </p:sp>
      <p:sp>
        <p:nvSpPr>
          <p:cNvPr id="3" name="Content Placeholder 2"/>
          <p:cNvSpPr>
            <a:spLocks noGrp="1"/>
          </p:cNvSpPr>
          <p:nvPr>
            <p:ph idx="1"/>
          </p:nvPr>
        </p:nvSpPr>
        <p:spPr/>
        <p:txBody>
          <a:bodyPr>
            <a:normAutofit/>
          </a:bodyPr>
          <a:lstStyle/>
          <a:p>
            <a:pPr lvl="1"/>
            <a:r>
              <a:rPr lang="en-IN" dirty="0"/>
              <a:t> Although most web applications do use the body of a POST request to submit the HTML login form itself, it is surprisingly common to see the login request being handled via a redirect to a different URL with the same credentials passed as query string parameters</a:t>
            </a:r>
          </a:p>
          <a:p>
            <a:pPr lvl="1"/>
            <a:r>
              <a:rPr lang="en-IN" dirty="0"/>
              <a:t> Web applications sometimes store user credentials in cookies, usually to implement poorly designed mechanisms for login, password change, “remember me,” and so on.</a:t>
            </a:r>
          </a:p>
        </p:txBody>
      </p:sp>
    </p:spTree>
    <p:extLst>
      <p:ext uri="{BB962C8B-B14F-4D97-AF65-F5344CB8AC3E}">
        <p14:creationId xmlns:p14="http://schemas.microsoft.com/office/powerpoint/2010/main" val="3679549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5765</TotalTime>
  <Words>1928</Words>
  <Application>Microsoft Office PowerPoint</Application>
  <PresentationFormat>On-screen Show (4:3)</PresentationFormat>
  <Paragraphs>128</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Authentication Technologies</vt:lpstr>
      <vt:lpstr>Design Flaws in Authentication Mechanisms</vt:lpstr>
      <vt:lpstr>Bad Passwords</vt:lpstr>
      <vt:lpstr>Brute-Forcible Login</vt:lpstr>
      <vt:lpstr>PowerPoint Presentation</vt:lpstr>
      <vt:lpstr>Verbose Failure Messages</vt:lpstr>
      <vt:lpstr>Vulnerable Transmission of Credentials</vt:lpstr>
      <vt:lpstr>Vulnerable Transmission of Credentials</vt:lpstr>
      <vt:lpstr>Vulnerable Transmission of Credentials</vt:lpstr>
      <vt:lpstr>PowerPoint Presentation</vt:lpstr>
      <vt:lpstr>Implementation Flaws in Authentication</vt:lpstr>
      <vt:lpstr>Defects in Multistage Login Mechanisms</vt:lpstr>
      <vt:lpstr>PowerPoint Presentation</vt:lpstr>
      <vt:lpstr>PowerPoint Presentation</vt:lpstr>
      <vt:lpstr>Improvement</vt:lpstr>
      <vt:lpstr>PowerPoint Presentation</vt:lpstr>
      <vt:lpstr>Insecure Storage of Credentials</vt:lpstr>
      <vt:lpstr>Securing Authentication</vt:lpstr>
      <vt:lpstr>Use Strong Credentials</vt:lpstr>
      <vt:lpstr>Handle Credentials Secretively</vt:lpstr>
      <vt:lpstr>Handle Credentials Secretively</vt:lpstr>
      <vt:lpstr>Validate Credentials Properly</vt:lpstr>
      <vt:lpstr>Validate Credentials Properly</vt:lpstr>
      <vt:lpstr>Validate Credentials Properly</vt:lpstr>
      <vt:lpstr>Validate Credentials Properly</vt:lpstr>
      <vt:lpstr>Validate Credentials Properly</vt:lpstr>
      <vt:lpstr>Forgotten Password Functionality</vt:lpstr>
      <vt:lpstr>Forgotten Password Functionality</vt:lpstr>
      <vt:lpstr>PowerPoint Presentation</vt:lpstr>
      <vt:lpstr>Remember Me Functionality</vt:lpstr>
      <vt:lpstr>PowerPoint Presentation</vt:lpstr>
      <vt:lpstr>User Impersonation Functionality</vt:lpstr>
      <vt:lpstr>PowerPoint Presentation</vt:lpstr>
      <vt:lpstr>Nonunique Usernames</vt:lpstr>
      <vt:lpstr>Predictable Usernames</vt:lpstr>
      <vt:lpstr>Predictable Initial Passwords</vt:lpstr>
      <vt:lpstr>Prevent Information Leakage</vt:lpstr>
      <vt:lpstr>Prevent Information Leakage</vt:lpstr>
      <vt:lpstr>Prevent Brute-Force Attacks</vt:lpstr>
      <vt:lpstr>Prevent Brute-Force Attacks</vt:lpstr>
      <vt:lpstr>Prevent Misuse of the Password Change Function</vt:lpstr>
      <vt:lpstr>Prevent Misuse of the Password Change Function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Technologies</dc:title>
  <dc:creator>Irfan Siddavatam</dc:creator>
  <cp:lastModifiedBy>Irfan Siddavatam</cp:lastModifiedBy>
  <cp:revision>28</cp:revision>
  <dcterms:created xsi:type="dcterms:W3CDTF">2018-02-15T05:39:21Z</dcterms:created>
  <dcterms:modified xsi:type="dcterms:W3CDTF">2022-05-22T14:46:02Z</dcterms:modified>
</cp:coreProperties>
</file>