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4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0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1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6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6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6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0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A541-3ABB-4B7D-8EB5-1A8D09CE9929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C0F9-21AA-4EB0-96D1-B8897229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Implementation Flaws in Authentication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Insecure Storage of Credentials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If an application stores login credentials insecurely, the security of the login mechanism is undermined, even though there may be no inherent flaw in the authentication process itself.</a:t>
            </a:r>
          </a:p>
          <a:p>
            <a:pPr lvl="1"/>
            <a:r>
              <a:rPr lang="en-IN" dirty="0"/>
              <a:t> This may involve passwords being stored in </a:t>
            </a:r>
            <a:r>
              <a:rPr lang="en-IN" dirty="0" err="1"/>
              <a:t>cleartext</a:t>
            </a:r>
            <a:r>
              <a:rPr lang="en-IN" dirty="0"/>
              <a:t>. But if passwords are being hashed using a standard algorithm such as MD5 or SHA-1.</a:t>
            </a:r>
          </a:p>
          <a:p>
            <a:pPr lvl="1"/>
            <a:r>
              <a:rPr lang="en-IN" dirty="0"/>
              <a:t> Because the database account used by the application must have full read/write access to those credentials,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57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Insecure Storage of Credentials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04664"/>
            <a:ext cx="832485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12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Securing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Factor to strike balance</a:t>
            </a:r>
          </a:p>
          <a:p>
            <a:pPr lvl="1"/>
            <a:r>
              <a:rPr lang="en-IN" dirty="0"/>
              <a:t>The criticality of security given the functionality that the application offers</a:t>
            </a:r>
          </a:p>
          <a:p>
            <a:pPr lvl="1"/>
            <a:r>
              <a:rPr lang="en-IN" dirty="0"/>
              <a:t>The degree to which users will tolerate and work with different types of authentication controls</a:t>
            </a:r>
          </a:p>
          <a:p>
            <a:pPr lvl="1"/>
            <a:r>
              <a:rPr lang="en-IN" dirty="0"/>
              <a:t>The cost of supporting a less user-friendly system</a:t>
            </a:r>
          </a:p>
          <a:p>
            <a:pPr lvl="1"/>
            <a:r>
              <a:rPr lang="en-IN" dirty="0"/>
              <a:t>The financial cost of competing alternatives in relation to the revenue likely to be generated by the application or the value of the assets it protects</a:t>
            </a:r>
          </a:p>
        </p:txBody>
      </p:sp>
    </p:spTree>
    <p:extLst>
      <p:ext uri="{BB962C8B-B14F-4D97-AF65-F5344CB8AC3E}">
        <p14:creationId xmlns:p14="http://schemas.microsoft.com/office/powerpoint/2010/main" val="144798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Strong Credentials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 Strong Credentials</a:t>
            </a:r>
          </a:p>
          <a:p>
            <a:r>
              <a:rPr lang="en-IN" dirty="0"/>
              <a:t>Usernames should be unique.</a:t>
            </a:r>
          </a:p>
          <a:p>
            <a:r>
              <a:rPr lang="en-IN" dirty="0"/>
              <a:t>Any system-generated usernames and passwords should be created with sufficient entropy</a:t>
            </a:r>
          </a:p>
          <a:p>
            <a:r>
              <a:rPr lang="en-IN" dirty="0"/>
              <a:t>Users should be permitted to set </a:t>
            </a:r>
            <a:r>
              <a:rPr lang="en-IN" dirty="0" err="1"/>
              <a:t>suffi</a:t>
            </a:r>
            <a:r>
              <a:rPr lang="en-IN" dirty="0"/>
              <a:t> </a:t>
            </a:r>
            <a:r>
              <a:rPr lang="en-IN" dirty="0" err="1"/>
              <a:t>ciently</a:t>
            </a:r>
            <a:r>
              <a:rPr lang="en-IN" dirty="0"/>
              <a:t> strong passwords.</a:t>
            </a:r>
          </a:p>
        </p:txBody>
      </p:sp>
    </p:spTree>
    <p:extLst>
      <p:ext uri="{BB962C8B-B14F-4D97-AF65-F5344CB8AC3E}">
        <p14:creationId xmlns:p14="http://schemas.microsoft.com/office/powerpoint/2010/main" val="81357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Handle Credentials Secretively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All credentials should be created, stored, and transmitted in a manner that does not lead to unauthorized disclosure.</a:t>
            </a:r>
          </a:p>
          <a:p>
            <a:r>
              <a:rPr lang="en-IN" dirty="0"/>
              <a:t>All client-server communications should be protected using a well established cryptographic technology,</a:t>
            </a:r>
          </a:p>
          <a:p>
            <a:r>
              <a:rPr lang="en-IN" dirty="0"/>
              <a:t>If it is considered preferable to use HTTP for the unauthenticated areas of the application, ensure that the login form itself is loaded using HTTPS</a:t>
            </a:r>
          </a:p>
          <a:p>
            <a:r>
              <a:rPr lang="en-IN" dirty="0"/>
              <a:t>Only POST requests should be used to transmit credentials to the server.</a:t>
            </a:r>
          </a:p>
          <a:p>
            <a:r>
              <a:rPr lang="en-IN" dirty="0"/>
              <a:t>Store credentials in a manner that does not allow their original values to be easily recovered,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59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Handle Credentials Secretively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Client-side “remember me” functionality should in general remember only non secret items such as usernames</a:t>
            </a:r>
          </a:p>
          <a:p>
            <a:r>
              <a:rPr lang="en-IN" dirty="0"/>
              <a:t>A password change facility should be implemented and users should be required to change their password periodically.</a:t>
            </a:r>
          </a:p>
          <a:p>
            <a:r>
              <a:rPr lang="en-IN" dirty="0"/>
              <a:t>Where credentials for new accounts are distributed to users out-of-band, these should be sent as securely as possible and should be time-limited.</a:t>
            </a:r>
          </a:p>
          <a:p>
            <a:r>
              <a:rPr lang="en-IN" dirty="0"/>
              <a:t>Where applicable, consider capturing some of the user’s login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4552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Validate Credentials Properly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Passwords should be validated in full.</a:t>
            </a:r>
          </a:p>
          <a:p>
            <a:r>
              <a:rPr lang="en-IN" dirty="0"/>
              <a:t>The application should be aggressive in defending itself against unexpected events occurring during login processing.</a:t>
            </a:r>
          </a:p>
          <a:p>
            <a:r>
              <a:rPr lang="en-IN" dirty="0"/>
              <a:t>All authentication logic should be closely code-reviewed, both as </a:t>
            </a:r>
            <a:r>
              <a:rPr lang="en-IN" dirty="0" err="1"/>
              <a:t>pseudocode</a:t>
            </a:r>
            <a:r>
              <a:rPr lang="en-IN" dirty="0"/>
              <a:t> and as actual application source code</a:t>
            </a:r>
          </a:p>
          <a:p>
            <a:r>
              <a:rPr lang="en-IN" dirty="0"/>
              <a:t>If functionality to support user impersonation is implemented, this should be strictly controlled to ensure that it cannot be misused to gain unauthorized access.</a:t>
            </a:r>
          </a:p>
          <a:p>
            <a:r>
              <a:rPr lang="en-US" dirty="0"/>
              <a:t> </a:t>
            </a:r>
            <a:r>
              <a:rPr lang="en-IN" dirty="0"/>
              <a:t>Multistage logins should be strictly controlled to prevent an attacker from interfering with the transitions and relationships between the stages</a:t>
            </a:r>
          </a:p>
          <a:p>
            <a:r>
              <a:rPr lang="en-US" dirty="0"/>
              <a:t> </a:t>
            </a:r>
            <a:r>
              <a:rPr lang="en-IN" dirty="0"/>
              <a:t>Where a login process includes a randomly varying question, </a:t>
            </a:r>
            <a:r>
              <a:rPr lang="en-IN"/>
              <a:t>ensure that an </a:t>
            </a:r>
            <a:r>
              <a:rPr lang="en-IN" dirty="0"/>
              <a:t>attacker cannot effectively choose his own question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1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Fail-Open Login Mechanisms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6336704" cy="414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62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Fail-Open Login Mechanisms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716373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2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Defects in Multistage Login Mechanisms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 of a username and password</a:t>
            </a:r>
          </a:p>
          <a:p>
            <a:r>
              <a:rPr lang="en-IN" dirty="0"/>
              <a:t>A challenge for </a:t>
            </a:r>
            <a:r>
              <a:rPr lang="en-IN" dirty="0" err="1"/>
              <a:t>specifi</a:t>
            </a:r>
            <a:r>
              <a:rPr lang="en-IN" dirty="0"/>
              <a:t> c digits from a PIN or a memorable word</a:t>
            </a:r>
          </a:p>
          <a:p>
            <a:r>
              <a:rPr lang="en-IN" dirty="0" err="1"/>
              <a:t>nThe</a:t>
            </a:r>
            <a:r>
              <a:rPr lang="en-IN" dirty="0"/>
              <a:t> submission of a value displayed on a changing physical token</a:t>
            </a:r>
          </a:p>
        </p:txBody>
      </p:sp>
    </p:spTree>
    <p:extLst>
      <p:ext uri="{BB962C8B-B14F-4D97-AF65-F5344CB8AC3E}">
        <p14:creationId xmlns:p14="http://schemas.microsoft.com/office/powerpoint/2010/main" val="18643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Defects in Multistage Login Mechanisms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Potentially Unsafe</a:t>
            </a:r>
          </a:p>
          <a:p>
            <a:pPr lvl="1"/>
            <a:r>
              <a:rPr lang="en-IN" dirty="0"/>
              <a:t> An application may assume that a user who accesses stage three must have cleared stages one and two.</a:t>
            </a:r>
          </a:p>
          <a:p>
            <a:pPr lvl="1"/>
            <a:r>
              <a:rPr lang="en-IN" dirty="0"/>
              <a:t> An application may trust some of the data being processed at stage two because this was validated at stage one.</a:t>
            </a:r>
          </a:p>
          <a:p>
            <a:pPr lvl="1"/>
            <a:r>
              <a:rPr lang="en-IN" dirty="0"/>
              <a:t> An application may assume that the same user identity is used to complete each stage; however, it might not explicitly check this.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01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" y="332656"/>
            <a:ext cx="9149484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53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" y="188640"/>
            <a:ext cx="891440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73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Defects in Multistage Login Mechanisms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login mechanisms employ a randomly varying question at one of the stages of the login process.</a:t>
            </a:r>
          </a:p>
          <a:p>
            <a:r>
              <a:rPr lang="en-IN" dirty="0"/>
              <a:t>Implementation flaw</a:t>
            </a:r>
          </a:p>
          <a:p>
            <a:pPr lvl="1"/>
            <a:r>
              <a:rPr lang="en-IN" dirty="0"/>
              <a:t> The application may present a randomly chosen question and store the details within a hidden HTML form field or cookie, rather than on the server.</a:t>
            </a:r>
          </a:p>
          <a:p>
            <a:pPr lvl="1"/>
            <a:r>
              <a:rPr lang="en-IN" dirty="0"/>
              <a:t> The application may present a randomly chosen question on each login attempt but not remember which question a given user was asked if he or she fails to submit an answer.</a:t>
            </a:r>
          </a:p>
        </p:txBody>
      </p:sp>
    </p:spTree>
    <p:extLst>
      <p:ext uri="{BB962C8B-B14F-4D97-AF65-F5344CB8AC3E}">
        <p14:creationId xmlns:p14="http://schemas.microsoft.com/office/powerpoint/2010/main" val="145268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Defects in Multistage Login Mechanisms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5" y="1755393"/>
            <a:ext cx="8835579" cy="367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71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672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Implementation Flaws in Authentication</vt:lpstr>
      <vt:lpstr>Fail-Open Login Mechanisms</vt:lpstr>
      <vt:lpstr>Fail-Open Login Mechanisms</vt:lpstr>
      <vt:lpstr>Defects in Multistage Login Mechanisms</vt:lpstr>
      <vt:lpstr>Defects in Multistage Login Mechanisms</vt:lpstr>
      <vt:lpstr>PowerPoint Presentation</vt:lpstr>
      <vt:lpstr>PowerPoint Presentation</vt:lpstr>
      <vt:lpstr>Defects in Multistage Login Mechanisms</vt:lpstr>
      <vt:lpstr>Defects in Multistage Login Mechanisms</vt:lpstr>
      <vt:lpstr>Insecure Storage of Credentials</vt:lpstr>
      <vt:lpstr>Insecure Storage of Credentials</vt:lpstr>
      <vt:lpstr>Securing Authentication</vt:lpstr>
      <vt:lpstr>Use Strong Credentials</vt:lpstr>
      <vt:lpstr>Handle Credentials Secretively</vt:lpstr>
      <vt:lpstr>Handle Credentials Secretively</vt:lpstr>
      <vt:lpstr>Validate Credentials Properly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Flaws in Authentication</dc:title>
  <dc:creator>Irfan Siddavatam</dc:creator>
  <cp:lastModifiedBy>Irfan Siddavatam</cp:lastModifiedBy>
  <cp:revision>7</cp:revision>
  <dcterms:created xsi:type="dcterms:W3CDTF">2017-03-01T08:17:30Z</dcterms:created>
  <dcterms:modified xsi:type="dcterms:W3CDTF">2022-05-22T14:43:20Z</dcterms:modified>
</cp:coreProperties>
</file>