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48"/>
  </p:notesMasterIdLst>
  <p:handoutMasterIdLst>
    <p:handoutMasterId r:id="rId49"/>
  </p:handoutMasterIdLst>
  <p:sldIdLst>
    <p:sldId id="392" r:id="rId2"/>
    <p:sldId id="393" r:id="rId3"/>
    <p:sldId id="402" r:id="rId4"/>
    <p:sldId id="406" r:id="rId5"/>
    <p:sldId id="394" r:id="rId6"/>
    <p:sldId id="390" r:id="rId7"/>
    <p:sldId id="450" r:id="rId8"/>
    <p:sldId id="451" r:id="rId9"/>
    <p:sldId id="452" r:id="rId10"/>
    <p:sldId id="453" r:id="rId11"/>
    <p:sldId id="454" r:id="rId12"/>
    <p:sldId id="455" r:id="rId13"/>
    <p:sldId id="456" r:id="rId14"/>
    <p:sldId id="457" r:id="rId15"/>
    <p:sldId id="391" r:id="rId16"/>
    <p:sldId id="398" r:id="rId17"/>
    <p:sldId id="399" r:id="rId18"/>
    <p:sldId id="400" r:id="rId19"/>
    <p:sldId id="401" r:id="rId20"/>
    <p:sldId id="403" r:id="rId21"/>
    <p:sldId id="404" r:id="rId22"/>
    <p:sldId id="405" r:id="rId23"/>
    <p:sldId id="444" r:id="rId24"/>
    <p:sldId id="408" r:id="rId25"/>
    <p:sldId id="395" r:id="rId26"/>
    <p:sldId id="409" r:id="rId27"/>
    <p:sldId id="410" r:id="rId28"/>
    <p:sldId id="407" r:id="rId29"/>
    <p:sldId id="411" r:id="rId30"/>
    <p:sldId id="428" r:id="rId31"/>
    <p:sldId id="421" r:id="rId32"/>
    <p:sldId id="431" r:id="rId33"/>
    <p:sldId id="434" r:id="rId34"/>
    <p:sldId id="448" r:id="rId35"/>
    <p:sldId id="439" r:id="rId36"/>
    <p:sldId id="438" r:id="rId37"/>
    <p:sldId id="447" r:id="rId38"/>
    <p:sldId id="427" r:id="rId39"/>
    <p:sldId id="425" r:id="rId40"/>
    <p:sldId id="449" r:id="rId41"/>
    <p:sldId id="433" r:id="rId42"/>
    <p:sldId id="443" r:id="rId43"/>
    <p:sldId id="426" r:id="rId44"/>
    <p:sldId id="432" r:id="rId45"/>
    <p:sldId id="442" r:id="rId46"/>
    <p:sldId id="445" r:id="rId4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206C271-A17B-4745-8409-D19C184D271D}">
          <p14:sldIdLst>
            <p14:sldId id="392"/>
            <p14:sldId id="393"/>
            <p14:sldId id="402"/>
            <p14:sldId id="406"/>
            <p14:sldId id="394"/>
            <p14:sldId id="390"/>
            <p14:sldId id="450"/>
            <p14:sldId id="451"/>
            <p14:sldId id="452"/>
            <p14:sldId id="453"/>
            <p14:sldId id="454"/>
            <p14:sldId id="455"/>
            <p14:sldId id="456"/>
            <p14:sldId id="457"/>
            <p14:sldId id="391"/>
            <p14:sldId id="398"/>
            <p14:sldId id="399"/>
            <p14:sldId id="400"/>
            <p14:sldId id="401"/>
            <p14:sldId id="403"/>
            <p14:sldId id="404"/>
            <p14:sldId id="405"/>
            <p14:sldId id="444"/>
            <p14:sldId id="408"/>
            <p14:sldId id="395"/>
            <p14:sldId id="409"/>
            <p14:sldId id="410"/>
            <p14:sldId id="407"/>
            <p14:sldId id="411"/>
            <p14:sldId id="428"/>
            <p14:sldId id="421"/>
            <p14:sldId id="431"/>
            <p14:sldId id="434"/>
            <p14:sldId id="448"/>
            <p14:sldId id="439"/>
            <p14:sldId id="438"/>
            <p14:sldId id="447"/>
            <p14:sldId id="427"/>
            <p14:sldId id="425"/>
            <p14:sldId id="449"/>
            <p14:sldId id="433"/>
            <p14:sldId id="443"/>
            <p14:sldId id="426"/>
            <p14:sldId id="432"/>
            <p14:sldId id="442"/>
            <p14:sldId id="44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D0BF0-A796-481D-B682-1A10CF57AA20}" v="1" dt="2022-02-12T05:20:34.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4" autoAdjust="0"/>
    <p:restoredTop sz="90232" autoAdjust="0"/>
  </p:normalViewPr>
  <p:slideViewPr>
    <p:cSldViewPr snapToGrid="0">
      <p:cViewPr>
        <p:scale>
          <a:sx n="68" d="100"/>
          <a:sy n="68" d="100"/>
        </p:scale>
        <p:origin x="-1176" y="224"/>
      </p:cViewPr>
      <p:guideLst>
        <p:guide orient="horz" pos="2160"/>
        <p:guide pos="2880"/>
      </p:guideLst>
    </p:cSldViewPr>
  </p:slideViewPr>
  <p:notesTextViewPr>
    <p:cViewPr>
      <p:scale>
        <a:sx n="1" d="1"/>
        <a:sy n="1" d="1"/>
      </p:scale>
      <p:origin x="0" y="0"/>
    </p:cViewPr>
  </p:notesTextViewPr>
  <p:sorterViewPr>
    <p:cViewPr>
      <p:scale>
        <a:sx n="100" d="100"/>
        <a:sy n="100" d="100"/>
      </p:scale>
      <p:origin x="0" y="-3509"/>
    </p:cViewPr>
  </p:sorterViewPr>
  <p:notesViewPr>
    <p:cSldViewPr snapToGrid="0">
      <p:cViewPr varScale="1">
        <p:scale>
          <a:sx n="57" d="100"/>
          <a:sy n="57" d="100"/>
        </p:scale>
        <p:origin x="-2520"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a:t>Christo Wilson</a:t>
            </a:r>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r>
              <a:rPr lang="en-US"/>
              <a:t>8/22/2012</a:t>
            </a:r>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r>
              <a:rPr lang="en-US"/>
              <a:t>Defense</a:t>
            </a:r>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03CF3CE8-99B9-4E0D-8156-BD8D62DE6A20}" type="slidenum">
              <a:rPr lang="en-US" smtClean="0"/>
              <a:t>‹#›</a:t>
            </a:fld>
            <a:endParaRPr lang="en-US"/>
          </a:p>
        </p:txBody>
      </p:sp>
    </p:spTree>
    <p:extLst>
      <p:ext uri="{BB962C8B-B14F-4D97-AF65-F5344CB8AC3E}">
        <p14:creationId xmlns:p14="http://schemas.microsoft.com/office/powerpoint/2010/main" val="428249905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a:t>Christo Wilson</a:t>
            </a:r>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r>
              <a:rPr lang="en-US"/>
              <a:t>8/22/2012</a:t>
            </a:r>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r>
              <a:rPr lang="en-US"/>
              <a:t>Defense</a:t>
            </a:r>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77FBF96E-C445-4FF1-86A3-96F5585B6DBD}" type="slidenum">
              <a:rPr lang="en-US" smtClean="0"/>
              <a:t>‹#›</a:t>
            </a:fld>
            <a:endParaRPr lang="en-US"/>
          </a:p>
        </p:txBody>
      </p:sp>
    </p:spTree>
    <p:extLst>
      <p:ext uri="{BB962C8B-B14F-4D97-AF65-F5344CB8AC3E}">
        <p14:creationId xmlns:p14="http://schemas.microsoft.com/office/powerpoint/2010/main" val="243219080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17600" y="696913"/>
            <a:ext cx="4648200" cy="3486150"/>
          </a:xfrm>
        </p:spPr>
      </p:sp>
      <p:sp>
        <p:nvSpPr>
          <p:cNvPr id="3" name="Text Placeholder 2"/>
          <p:cNvSpPr>
            <a:spLocks noGrp="1"/>
          </p:cNvSpPr>
          <p:nvPr>
            <p:ph type="body" idx="3"/>
          </p:nvPr>
        </p:nvSpPr>
        <p:spPr/>
        <p:txBody>
          <a:bodyPr/>
          <a:lstStyle/>
          <a:p>
            <a:r>
              <a:rPr lang="en-US"/>
              <a:t>https://linuxhint.com/proxychains-tutorial/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a:prstGeom prst="rect">
            <a:avLst/>
          </a:prstGeo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3B9EA5-CE9A-4950-A80C-5ADF06B45BB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096000" y="6248400"/>
            <a:ext cx="2667000" cy="365125"/>
          </a:xfrm>
          <a:prstGeom prst="rect">
            <a:avLst/>
          </a:prstGeom>
        </p:spPr>
        <p:txBody>
          <a:bodyPr/>
          <a:lstStyle/>
          <a:p>
            <a:endParaRPr lang="en-US"/>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83B9EA5-CE9A-4950-A80C-5ADF06B45B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a:prstGeom prst="rect">
            <a:avLst/>
          </a:prstGeom>
        </p:spPr>
        <p:txBody>
          <a:bodyPr/>
          <a:lstStyle/>
          <a:p>
            <a:endParaRPr lang="en-US"/>
          </a:p>
        </p:txBody>
      </p:sp>
      <p:sp>
        <p:nvSpPr>
          <p:cNvPr id="5" name="Footer Placeholder 4"/>
          <p:cNvSpPr>
            <a:spLocks noGrp="1"/>
          </p:cNvSpPr>
          <p:nvPr>
            <p:ph type="ftr" sz="quarter" idx="11"/>
          </p:nvPr>
        </p:nvSpPr>
        <p:spPr>
          <a:xfrm>
            <a:off x="457201" y="6248207"/>
            <a:ext cx="5573483" cy="365125"/>
          </a:xfrm>
          <a:prstGeom prst="rect">
            <a:avLst/>
          </a:prstGeo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83B9EA5-CE9A-4950-A80C-5ADF06B45B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990600"/>
          </a:xfrm>
        </p:spPr>
        <p:txBody>
          <a:bodyPr/>
          <a:lstStyle/>
          <a:p>
            <a:r>
              <a:rPr kumimoji="0" lang="en-US"/>
              <a:t>Click to edit Master title style</a:t>
            </a:r>
          </a:p>
        </p:txBody>
      </p:sp>
      <p:sp>
        <p:nvSpPr>
          <p:cNvPr id="6" name="Slide Number Placeholder 5"/>
          <p:cNvSpPr>
            <a:spLocks noGrp="1"/>
          </p:cNvSpPr>
          <p:nvPr>
            <p:ph type="sldNum" sz="quarter" idx="12"/>
          </p:nvPr>
        </p:nvSpPr>
        <p:spPr>
          <a:xfrm>
            <a:off x="0" y="1256270"/>
            <a:ext cx="533400" cy="304800"/>
          </a:xfrm>
        </p:spPr>
        <p:txBody>
          <a:bodyPr/>
          <a:lstStyle>
            <a:lvl1pPr>
              <a:defRPr sz="1800">
                <a:solidFill>
                  <a:srgbClr val="FFFFFF"/>
                </a:solidFill>
              </a:defRPr>
            </a:lvl1pPr>
          </a:lstStyle>
          <a:p>
            <a:fld id="{283B9EA5-CE9A-4950-A80C-5ADF06B45BB8}" type="slidenum">
              <a:rPr lang="en-US" smtClean="0"/>
              <a:pPr/>
              <a:t>‹#›</a:t>
            </a:fld>
            <a:endParaRPr lang="en-US" dirty="0"/>
          </a:p>
        </p:txBody>
      </p:sp>
      <p:sp>
        <p:nvSpPr>
          <p:cNvPr id="8" name="Content Placeholder 7"/>
          <p:cNvSpPr>
            <a:spLocks noGrp="1"/>
          </p:cNvSpPr>
          <p:nvPr>
            <p:ph sz="quarter" idx="1"/>
          </p:nvPr>
        </p:nvSpPr>
        <p:spPr>
          <a:xfrm>
            <a:off x="152400" y="1600200"/>
            <a:ext cx="8839200" cy="5105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286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3048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3048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3048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3" name="Slide Number Placeholder 12"/>
          <p:cNvSpPr>
            <a:spLocks noGrp="1"/>
          </p:cNvSpPr>
          <p:nvPr>
            <p:ph type="sldNum" sz="quarter" idx="11"/>
          </p:nvPr>
        </p:nvSpPr>
        <p:spPr>
          <a:xfrm>
            <a:off x="0" y="457200"/>
            <a:ext cx="1295400" cy="701676"/>
          </a:xfrm>
        </p:spPr>
        <p:txBody>
          <a:bodyPr>
            <a:noAutofit/>
          </a:bodyPr>
          <a:lstStyle>
            <a:lvl1pPr>
              <a:defRPr sz="2400">
                <a:solidFill>
                  <a:srgbClr val="FFFFFF"/>
                </a:solidFill>
              </a:defRPr>
            </a:lvl1pPr>
          </a:lstStyle>
          <a:p>
            <a:fld id="{283B9EA5-CE9A-4950-A80C-5ADF06B45B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a:xfrm>
            <a:off x="6096000" y="6248400"/>
            <a:ext cx="2667000" cy="365125"/>
          </a:xfrm>
          <a:prstGeom prst="rect">
            <a:avLst/>
          </a:prstGeom>
        </p:spPr>
        <p:txBody>
          <a:bodyPr rtlCol="0"/>
          <a:lstStyle/>
          <a:p>
            <a:endParaRPr lang="en-US"/>
          </a:p>
        </p:txBody>
      </p:sp>
      <p:sp>
        <p:nvSpPr>
          <p:cNvPr id="10" name="Slide Number Placeholder 9"/>
          <p:cNvSpPr>
            <a:spLocks noGrp="1"/>
          </p:cNvSpPr>
          <p:nvPr>
            <p:ph type="sldNum" sz="quarter" idx="16"/>
          </p:nvPr>
        </p:nvSpPr>
        <p:spPr/>
        <p:txBody>
          <a:bodyPr rtlCol="0"/>
          <a:lstStyle/>
          <a:p>
            <a:fld id="{283B9EA5-CE9A-4950-A80C-5ADF06B45BB8}" type="slidenum">
              <a:rPr lang="en-US" smtClean="0"/>
              <a:t>‹#›</a:t>
            </a:fld>
            <a:endParaRPr lang="en-US"/>
          </a:p>
        </p:txBody>
      </p:sp>
      <p:sp>
        <p:nvSpPr>
          <p:cNvPr id="12" name="Footer Placeholder 11"/>
          <p:cNvSpPr>
            <a:spLocks noGrp="1"/>
          </p:cNvSpPr>
          <p:nvPr>
            <p:ph type="ftr" sz="quarter" idx="17"/>
          </p:nvPr>
        </p:nvSpPr>
        <p:spPr>
          <a:xfrm>
            <a:off x="609600" y="6248206"/>
            <a:ext cx="5421083" cy="365125"/>
          </a:xfrm>
          <a:prstGeom prst="rect">
            <a:avLst/>
          </a:prstGeom>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a:xfrm>
            <a:off x="6096000" y="6248400"/>
            <a:ext cx="2667000" cy="365125"/>
          </a:xfrm>
          <a:prstGeom prst="rect">
            <a:avLst/>
          </a:prstGeom>
        </p:spPr>
        <p:txBody>
          <a:bodyPr rtlCol="0"/>
          <a:lstStyle/>
          <a:p>
            <a:endParaRPr lang="en-US"/>
          </a:p>
        </p:txBody>
      </p:sp>
      <p:sp>
        <p:nvSpPr>
          <p:cNvPr id="12" name="Slide Number Placeholder 11"/>
          <p:cNvSpPr>
            <a:spLocks noGrp="1"/>
          </p:cNvSpPr>
          <p:nvPr>
            <p:ph type="sldNum" sz="quarter" idx="16"/>
          </p:nvPr>
        </p:nvSpPr>
        <p:spPr/>
        <p:txBody>
          <a:bodyPr rtlCol="0"/>
          <a:lstStyle/>
          <a:p>
            <a:fld id="{283B9EA5-CE9A-4950-A80C-5ADF06B45BB8}" type="slidenum">
              <a:rPr lang="en-US" smtClean="0"/>
              <a:t>‹#›</a:t>
            </a:fld>
            <a:endParaRPr lang="en-US"/>
          </a:p>
        </p:txBody>
      </p:sp>
      <p:sp>
        <p:nvSpPr>
          <p:cNvPr id="14" name="Footer Placeholder 13"/>
          <p:cNvSpPr>
            <a:spLocks noGrp="1"/>
          </p:cNvSpPr>
          <p:nvPr>
            <p:ph type="ftr" sz="quarter" idx="17"/>
          </p:nvPr>
        </p:nvSpPr>
        <p:spPr>
          <a:xfrm>
            <a:off x="609600" y="6248206"/>
            <a:ext cx="5421083" cy="365125"/>
          </a:xfrm>
          <a:prstGeom prst="rect">
            <a:avLst/>
          </a:prstGeom>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p>
            <a:endParaRPr lang="en-US"/>
          </a:p>
        </p:txBody>
      </p:sp>
      <p:sp>
        <p:nvSpPr>
          <p:cNvPr id="4" name="Footer Placeholder 3"/>
          <p:cNvSpPr>
            <a:spLocks noGrp="1"/>
          </p:cNvSpPr>
          <p:nvPr>
            <p:ph type="ftr" sz="quarter" idx="11"/>
          </p:nvPr>
        </p:nvSpPr>
        <p:spPr>
          <a:xfrm>
            <a:off x="609600" y="6248206"/>
            <a:ext cx="5421083"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3B9EA5-CE9A-4950-A80C-5ADF06B45B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p>
            <a:endParaRPr lang="en-US"/>
          </a:p>
        </p:txBody>
      </p:sp>
      <p:sp>
        <p:nvSpPr>
          <p:cNvPr id="3" name="Footer Placeholder 2"/>
          <p:cNvSpPr>
            <a:spLocks noGrp="1"/>
          </p:cNvSpPr>
          <p:nvPr>
            <p:ph type="ftr" sz="quarter" idx="11"/>
          </p:nvPr>
        </p:nvSpPr>
        <p:spPr>
          <a:xfrm>
            <a:off x="609600" y="6248206"/>
            <a:ext cx="5421083"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3B9EA5-CE9A-4950-A80C-5ADF06B45B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667000" cy="365125"/>
          </a:xfrm>
          <a:prstGeom prst="rect">
            <a:avLst/>
          </a:prstGeom>
        </p:spPr>
        <p:txBody>
          <a:bodyPr/>
          <a:lstStyle/>
          <a:p>
            <a:endParaRPr lang="en-US"/>
          </a:p>
        </p:txBody>
      </p:sp>
      <p:sp>
        <p:nvSpPr>
          <p:cNvPr id="6" name="Footer Placeholder 5"/>
          <p:cNvSpPr>
            <a:spLocks noGrp="1"/>
          </p:cNvSpPr>
          <p:nvPr>
            <p:ph type="ftr" sz="quarter" idx="11"/>
          </p:nvPr>
        </p:nvSpPr>
        <p:spPr>
          <a:xfrm>
            <a:off x="609600" y="6248206"/>
            <a:ext cx="5421083"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3B9EA5-CE9A-4950-A80C-5ADF06B45BB8}"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3B9EA5-CE9A-4950-A80C-5ADF06B45BB8}"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2400" y="228600"/>
            <a:ext cx="8839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152400" y="1600200"/>
            <a:ext cx="8839200" cy="51054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634" y="1257917"/>
            <a:ext cx="595184" cy="260728"/>
          </a:xfrm>
          <a:prstGeom prst="rect">
            <a:avLst/>
          </a:prstGeom>
        </p:spPr>
        <p:txBody>
          <a:bodyPr vert="horz" anchor="ctr" anchorCtr="0">
            <a:normAutofit/>
          </a:bodyPr>
          <a:lstStyle>
            <a:lvl1pPr algn="ctr" eaLnBrk="1" latinLnBrk="0" hangingPunct="1">
              <a:defRPr kumimoji="0" sz="1800" b="1">
                <a:solidFill>
                  <a:srgbClr val="FFFFFF"/>
                </a:solidFill>
              </a:defRPr>
            </a:lvl1pPr>
          </a:lstStyle>
          <a:p>
            <a:fld id="{283B9EA5-CE9A-4950-A80C-5ADF06B45B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7.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jpeg"/><Relationship Id="rId4" Type="http://schemas.openxmlformats.org/officeDocument/2006/relationships/image" Target="../media/image25.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jpe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5.png"/><Relationship Id="rId9" Type="http://schemas.openxmlformats.org/officeDocument/2006/relationships/image" Target="../media/image3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7.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8.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ovmj.org/GNUnet/papers/p84-chaum.pdf" TargetMode="External"/><Relationship Id="rId2" Type="http://schemas.openxmlformats.org/officeDocument/2006/relationships/hyperlink" Target="http://avirubin.com/crowds.pdf" TargetMode="External"/><Relationship Id="rId1" Type="http://schemas.openxmlformats.org/officeDocument/2006/relationships/slideLayout" Target="../slideLayouts/slideLayout2.xml"/><Relationship Id="rId5" Type="http://schemas.openxmlformats.org/officeDocument/2006/relationships/hyperlink" Target="http://prisms.cs.umass.edu/brian/pubs/wright-tissec.pdf" TargetMode="External"/><Relationship Id="rId4" Type="http://schemas.openxmlformats.org/officeDocument/2006/relationships/hyperlink" Target="https://svn.torproject.org/svn/projects/design-paper/tor-design.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1</a:t>
            </a:fld>
            <a:endParaRPr lang="en-US" dirty="0"/>
          </a:p>
        </p:txBody>
      </p:sp>
      <p:pic>
        <p:nvPicPr>
          <p:cNvPr id="1027" name="Picture 3" descr="D:\Classes\5700\assets\dogonintern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037" y="-1"/>
            <a:ext cx="6117657" cy="679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340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9715"/>
            <a:ext cx="6858000" cy="1017270"/>
          </a:xfrm>
        </p:spPr>
        <p:txBody>
          <a:bodyPr/>
          <a:lstStyle/>
          <a:p>
            <a:r>
              <a:rPr lang="en-IN" altLang="en-US" sz="6000">
                <a:solidFill>
                  <a:schemeClr val="bg1"/>
                </a:solidFill>
              </a:rPr>
              <a:t>ProxyChains</a:t>
            </a:r>
          </a:p>
        </p:txBody>
      </p:sp>
      <p:sp>
        <p:nvSpPr>
          <p:cNvPr id="4" name="Subtitle 3"/>
          <p:cNvSpPr>
            <a:spLocks noGrp="1"/>
          </p:cNvSpPr>
          <p:nvPr>
            <p:ph type="subTitle" idx="1"/>
          </p:nvPr>
        </p:nvSpPr>
        <p:spPr>
          <a:xfrm>
            <a:off x="242596" y="1399592"/>
            <a:ext cx="7758404" cy="4098238"/>
          </a:xfrm>
        </p:spPr>
        <p:txBody>
          <a:bodyPr>
            <a:normAutofit fontScale="77500" lnSpcReduction="20000"/>
          </a:bodyPr>
          <a:lstStyle/>
          <a:p>
            <a:pPr marL="342900" indent="-342900" algn="just">
              <a:buAutoNum type="arabicPeriod"/>
            </a:pPr>
            <a:r>
              <a:rPr lang="en-US" dirty="0">
                <a:solidFill>
                  <a:schemeClr val="tx1">
                    <a:lumMod val="95000"/>
                  </a:schemeClr>
                </a:solidFill>
                <a:latin typeface="Times New Roman" panose="02020603050405020304" pitchFamily="18" charset="0"/>
                <a:cs typeface="Times New Roman" panose="02020603050405020304" pitchFamily="18" charset="0"/>
              </a:rPr>
              <a:t>Support SOCKS5, SOCKS4, and HTTP CONNECT proxy servers.</a:t>
            </a:r>
          </a:p>
          <a:p>
            <a:pPr marL="342900" indent="-342900" algn="just">
              <a:buAutoNum type="arabicPeriod"/>
            </a:pPr>
            <a:r>
              <a:rPr lang="en-US" dirty="0" err="1">
                <a:solidFill>
                  <a:schemeClr val="tx1">
                    <a:lumMod val="95000"/>
                  </a:schemeClr>
                </a:solidFill>
                <a:latin typeface="Times New Roman" panose="02020603050405020304" pitchFamily="18" charset="0"/>
                <a:cs typeface="Times New Roman" panose="02020603050405020304" pitchFamily="18" charset="0"/>
              </a:rPr>
              <a:t>Proxychains</a:t>
            </a:r>
            <a:r>
              <a:rPr lang="en-US" dirty="0">
                <a:solidFill>
                  <a:schemeClr val="tx1">
                    <a:lumMod val="95000"/>
                  </a:schemeClr>
                </a:solidFill>
                <a:latin typeface="Times New Roman" panose="02020603050405020304" pitchFamily="18" charset="0"/>
                <a:cs typeface="Times New Roman" panose="02020603050405020304" pitchFamily="18" charset="0"/>
              </a:rPr>
              <a:t> can be mixed up with a different proxy types in a list</a:t>
            </a:r>
          </a:p>
          <a:p>
            <a:pPr marL="342900" indent="-342900" algn="just">
              <a:buAutoNum type="arabicPeriod"/>
            </a:pPr>
            <a:r>
              <a:rPr lang="en-US" dirty="0" err="1">
                <a:solidFill>
                  <a:schemeClr val="tx1">
                    <a:lumMod val="95000"/>
                  </a:schemeClr>
                </a:solidFill>
                <a:latin typeface="Times New Roman" panose="02020603050405020304" pitchFamily="18" charset="0"/>
                <a:cs typeface="Times New Roman" panose="02020603050405020304" pitchFamily="18" charset="0"/>
              </a:rPr>
              <a:t>Proxychains</a:t>
            </a:r>
            <a:r>
              <a:rPr lang="en-US" dirty="0">
                <a:solidFill>
                  <a:schemeClr val="tx1">
                    <a:lumMod val="95000"/>
                  </a:schemeClr>
                </a:solidFill>
                <a:latin typeface="Times New Roman" panose="02020603050405020304" pitchFamily="18" charset="0"/>
                <a:cs typeface="Times New Roman" panose="02020603050405020304" pitchFamily="18" charset="0"/>
              </a:rPr>
              <a:t> also supports any kinds of chaining option methods, like: random, which takes a random proxy in the list stored in a configuration file, or chaining proxies in the exact order list, different proxies are separated by a new line in a file. There is also a dynamic option, that lets </a:t>
            </a:r>
            <a:r>
              <a:rPr lang="en-US" dirty="0" err="1">
                <a:solidFill>
                  <a:schemeClr val="tx1">
                    <a:lumMod val="95000"/>
                  </a:schemeClr>
                </a:solidFill>
                <a:latin typeface="Times New Roman" panose="02020603050405020304" pitchFamily="18" charset="0"/>
                <a:cs typeface="Times New Roman" panose="02020603050405020304" pitchFamily="18" charset="0"/>
              </a:rPr>
              <a:t>Proxychains</a:t>
            </a:r>
            <a:r>
              <a:rPr lang="en-US" dirty="0">
                <a:solidFill>
                  <a:schemeClr val="tx1">
                    <a:lumMod val="95000"/>
                  </a:schemeClr>
                </a:solidFill>
                <a:latin typeface="Times New Roman" panose="02020603050405020304" pitchFamily="18" charset="0"/>
                <a:cs typeface="Times New Roman" panose="02020603050405020304" pitchFamily="18" charset="0"/>
              </a:rPr>
              <a:t> go through the live only proxies, it will exclude the dead or unreachable proxies, the dynamic option often called smart option.</a:t>
            </a:r>
          </a:p>
          <a:p>
            <a:pPr marL="342900" indent="-342900" algn="just">
              <a:buAutoNum type="arabicPeriod"/>
            </a:pPr>
            <a:r>
              <a:rPr lang="en-US" dirty="0" err="1">
                <a:solidFill>
                  <a:schemeClr val="tx1">
                    <a:lumMod val="95000"/>
                  </a:schemeClr>
                </a:solidFill>
                <a:latin typeface="Times New Roman" panose="02020603050405020304" pitchFamily="18" charset="0"/>
                <a:cs typeface="Times New Roman" panose="02020603050405020304" pitchFamily="18" charset="0"/>
              </a:rPr>
              <a:t>Proxychains</a:t>
            </a:r>
            <a:r>
              <a:rPr lang="en-US" dirty="0">
                <a:solidFill>
                  <a:schemeClr val="tx1">
                    <a:lumMod val="95000"/>
                  </a:schemeClr>
                </a:solidFill>
                <a:latin typeface="Times New Roman" panose="02020603050405020304" pitchFamily="18" charset="0"/>
                <a:cs typeface="Times New Roman" panose="02020603050405020304" pitchFamily="18" charset="0"/>
              </a:rPr>
              <a:t> can be used with servers, like squid, </a:t>
            </a:r>
            <a:r>
              <a:rPr lang="en-US" dirty="0" err="1">
                <a:solidFill>
                  <a:schemeClr val="tx1">
                    <a:lumMod val="95000"/>
                  </a:schemeClr>
                </a:solidFill>
                <a:latin typeface="Times New Roman" panose="02020603050405020304" pitchFamily="18" charset="0"/>
                <a:cs typeface="Times New Roman" panose="02020603050405020304" pitchFamily="18" charset="0"/>
              </a:rPr>
              <a:t>sendmail</a:t>
            </a:r>
            <a:r>
              <a:rPr lang="en-US" dirty="0">
                <a:solidFill>
                  <a:schemeClr val="tx1">
                    <a:lumMod val="95000"/>
                  </a:schemeClr>
                </a:solidFill>
                <a:latin typeface="Times New Roman" panose="02020603050405020304" pitchFamily="18" charset="0"/>
                <a:cs typeface="Times New Roman" panose="02020603050405020304" pitchFamily="18" charset="0"/>
              </a:rPr>
              <a:t>, etc.</a:t>
            </a:r>
          </a:p>
          <a:p>
            <a:pPr marL="342900" indent="-342900" algn="just">
              <a:buAutoNum type="arabicPeriod"/>
            </a:pPr>
            <a:r>
              <a:rPr lang="en-US" dirty="0" err="1">
                <a:solidFill>
                  <a:schemeClr val="tx1">
                    <a:lumMod val="95000"/>
                  </a:schemeClr>
                </a:solidFill>
                <a:latin typeface="Times New Roman" panose="02020603050405020304" pitchFamily="18" charset="0"/>
                <a:cs typeface="Times New Roman" panose="02020603050405020304" pitchFamily="18" charset="0"/>
              </a:rPr>
              <a:t>Proxychains</a:t>
            </a:r>
            <a:r>
              <a:rPr lang="en-US" dirty="0">
                <a:solidFill>
                  <a:schemeClr val="tx1">
                    <a:lumMod val="95000"/>
                  </a:schemeClr>
                </a:solidFill>
                <a:latin typeface="Times New Roman" panose="02020603050405020304" pitchFamily="18" charset="0"/>
                <a:cs typeface="Times New Roman" panose="02020603050405020304" pitchFamily="18" charset="0"/>
              </a:rPr>
              <a:t> is capable to do DNS resolving through proxy.</a:t>
            </a:r>
          </a:p>
          <a:p>
            <a:pPr marL="342900" indent="-342900" algn="just">
              <a:buAutoNum type="arabicPeriod"/>
            </a:pPr>
            <a:r>
              <a:rPr lang="en-US" dirty="0" err="1">
                <a:solidFill>
                  <a:schemeClr val="tx1">
                    <a:lumMod val="95000"/>
                  </a:schemeClr>
                </a:solidFill>
                <a:latin typeface="Times New Roman" panose="02020603050405020304" pitchFamily="18" charset="0"/>
                <a:cs typeface="Times New Roman" panose="02020603050405020304" pitchFamily="18" charset="0"/>
              </a:rPr>
              <a:t>Proxychains</a:t>
            </a:r>
            <a:r>
              <a:rPr lang="en-US" dirty="0">
                <a:solidFill>
                  <a:schemeClr val="tx1">
                    <a:lumMod val="95000"/>
                  </a:schemeClr>
                </a:solidFill>
                <a:latin typeface="Times New Roman" panose="02020603050405020304" pitchFamily="18" charset="0"/>
                <a:cs typeface="Times New Roman" panose="02020603050405020304" pitchFamily="18" charset="0"/>
              </a:rPr>
              <a:t> can handle any TCP client application, </a:t>
            </a:r>
            <a:r>
              <a:rPr lang="en-US" dirty="0" err="1">
                <a:solidFill>
                  <a:schemeClr val="tx1">
                    <a:lumMod val="95000"/>
                  </a:schemeClr>
                </a:solidFill>
                <a:latin typeface="Times New Roman" panose="02020603050405020304" pitchFamily="18" charset="0"/>
                <a:cs typeface="Times New Roman" panose="02020603050405020304" pitchFamily="18" charset="0"/>
              </a:rPr>
              <a:t>ie</a:t>
            </a:r>
            <a:r>
              <a:rPr lang="en-US" dirty="0">
                <a:solidFill>
                  <a:schemeClr val="tx1">
                    <a:lumMod val="95000"/>
                  </a:schemeClr>
                </a:solidFill>
                <a:latin typeface="Times New Roman" panose="02020603050405020304" pitchFamily="18" charset="0"/>
                <a:cs typeface="Times New Roman" panose="02020603050405020304" pitchFamily="18" charset="0"/>
              </a:rPr>
              <a:t>., </a:t>
            </a:r>
            <a:r>
              <a:rPr lang="en-US" dirty="0" err="1">
                <a:solidFill>
                  <a:schemeClr val="tx1">
                    <a:lumMod val="95000"/>
                  </a:schemeClr>
                </a:solidFill>
                <a:latin typeface="Times New Roman" panose="02020603050405020304" pitchFamily="18" charset="0"/>
                <a:cs typeface="Times New Roman" panose="02020603050405020304" pitchFamily="18" charset="0"/>
              </a:rPr>
              <a:t>nmap</a:t>
            </a:r>
            <a:r>
              <a:rPr lang="en-US" dirty="0">
                <a:solidFill>
                  <a:schemeClr val="tx1">
                    <a:lumMod val="95000"/>
                  </a:schemeClr>
                </a:solidFill>
                <a:latin typeface="Times New Roman" panose="02020603050405020304" pitchFamily="18" charset="0"/>
                <a:cs typeface="Times New Roman" panose="02020603050405020304" pitchFamily="18" charset="0"/>
              </a:rPr>
              <a:t>, telnet.</a:t>
            </a:r>
          </a:p>
        </p:txBody>
      </p:sp>
    </p:spTree>
    <p:extLst>
      <p:ext uri="{BB962C8B-B14F-4D97-AF65-F5344CB8AC3E}">
        <p14:creationId xmlns:p14="http://schemas.microsoft.com/office/powerpoint/2010/main" val="125042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45440"/>
            <a:ext cx="6858000" cy="1189990"/>
          </a:xfrm>
        </p:spPr>
        <p:txBody>
          <a:bodyPr/>
          <a:lstStyle/>
          <a:p>
            <a:r>
              <a:rPr lang="en-IN" altLang="en-US" sz="6000">
                <a:solidFill>
                  <a:schemeClr val="bg1"/>
                </a:solidFill>
              </a:rPr>
              <a:t>VPN</a:t>
            </a:r>
          </a:p>
        </p:txBody>
      </p:sp>
      <p:sp>
        <p:nvSpPr>
          <p:cNvPr id="5" name="Subtitle 4"/>
          <p:cNvSpPr>
            <a:spLocks noGrp="1"/>
          </p:cNvSpPr>
          <p:nvPr>
            <p:ph type="subTitle" idx="1"/>
          </p:nvPr>
        </p:nvSpPr>
        <p:spPr>
          <a:xfrm>
            <a:off x="597159" y="1679576"/>
            <a:ext cx="7403841" cy="1939925"/>
          </a:xfrm>
        </p:spPr>
        <p:txBody>
          <a:bodyPr>
            <a:noAutofit/>
          </a:bodyPr>
          <a:lstStyle/>
          <a:p>
            <a:pPr marL="285750" indent="-285750" algn="just">
              <a:buFont typeface="Arial" panose="020B0604020202020204" pitchFamily="34" charset="0"/>
              <a:buChar char="•"/>
            </a:pPr>
            <a:r>
              <a:rPr lang="en-US" sz="2000" dirty="0">
                <a:solidFill>
                  <a:schemeClr val="tx1">
                    <a:lumMod val="95000"/>
                  </a:schemeClr>
                </a:solidFill>
                <a:latin typeface="Times New Roman" panose="02020603050405020304" pitchFamily="18" charset="0"/>
                <a:cs typeface="Times New Roman" panose="02020603050405020304" pitchFamily="18" charset="0"/>
              </a:rPr>
              <a:t>A VPN is created by establishing a virtual point-to-point connection through the use of dedicated circuits or with tunneling protocols over existing networks. </a:t>
            </a:r>
          </a:p>
          <a:p>
            <a:pPr marL="285750" indent="-285750" algn="just">
              <a:buFont typeface="Arial" panose="020B0604020202020204" pitchFamily="34" charset="0"/>
              <a:buChar char="•"/>
            </a:pPr>
            <a:r>
              <a:rPr lang="en-US" sz="2000" dirty="0">
                <a:solidFill>
                  <a:schemeClr val="tx1">
                    <a:lumMod val="95000"/>
                  </a:schemeClr>
                </a:solidFill>
                <a:latin typeface="Times New Roman" panose="02020603050405020304" pitchFamily="18" charset="0"/>
                <a:cs typeface="Times New Roman" panose="02020603050405020304" pitchFamily="18" charset="0"/>
              </a:rPr>
              <a:t>A VPN available from the public Internet can provide some of the benefits of a wide area network (WAN). </a:t>
            </a:r>
          </a:p>
          <a:p>
            <a:pPr marL="285750" indent="-285750" algn="just">
              <a:buFont typeface="Arial" panose="020B0604020202020204" pitchFamily="34" charset="0"/>
              <a:buChar char="•"/>
            </a:pPr>
            <a:r>
              <a:rPr lang="en-US" sz="2000" dirty="0">
                <a:solidFill>
                  <a:schemeClr val="tx1">
                    <a:lumMod val="95000"/>
                  </a:schemeClr>
                </a:solidFill>
                <a:latin typeface="Times New Roman" panose="02020603050405020304" pitchFamily="18" charset="0"/>
                <a:cs typeface="Times New Roman" panose="02020603050405020304" pitchFamily="18" charset="0"/>
              </a:rPr>
              <a:t>From a user perspective, the resources available within the private network can be accessed remotely.</a:t>
            </a:r>
          </a:p>
        </p:txBody>
      </p:sp>
      <p:pic>
        <p:nvPicPr>
          <p:cNvPr id="6" name="Picture 5" descr="VPN"/>
          <p:cNvPicPr>
            <a:picLocks noChangeAspect="1"/>
          </p:cNvPicPr>
          <p:nvPr/>
        </p:nvPicPr>
        <p:blipFill>
          <a:blip r:embed="rId2"/>
          <a:stretch>
            <a:fillRect/>
          </a:stretch>
        </p:blipFill>
        <p:spPr>
          <a:xfrm>
            <a:off x="2713197" y="3877945"/>
            <a:ext cx="3465671" cy="2305050"/>
          </a:xfrm>
          <a:prstGeom prst="rect">
            <a:avLst/>
          </a:prstGeom>
        </p:spPr>
      </p:pic>
    </p:spTree>
    <p:extLst>
      <p:ext uri="{BB962C8B-B14F-4D97-AF65-F5344CB8AC3E}">
        <p14:creationId xmlns:p14="http://schemas.microsoft.com/office/powerpoint/2010/main" val="214366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163" y="3741577"/>
            <a:ext cx="7977673" cy="2194470"/>
          </a:xfrm>
        </p:spPr>
        <p:txBody>
          <a:bodyPr>
            <a:noAutofit/>
          </a:bodyPr>
          <a:lstStyle/>
          <a:p>
            <a:pPr marL="285750" indent="-285750" algn="just">
              <a:buFont typeface="Arial" panose="020B0604020202020204" pitchFamily="34" charset="0"/>
              <a:buChar char="•"/>
            </a:pPr>
            <a:r>
              <a:rPr lang="en-IN" altLang="en-US" sz="2000" dirty="0">
                <a:solidFill>
                  <a:schemeClr val="tx1">
                    <a:lumMod val="95000"/>
                  </a:schemeClr>
                </a:solidFill>
                <a:latin typeface="Times New Roman" panose="02020603050405020304" pitchFamily="18" charset="0"/>
                <a:cs typeface="Times New Roman" panose="02020603050405020304" pitchFamily="18" charset="0"/>
              </a:rPr>
              <a:t>In simple terms, a virtual channel is created for the client's request trading. </a:t>
            </a:r>
          </a:p>
          <a:p>
            <a:pPr marL="285750" indent="-285750" algn="just">
              <a:buFont typeface="Arial" panose="020B0604020202020204" pitchFamily="34" charset="0"/>
              <a:buChar char="•"/>
            </a:pPr>
            <a:r>
              <a:rPr lang="en-IN" altLang="en-US" sz="2000" dirty="0">
                <a:solidFill>
                  <a:schemeClr val="tx1">
                    <a:lumMod val="95000"/>
                  </a:schemeClr>
                </a:solidFill>
                <a:latin typeface="Times New Roman" panose="02020603050405020304" pitchFamily="18" charset="0"/>
                <a:cs typeface="Times New Roman" panose="02020603050405020304" pitchFamily="18" charset="0"/>
              </a:rPr>
              <a:t>The server will think that the VPN node sent the request.</a:t>
            </a:r>
          </a:p>
          <a:p>
            <a:pPr marL="285750" indent="-285750" algn="just">
              <a:buFont typeface="Arial" panose="020B0604020202020204" pitchFamily="34" charset="0"/>
              <a:buChar char="•"/>
            </a:pPr>
            <a:r>
              <a:rPr lang="en-IN" altLang="en-US" sz="2000" dirty="0">
                <a:solidFill>
                  <a:schemeClr val="tx1">
                    <a:lumMod val="95000"/>
                  </a:schemeClr>
                </a:solidFill>
                <a:latin typeface="Times New Roman" panose="02020603050405020304" pitchFamily="18" charset="0"/>
                <a:cs typeface="Times New Roman" panose="02020603050405020304" pitchFamily="18" charset="0"/>
              </a:rPr>
              <a:t>This will allow a basic level of security for your requests.</a:t>
            </a:r>
          </a:p>
          <a:p>
            <a:pPr marL="285750" indent="-285750" algn="just">
              <a:buFont typeface="Arial" panose="020B0604020202020204" pitchFamily="34" charset="0"/>
              <a:buChar char="•"/>
            </a:pPr>
            <a:r>
              <a:rPr lang="en-IN" altLang="en-US" sz="2000" dirty="0">
                <a:solidFill>
                  <a:schemeClr val="tx1">
                    <a:lumMod val="95000"/>
                  </a:schemeClr>
                </a:solidFill>
                <a:latin typeface="Times New Roman" panose="02020603050405020304" pitchFamily="18" charset="0"/>
                <a:cs typeface="Times New Roman" panose="02020603050405020304" pitchFamily="18" charset="0"/>
              </a:rPr>
              <a:t>This will be single anonymity layer which will keep your real identity hidden.</a:t>
            </a:r>
          </a:p>
        </p:txBody>
      </p:sp>
      <p:pic>
        <p:nvPicPr>
          <p:cNvPr id="6" name="Picture 5"/>
          <p:cNvPicPr>
            <a:picLocks noChangeAspect="1"/>
          </p:cNvPicPr>
          <p:nvPr/>
        </p:nvPicPr>
        <p:blipFill>
          <a:blip r:embed="rId2"/>
          <a:stretch>
            <a:fillRect/>
          </a:stretch>
        </p:blipFill>
        <p:spPr>
          <a:xfrm>
            <a:off x="2421731" y="416949"/>
            <a:ext cx="4300538" cy="2847975"/>
          </a:xfrm>
          <a:prstGeom prst="rect">
            <a:avLst/>
          </a:prstGeom>
        </p:spPr>
      </p:pic>
    </p:spTree>
    <p:extLst>
      <p:ext uri="{BB962C8B-B14F-4D97-AF65-F5344CB8AC3E}">
        <p14:creationId xmlns:p14="http://schemas.microsoft.com/office/powerpoint/2010/main" val="278939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A4A967F0-D26B-4462-ABE6-60EB19A9CD09}"/>
              </a:ext>
            </a:extLst>
          </p:cNvPr>
          <p:cNvGraphicFramePr>
            <a:graphicFrameLocks noGrp="1"/>
          </p:cNvGraphicFramePr>
          <p:nvPr>
            <p:ph idx="1"/>
            <p:extLst>
              <p:ext uri="{D42A27DB-BD31-4B8C-83A1-F6EECF244321}">
                <p14:modId xmlns:p14="http://schemas.microsoft.com/office/powerpoint/2010/main" val="3379484205"/>
              </p:ext>
            </p:extLst>
          </p:nvPr>
        </p:nvGraphicFramePr>
        <p:xfrm>
          <a:off x="583213" y="643467"/>
          <a:ext cx="7977576" cy="5803194"/>
        </p:xfrm>
        <a:graphic>
          <a:graphicData uri="http://schemas.openxmlformats.org/drawingml/2006/table">
            <a:tbl>
              <a:tblPr firstRow="1" bandRow="1">
                <a:noFill/>
              </a:tblPr>
              <a:tblGrid>
                <a:gridCol w="2005486">
                  <a:extLst>
                    <a:ext uri="{9D8B030D-6E8A-4147-A177-3AD203B41FA5}">
                      <a16:colId xmlns:a16="http://schemas.microsoft.com/office/drawing/2014/main" xmlns="" val="2449456195"/>
                    </a:ext>
                  </a:extLst>
                </a:gridCol>
                <a:gridCol w="2986045">
                  <a:extLst>
                    <a:ext uri="{9D8B030D-6E8A-4147-A177-3AD203B41FA5}">
                      <a16:colId xmlns:a16="http://schemas.microsoft.com/office/drawing/2014/main" xmlns="" val="947533839"/>
                    </a:ext>
                  </a:extLst>
                </a:gridCol>
                <a:gridCol w="2986045">
                  <a:extLst>
                    <a:ext uri="{9D8B030D-6E8A-4147-A177-3AD203B41FA5}">
                      <a16:colId xmlns:a16="http://schemas.microsoft.com/office/drawing/2014/main" xmlns="" val="770046081"/>
                    </a:ext>
                  </a:extLst>
                </a:gridCol>
              </a:tblGrid>
              <a:tr h="656145">
                <a:tc>
                  <a:txBody>
                    <a:bodyPr/>
                    <a:lstStyle/>
                    <a:p>
                      <a:pPr algn="l" fontAlgn="base"/>
                      <a:endParaRPr lang="en-IN" sz="2500" b="0" cap="none" spc="0" dirty="0">
                        <a:solidFill>
                          <a:schemeClr val="tx1"/>
                        </a:solidFill>
                        <a:effectLst/>
                      </a:endParaRPr>
                    </a:p>
                  </a:txBody>
                  <a:tcPr marL="54265" marR="54265" marT="67676" marB="144705" anchor="b">
                    <a:lnL w="12700" cmpd="sng">
                      <a:noFill/>
                    </a:lnL>
                    <a:lnR w="12700" cmpd="sng">
                      <a:noFill/>
                    </a:lnR>
                    <a:lnT w="9525" cap="flat" cmpd="sng" algn="ctr">
                      <a:noFill/>
                      <a:prstDash val="solid"/>
                    </a:lnT>
                    <a:lnB w="38100" cmpd="sng">
                      <a:noFill/>
                    </a:lnB>
                    <a:noFill/>
                  </a:tcPr>
                </a:tc>
                <a:tc>
                  <a:txBody>
                    <a:bodyPr/>
                    <a:lstStyle/>
                    <a:p>
                      <a:pPr algn="l" fontAlgn="base"/>
                      <a:r>
                        <a:rPr lang="en-IN" sz="2500" b="0" cap="none" spc="0" dirty="0">
                          <a:solidFill>
                            <a:schemeClr val="tx1"/>
                          </a:solidFill>
                          <a:effectLst/>
                        </a:rPr>
                        <a:t>VPN</a:t>
                      </a:r>
                    </a:p>
                  </a:txBody>
                  <a:tcPr marL="54265" marR="54265" marT="67676" marB="144705" anchor="b">
                    <a:lnL w="12700" cmpd="sng">
                      <a:noFill/>
                    </a:lnL>
                    <a:lnR w="12700" cmpd="sng">
                      <a:noFill/>
                    </a:lnR>
                    <a:lnT w="9525" cap="flat" cmpd="sng" algn="ctr">
                      <a:noFill/>
                      <a:prstDash val="solid"/>
                    </a:lnT>
                    <a:lnB w="38100" cmpd="sng">
                      <a:noFill/>
                    </a:lnB>
                    <a:noFill/>
                  </a:tcPr>
                </a:tc>
                <a:tc>
                  <a:txBody>
                    <a:bodyPr/>
                    <a:lstStyle/>
                    <a:p>
                      <a:r>
                        <a:rPr lang="en-IN" sz="2500" b="0" cap="none" spc="0" dirty="0">
                          <a:solidFill>
                            <a:schemeClr val="tx1"/>
                          </a:solidFill>
                        </a:rPr>
                        <a:t>Proxy</a:t>
                      </a:r>
                    </a:p>
                  </a:txBody>
                  <a:tcPr marL="54265" marR="54265" marT="67676" marB="14470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xmlns="" val="4110471450"/>
                  </a:ext>
                </a:extLst>
              </a:tr>
              <a:tr h="1228731">
                <a:tc>
                  <a:txBody>
                    <a:bodyPr/>
                    <a:lstStyle/>
                    <a:p>
                      <a:pPr algn="l" fontAlgn="base"/>
                      <a:r>
                        <a:rPr lang="en-IN" sz="1900" b="0" cap="none" spc="0">
                          <a:solidFill>
                            <a:schemeClr val="tx1"/>
                          </a:solidFill>
                          <a:effectLst/>
                        </a:rPr>
                        <a:t>1.</a:t>
                      </a:r>
                    </a:p>
                  </a:txBody>
                  <a:tcPr marL="54265" marR="54265" marT="157911" marB="144705"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l" fontAlgn="base"/>
                      <a:r>
                        <a:rPr lang="en-US" sz="1900" b="0" cap="none" spc="0">
                          <a:solidFill>
                            <a:schemeClr val="tx1"/>
                          </a:solidFill>
                          <a:effectLst/>
                        </a:rPr>
                        <a:t>VPN ensures encryption, authentication and integrity protection.</a:t>
                      </a:r>
                    </a:p>
                  </a:txBody>
                  <a:tcPr marL="54265" marR="54265" marT="157911" marB="144705"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l" fontAlgn="base"/>
                      <a:r>
                        <a:rPr lang="en-US" sz="1900" b="0" cap="none" spc="0">
                          <a:solidFill>
                            <a:schemeClr val="tx1"/>
                          </a:solidFill>
                          <a:effectLst/>
                        </a:rPr>
                        <a:t>Proxy does not ensure or provide any security.</a:t>
                      </a:r>
                    </a:p>
                  </a:txBody>
                  <a:tcPr marL="54265" marR="54265" marT="157911" marB="144705" anchor="ctr">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xmlns="" val="3003663265"/>
                  </a:ext>
                </a:extLst>
              </a:tr>
              <a:tr h="1807552">
                <a:tc>
                  <a:txBody>
                    <a:bodyPr/>
                    <a:lstStyle/>
                    <a:p>
                      <a:pPr algn="l" fontAlgn="base"/>
                      <a:r>
                        <a:rPr lang="en-IN" sz="1900" b="0" cap="none" spc="0">
                          <a:solidFill>
                            <a:schemeClr val="tx1"/>
                          </a:solidFill>
                          <a:effectLst/>
                        </a:rPr>
                        <a:t>2.</a:t>
                      </a:r>
                    </a:p>
                  </a:txBody>
                  <a:tcPr marL="54265" marR="54265" marT="157911" marB="14470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base"/>
                      <a:r>
                        <a:rPr lang="en-IN" sz="1900" b="0" cap="none" spc="0">
                          <a:solidFill>
                            <a:schemeClr val="tx1"/>
                          </a:solidFill>
                          <a:effectLst/>
                        </a:rPr>
                        <a:t>Protocols used in VPN are PTTP (Point to point tunneling protocol), L2TP (Layer 2 tunneling protocol) etc.</a:t>
                      </a:r>
                    </a:p>
                  </a:txBody>
                  <a:tcPr marL="54265" marR="54265" marT="157911" marB="14470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base"/>
                      <a:r>
                        <a:rPr lang="en-IN" sz="1900" b="0" cap="none" spc="0">
                          <a:solidFill>
                            <a:schemeClr val="tx1"/>
                          </a:solidFill>
                          <a:effectLst/>
                        </a:rPr>
                        <a:t>Protocols used in Proxy are FTP (File transfer protocol), SMTP (Simple mail transfer protocol) HTTP (Hyper Text Transfer Protocol) etc.</a:t>
                      </a:r>
                    </a:p>
                  </a:txBody>
                  <a:tcPr marL="54265" marR="54265" marT="157911" marB="14470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xmlns="" val="2899320898"/>
                  </a:ext>
                </a:extLst>
              </a:tr>
              <a:tr h="649910">
                <a:tc>
                  <a:txBody>
                    <a:bodyPr/>
                    <a:lstStyle/>
                    <a:p>
                      <a:pPr algn="l" fontAlgn="base"/>
                      <a:r>
                        <a:rPr lang="en-IN" sz="1900" b="0" cap="none" spc="0">
                          <a:solidFill>
                            <a:schemeClr val="tx1"/>
                          </a:solidFill>
                          <a:effectLst/>
                        </a:rPr>
                        <a:t>3.</a:t>
                      </a:r>
                    </a:p>
                  </a:txBody>
                  <a:tcPr marL="54265" marR="54265" marT="157911" marB="14470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base"/>
                      <a:r>
                        <a:rPr lang="en-IN" sz="1900" b="0" cap="none" spc="0">
                          <a:solidFill>
                            <a:schemeClr val="tx1"/>
                          </a:solidFill>
                          <a:effectLst/>
                        </a:rPr>
                        <a:t>VPN works on firewall.</a:t>
                      </a:r>
                    </a:p>
                  </a:txBody>
                  <a:tcPr marL="54265" marR="54265" marT="157911" marB="14470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base"/>
                      <a:r>
                        <a:rPr lang="en-IN" sz="1900" b="0" cap="none" spc="0">
                          <a:solidFill>
                            <a:schemeClr val="tx1"/>
                          </a:solidFill>
                          <a:effectLst/>
                        </a:rPr>
                        <a:t>Proxy works on browsers.</a:t>
                      </a:r>
                    </a:p>
                  </a:txBody>
                  <a:tcPr marL="54265" marR="54265" marT="157911" marB="144705"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xmlns="" val="1472647433"/>
                  </a:ext>
                </a:extLst>
              </a:tr>
              <a:tr h="1228731">
                <a:tc>
                  <a:txBody>
                    <a:bodyPr/>
                    <a:lstStyle/>
                    <a:p>
                      <a:pPr algn="l" fontAlgn="base"/>
                      <a:r>
                        <a:rPr lang="en-IN" sz="1900" b="0" cap="none" spc="0">
                          <a:solidFill>
                            <a:schemeClr val="tx1"/>
                          </a:solidFill>
                          <a:effectLst/>
                        </a:rPr>
                        <a:t>4.</a:t>
                      </a:r>
                    </a:p>
                  </a:txBody>
                  <a:tcPr marL="54265" marR="54265" marT="157911" marB="14470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base"/>
                      <a:r>
                        <a:rPr lang="en-US" sz="1900" b="0" cap="none" spc="0">
                          <a:solidFill>
                            <a:schemeClr val="tx1"/>
                          </a:solidFill>
                          <a:effectLst/>
                        </a:rPr>
                        <a:t>VPN stands for Virtual Private Network. It simulate a private network over public network.</a:t>
                      </a:r>
                    </a:p>
                  </a:txBody>
                  <a:tcPr marL="54265" marR="54265" marT="157911" marB="14470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base"/>
                      <a:r>
                        <a:rPr lang="en-US" sz="1900" b="0" cap="none" spc="0" dirty="0">
                          <a:solidFill>
                            <a:schemeClr val="tx1"/>
                          </a:solidFill>
                          <a:effectLst/>
                        </a:rPr>
                        <a:t>It does not simulate a private network over public network.</a:t>
                      </a:r>
                    </a:p>
                  </a:txBody>
                  <a:tcPr marL="54265" marR="54265" marT="157911" marB="144705"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xmlns="" val="86785677"/>
                  </a:ext>
                </a:extLst>
              </a:tr>
            </a:tbl>
          </a:graphicData>
        </a:graphic>
      </p:graphicFrame>
    </p:spTree>
    <p:extLst>
      <p:ext uri="{BB962C8B-B14F-4D97-AF65-F5344CB8AC3E}">
        <p14:creationId xmlns:p14="http://schemas.microsoft.com/office/powerpoint/2010/main" val="75910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510168"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024569F-24C3-4AA4-937A-63044F39F661}"/>
              </a:ext>
            </a:extLst>
          </p:cNvPr>
          <p:cNvSpPr>
            <a:spLocks noGrp="1"/>
          </p:cNvSpPr>
          <p:nvPr>
            <p:ph type="title"/>
          </p:nvPr>
        </p:nvSpPr>
        <p:spPr>
          <a:xfrm>
            <a:off x="628650" y="2057400"/>
            <a:ext cx="2057400" cy="2743200"/>
          </a:xfrm>
          <a:prstGeom prst="ellipse">
            <a:avLst/>
          </a:prstGeom>
          <a:solidFill>
            <a:srgbClr val="262626"/>
          </a:solidFill>
          <a:ln w="174625" cmpd="thinThick">
            <a:solidFill>
              <a:srgbClr val="262626"/>
            </a:solidFill>
          </a:ln>
        </p:spPr>
        <p:txBody>
          <a:bodyPr anchor="ctr">
            <a:normAutofit/>
          </a:bodyPr>
          <a:lstStyle/>
          <a:p>
            <a:endParaRPr lang="en-IN" sz="2600">
              <a:solidFill>
                <a:srgbClr val="FFFFFF"/>
              </a:solidFill>
            </a:endParaRPr>
          </a:p>
        </p:txBody>
      </p:sp>
      <p:graphicFrame>
        <p:nvGraphicFramePr>
          <p:cNvPr id="4" name="Content Placeholder 3">
            <a:extLst>
              <a:ext uri="{FF2B5EF4-FFF2-40B4-BE49-F238E27FC236}">
                <a16:creationId xmlns:a16="http://schemas.microsoft.com/office/drawing/2014/main" xmlns="" id="{89037CAE-9F7C-4DF9-B40B-F20E92B459E7}"/>
              </a:ext>
            </a:extLst>
          </p:cNvPr>
          <p:cNvGraphicFramePr>
            <a:graphicFrameLocks noGrp="1"/>
          </p:cNvGraphicFramePr>
          <p:nvPr>
            <p:ph idx="1"/>
            <p:extLst>
              <p:ext uri="{D42A27DB-BD31-4B8C-83A1-F6EECF244321}">
                <p14:modId xmlns:p14="http://schemas.microsoft.com/office/powerpoint/2010/main" val="3396051393"/>
              </p:ext>
            </p:extLst>
          </p:nvPr>
        </p:nvGraphicFramePr>
        <p:xfrm>
          <a:off x="3028950" y="1225891"/>
          <a:ext cx="5486401" cy="5084543"/>
        </p:xfrm>
        <a:graphic>
          <a:graphicData uri="http://schemas.openxmlformats.org/drawingml/2006/table">
            <a:tbl>
              <a:tblPr>
                <a:noFill/>
              </a:tblPr>
              <a:tblGrid>
                <a:gridCol w="1836799">
                  <a:extLst>
                    <a:ext uri="{9D8B030D-6E8A-4147-A177-3AD203B41FA5}">
                      <a16:colId xmlns:a16="http://schemas.microsoft.com/office/drawing/2014/main" xmlns="" val="2310402665"/>
                    </a:ext>
                  </a:extLst>
                </a:gridCol>
                <a:gridCol w="1849888">
                  <a:extLst>
                    <a:ext uri="{9D8B030D-6E8A-4147-A177-3AD203B41FA5}">
                      <a16:colId xmlns:a16="http://schemas.microsoft.com/office/drawing/2014/main" xmlns="" val="2230213829"/>
                    </a:ext>
                  </a:extLst>
                </a:gridCol>
                <a:gridCol w="1799714">
                  <a:extLst>
                    <a:ext uri="{9D8B030D-6E8A-4147-A177-3AD203B41FA5}">
                      <a16:colId xmlns:a16="http://schemas.microsoft.com/office/drawing/2014/main" xmlns="" val="4069574862"/>
                    </a:ext>
                  </a:extLst>
                </a:gridCol>
              </a:tblGrid>
              <a:tr h="2384610">
                <a:tc>
                  <a:txBody>
                    <a:bodyPr/>
                    <a:lstStyle/>
                    <a:p>
                      <a:pPr algn="l" fontAlgn="base"/>
                      <a:r>
                        <a:rPr lang="en-US" sz="2400" b="0" cap="none" spc="0" dirty="0">
                          <a:solidFill>
                            <a:schemeClr val="tx1"/>
                          </a:solidFill>
                          <a:effectLst/>
                        </a:rPr>
                        <a:t>5</a:t>
                      </a:r>
                      <a:br>
                        <a:rPr lang="en-US" sz="2400" b="0" cap="none" spc="0" dirty="0">
                          <a:solidFill>
                            <a:schemeClr val="tx1"/>
                          </a:solidFill>
                          <a:effectLst/>
                        </a:rPr>
                      </a:br>
                      <a:endParaRPr lang="en-US" sz="2400" b="0" cap="none" spc="0" dirty="0">
                        <a:solidFill>
                          <a:schemeClr val="tx1"/>
                        </a:solidFill>
                        <a:effectLst/>
                      </a:endParaRPr>
                    </a:p>
                  </a:txBody>
                  <a:tcPr marL="188479" marR="188479" marT="251305" marB="251305"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2400" b="0" cap="none" spc="0" dirty="0">
                          <a:solidFill>
                            <a:schemeClr val="tx1"/>
                          </a:solidFill>
                          <a:effectLst/>
                        </a:rPr>
                        <a:t>VPN creates tunnel between end users.</a:t>
                      </a:r>
                    </a:p>
                  </a:txBody>
                  <a:tcPr marL="188479" marR="188479" marT="251305" marB="251305"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2400" b="0" cap="none" spc="0" dirty="0">
                          <a:solidFill>
                            <a:schemeClr val="tx1"/>
                          </a:solidFill>
                          <a:effectLst/>
                        </a:rPr>
                        <a:t>But proxy does not create tunnel between end users.</a:t>
                      </a:r>
                    </a:p>
                    <a:p>
                      <a:endParaRPr lang="en-IN" sz="2400" cap="none" spc="0" dirty="0">
                        <a:solidFill>
                          <a:schemeClr val="tx1"/>
                        </a:solidFill>
                      </a:endParaRPr>
                    </a:p>
                  </a:txBody>
                  <a:tcPr marL="188479" marR="188479" marT="251305" marB="25130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3104802892"/>
                  </a:ext>
                </a:extLst>
              </a:tr>
              <a:tr h="2021613">
                <a:tc>
                  <a:txBody>
                    <a:bodyPr/>
                    <a:lstStyle/>
                    <a:p>
                      <a:pPr algn="l" fontAlgn="base"/>
                      <a:r>
                        <a:rPr lang="en-IN" sz="2400" b="0" cap="none" spc="0" dirty="0">
                          <a:solidFill>
                            <a:schemeClr val="tx1"/>
                          </a:solidFill>
                          <a:effectLst/>
                        </a:rPr>
                        <a:t>6</a:t>
                      </a:r>
                    </a:p>
                  </a:txBody>
                  <a:tcPr marL="188479" marR="188479" marT="251305" marB="251305"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2400" b="0" cap="none" spc="0">
                          <a:solidFill>
                            <a:schemeClr val="tx1"/>
                          </a:solidFill>
                          <a:effectLst/>
                        </a:rPr>
                        <a:t>VPN offers high amount of security.</a:t>
                      </a:r>
                    </a:p>
                  </a:txBody>
                  <a:tcPr marL="188479" marR="188479" marT="251305" marB="251305"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2400" b="0" cap="none" spc="0" dirty="0">
                          <a:solidFill>
                            <a:schemeClr val="tx1"/>
                          </a:solidFill>
                          <a:effectLst/>
                        </a:rPr>
                        <a:t>Proxy does not offer any type of security.</a:t>
                      </a:r>
                    </a:p>
                  </a:txBody>
                  <a:tcPr marL="188479" marR="188479" marT="251305" marB="25130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360437342"/>
                  </a:ext>
                </a:extLst>
              </a:tr>
            </a:tbl>
          </a:graphicData>
        </a:graphic>
      </p:graphicFrame>
    </p:spTree>
    <p:extLst>
      <p:ext uri="{BB962C8B-B14F-4D97-AF65-F5344CB8AC3E}">
        <p14:creationId xmlns:p14="http://schemas.microsoft.com/office/powerpoint/2010/main" val="3834984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50376" y="2388359"/>
            <a:ext cx="8338782" cy="3807725"/>
          </a:xfrm>
        </p:spPr>
        <p:txBody>
          <a:bodyPr>
            <a:noAutofit/>
          </a:bodyPr>
          <a:lstStyle/>
          <a:p>
            <a:pPr marL="571500" indent="-571500">
              <a:buFont typeface="Wingdings" pitchFamily="2" charset="2"/>
              <a:buChar char="q"/>
            </a:pPr>
            <a:r>
              <a:rPr lang="en-US" sz="4400" dirty="0"/>
              <a:t>Definitions and Examples</a:t>
            </a:r>
          </a:p>
          <a:p>
            <a:pPr marL="571500" indent="-571500">
              <a:buFont typeface="Wingdings" pitchFamily="2" charset="2"/>
              <a:buChar char="q"/>
            </a:pPr>
            <a:r>
              <a:rPr lang="en-US" sz="4400" dirty="0"/>
              <a:t>Crowds</a:t>
            </a:r>
          </a:p>
          <a:p>
            <a:pPr marL="571500" indent="-571500">
              <a:buFont typeface="Wingdings" pitchFamily="2" charset="2"/>
              <a:buChar char="q"/>
            </a:pPr>
            <a:r>
              <a:rPr lang="en-US" sz="4400" dirty="0" err="1"/>
              <a:t>Chaum</a:t>
            </a:r>
            <a:r>
              <a:rPr lang="en-US" sz="4400" dirty="0"/>
              <a:t> Mix / Mix Networks</a:t>
            </a:r>
          </a:p>
          <a:p>
            <a:pPr marL="571500" indent="-571500">
              <a:buFont typeface="Wingdings" pitchFamily="2" charset="2"/>
              <a:buChar char="q"/>
            </a:pPr>
            <a:r>
              <a:rPr lang="en-US" sz="4400" dirty="0"/>
              <a:t>Tor</a:t>
            </a:r>
          </a:p>
        </p:txBody>
      </p:sp>
      <p:sp>
        <p:nvSpPr>
          <p:cNvPr id="5" name="Title 4"/>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1"/>
          </p:nvPr>
        </p:nvSpPr>
        <p:spPr/>
        <p:txBody>
          <a:bodyPr>
            <a:normAutofit/>
          </a:bodyPr>
          <a:lstStyle/>
          <a:p>
            <a:fld id="{283B9EA5-CE9A-4950-A80C-5ADF06B45BB8}" type="slidenum">
              <a:rPr lang="en-US" smtClean="0"/>
              <a:pPr/>
              <a:t>15</a:t>
            </a:fld>
            <a:endParaRPr lang="en-US" dirty="0"/>
          </a:p>
        </p:txBody>
      </p:sp>
    </p:spTree>
    <p:extLst>
      <p:ext uri="{BB962C8B-B14F-4D97-AF65-F5344CB8AC3E}">
        <p14:creationId xmlns:p14="http://schemas.microsoft.com/office/powerpoint/2010/main" val="29228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Quantifying Anonymity</a:t>
            </a:r>
          </a:p>
        </p:txBody>
      </p:sp>
      <p:sp>
        <p:nvSpPr>
          <p:cNvPr id="4" name="Slide Number Placeholder 3"/>
          <p:cNvSpPr>
            <a:spLocks noGrp="1"/>
          </p:cNvSpPr>
          <p:nvPr>
            <p:ph type="sldNum" sz="quarter" idx="12"/>
          </p:nvPr>
        </p:nvSpPr>
        <p:spPr/>
        <p:txBody>
          <a:bodyPr>
            <a:normAutofit fontScale="92500" lnSpcReduction="20000"/>
          </a:bodyPr>
          <a:lstStyle/>
          <a:p>
            <a:fld id="{283B9EA5-CE9A-4950-A80C-5ADF06B45BB8}" type="slidenum">
              <a:rPr lang="en-US" smtClean="0"/>
              <a:t>16</a:t>
            </a:fld>
            <a:endParaRPr lang="en-US"/>
          </a:p>
        </p:txBody>
      </p:sp>
      <p:sp>
        <p:nvSpPr>
          <p:cNvPr id="6" name="Content Placeholder 5"/>
          <p:cNvSpPr>
            <a:spLocks noGrp="1"/>
          </p:cNvSpPr>
          <p:nvPr>
            <p:ph sz="quarter" idx="1"/>
          </p:nvPr>
        </p:nvSpPr>
        <p:spPr>
          <a:xfrm>
            <a:off x="152400" y="1600200"/>
            <a:ext cx="8839200" cy="1265830"/>
          </a:xfrm>
        </p:spPr>
        <p:txBody>
          <a:bodyPr/>
          <a:lstStyle/>
          <a:p>
            <a:r>
              <a:rPr lang="en-US" dirty="0"/>
              <a:t>How can we calculate how anonymous we are?</a:t>
            </a:r>
          </a:p>
          <a:p>
            <a:pPr lvl="1"/>
            <a:r>
              <a:rPr lang="en-US" b="1" dirty="0"/>
              <a:t>Anonymity Sets</a:t>
            </a:r>
          </a:p>
        </p:txBody>
      </p:sp>
      <p:sp>
        <p:nvSpPr>
          <p:cNvPr id="7" name="Content Placeholder 5"/>
          <p:cNvSpPr txBox="1">
            <a:spLocks/>
          </p:cNvSpPr>
          <p:nvPr/>
        </p:nvSpPr>
        <p:spPr>
          <a:xfrm>
            <a:off x="168320" y="6155140"/>
            <a:ext cx="8839200" cy="616489"/>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Larger anonymity set = stronger anonymity</a:t>
            </a:r>
            <a:endParaRPr lang="en-US" b="1" dirty="0"/>
          </a:p>
        </p:txBody>
      </p:sp>
      <p:pic>
        <p:nvPicPr>
          <p:cNvPr id="3074" name="Picture 2" descr="D:\Classes\5700\assets\devil-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53" y="4808039"/>
            <a:ext cx="1326272" cy="132627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Classes\5700\assets\Email-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2080" y="5036967"/>
            <a:ext cx="888052" cy="88805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flipH="1">
            <a:off x="4951287" y="4970912"/>
            <a:ext cx="2691457" cy="954107"/>
            <a:chOff x="1219200" y="4876799"/>
            <a:chExt cx="5181605" cy="1384995"/>
          </a:xfrm>
        </p:grpSpPr>
        <p:sp>
          <p:nvSpPr>
            <p:cNvPr id="14" name="Rectangular Callout 13"/>
            <p:cNvSpPr/>
            <p:nvPr/>
          </p:nvSpPr>
          <p:spPr>
            <a:xfrm>
              <a:off x="1219200" y="4876799"/>
              <a:ext cx="5181601" cy="1384995"/>
            </a:xfrm>
            <a:prstGeom prst="wedgeRectCallout">
              <a:avLst>
                <a:gd name="adj1" fmla="val 62523"/>
                <a:gd name="adj2" fmla="val -6243"/>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5" name="TextBox 14"/>
            <p:cNvSpPr txBox="1"/>
            <p:nvPr/>
          </p:nvSpPr>
          <p:spPr>
            <a:xfrm>
              <a:off x="1219204" y="4876799"/>
              <a:ext cx="5181601"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Who sent this message?</a:t>
              </a:r>
            </a:p>
          </p:txBody>
        </p:sp>
      </p:grpSp>
      <p:sp>
        <p:nvSpPr>
          <p:cNvPr id="8" name="Rounded Rectangle 7"/>
          <p:cNvSpPr/>
          <p:nvPr/>
        </p:nvSpPr>
        <p:spPr>
          <a:xfrm>
            <a:off x="168320" y="2729553"/>
            <a:ext cx="8839200" cy="1856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725070" y="2729554"/>
            <a:ext cx="3725700" cy="461665"/>
          </a:xfrm>
          <a:prstGeom prst="rect">
            <a:avLst/>
          </a:prstGeom>
          <a:noFill/>
        </p:spPr>
        <p:txBody>
          <a:bodyPr wrap="none" rtlCol="0">
            <a:spAutoFit/>
          </a:bodyPr>
          <a:lstStyle/>
          <a:p>
            <a:r>
              <a:rPr lang="en-US" sz="2400" dirty="0"/>
              <a:t>Suspects (Anonymity Set)</a:t>
            </a:r>
          </a:p>
        </p:txBody>
      </p:sp>
      <p:pic>
        <p:nvPicPr>
          <p:cNvPr id="3076" name="Picture 4" descr="D:\Classes\5700\assets\User Coat Red-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6179" y="2856410"/>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Pictures\soft-scraps icons\User Coat Green-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898" y="2960386"/>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Pictures\soft-scraps icons\User Administrator Green-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1459" y="2856410"/>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D:\Pictures\soft-scraps icons\User Executive Green-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6971" y="3124161"/>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Pictures\soft-scraps icons\User Executive Red-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38119" y="3124162"/>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D:\Pictures\soft-scraps icons\User Preppy Blue-0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24395" y="3124160"/>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D:\Pictures\soft-scraps icons\User Preppy Green-0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21661" y="3464831"/>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D:\Pictures\soft-scraps icons\User Preppy Red-0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20992" y="3464831"/>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Classes\5700\assets\User Coat Blue-0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8765" y="3464831"/>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D:\Pictures\soft-scraps icons\User Executive Blue-0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951289" y="3464830"/>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D:\Pictures\soft-scraps icons\User Administrator Red-0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97014" y="3464831"/>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D:\Pictures\soft-scraps icons\User Administrator Blue-0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94162" y="3464829"/>
            <a:ext cx="1008891" cy="1008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91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anim calcmode="lin" valueType="num">
                                      <p:cBhvr>
                                        <p:cTn id="13" dur="500" fill="hold"/>
                                        <p:tgtEl>
                                          <p:spTgt spid="3074"/>
                                        </p:tgtEl>
                                        <p:attrNameLst>
                                          <p:attrName>ppt_x</p:attrName>
                                        </p:attrNameLst>
                                      </p:cBhvr>
                                      <p:tavLst>
                                        <p:tav tm="0">
                                          <p:val>
                                            <p:strVal val="#ppt_x"/>
                                          </p:val>
                                        </p:tav>
                                        <p:tav tm="100000">
                                          <p:val>
                                            <p:strVal val="#ppt_x"/>
                                          </p:val>
                                        </p:tav>
                                      </p:tavLst>
                                    </p:anim>
                                    <p:anim calcmode="lin" valueType="num">
                                      <p:cBhvr>
                                        <p:cTn id="14" dur="500" fill="hold"/>
                                        <p:tgtEl>
                                          <p:spTgt spid="307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fade">
                                      <p:cBhvr>
                                        <p:cTn id="17" dur="500"/>
                                        <p:tgtEl>
                                          <p:spTgt spid="3075"/>
                                        </p:tgtEl>
                                      </p:cBhvr>
                                    </p:animEffect>
                                    <p:anim calcmode="lin" valueType="num">
                                      <p:cBhvr>
                                        <p:cTn id="18" dur="500" fill="hold"/>
                                        <p:tgtEl>
                                          <p:spTgt spid="3075"/>
                                        </p:tgtEl>
                                        <p:attrNameLst>
                                          <p:attrName>ppt_x</p:attrName>
                                        </p:attrNameLst>
                                      </p:cBhvr>
                                      <p:tavLst>
                                        <p:tav tm="0">
                                          <p:val>
                                            <p:strVal val="#ppt_x"/>
                                          </p:val>
                                        </p:tav>
                                        <p:tav tm="100000">
                                          <p:val>
                                            <p:strVal val="#ppt_x"/>
                                          </p:val>
                                        </p:tav>
                                      </p:tavLst>
                                    </p:anim>
                                    <p:anim calcmode="lin" valueType="num">
                                      <p:cBhvr>
                                        <p:cTn id="19" dur="5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77"/>
                                        </p:tgtEl>
                                        <p:attrNameLst>
                                          <p:attrName>style.visibility</p:attrName>
                                        </p:attrNameLst>
                                      </p:cBhvr>
                                      <p:to>
                                        <p:strVal val="visible"/>
                                      </p:to>
                                    </p:set>
                                    <p:animEffect transition="in" filter="fade">
                                      <p:cBhvr>
                                        <p:cTn id="34" dur="500"/>
                                        <p:tgtEl>
                                          <p:spTgt spid="3077"/>
                                        </p:tgtEl>
                                      </p:cBhvr>
                                    </p:animEffect>
                                    <p:anim calcmode="lin" valueType="num">
                                      <p:cBhvr>
                                        <p:cTn id="35" dur="500" fill="hold"/>
                                        <p:tgtEl>
                                          <p:spTgt spid="3077"/>
                                        </p:tgtEl>
                                        <p:attrNameLst>
                                          <p:attrName>ppt_x</p:attrName>
                                        </p:attrNameLst>
                                      </p:cBhvr>
                                      <p:tavLst>
                                        <p:tav tm="0">
                                          <p:val>
                                            <p:strVal val="#ppt_x"/>
                                          </p:val>
                                        </p:tav>
                                        <p:tav tm="100000">
                                          <p:val>
                                            <p:strVal val="#ppt_x"/>
                                          </p:val>
                                        </p:tav>
                                      </p:tavLst>
                                    </p:anim>
                                    <p:anim calcmode="lin" valueType="num">
                                      <p:cBhvr>
                                        <p:cTn id="36" dur="500" fill="hold"/>
                                        <p:tgtEl>
                                          <p:spTgt spid="307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82"/>
                                        </p:tgtEl>
                                        <p:attrNameLst>
                                          <p:attrName>style.visibility</p:attrName>
                                        </p:attrNameLst>
                                      </p:cBhvr>
                                      <p:to>
                                        <p:strVal val="visible"/>
                                      </p:to>
                                    </p:set>
                                    <p:animEffect transition="in" filter="fade">
                                      <p:cBhvr>
                                        <p:cTn id="39" dur="500"/>
                                        <p:tgtEl>
                                          <p:spTgt spid="3082"/>
                                        </p:tgtEl>
                                      </p:cBhvr>
                                    </p:animEffect>
                                    <p:anim calcmode="lin" valueType="num">
                                      <p:cBhvr>
                                        <p:cTn id="40" dur="500" fill="hold"/>
                                        <p:tgtEl>
                                          <p:spTgt spid="3082"/>
                                        </p:tgtEl>
                                        <p:attrNameLst>
                                          <p:attrName>ppt_x</p:attrName>
                                        </p:attrNameLst>
                                      </p:cBhvr>
                                      <p:tavLst>
                                        <p:tav tm="0">
                                          <p:val>
                                            <p:strVal val="#ppt_x"/>
                                          </p:val>
                                        </p:tav>
                                        <p:tav tm="100000">
                                          <p:val>
                                            <p:strVal val="#ppt_x"/>
                                          </p:val>
                                        </p:tav>
                                      </p:tavLst>
                                    </p:anim>
                                    <p:anim calcmode="lin" valueType="num">
                                      <p:cBhvr>
                                        <p:cTn id="41" dur="500" fill="hold"/>
                                        <p:tgtEl>
                                          <p:spTgt spid="308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078"/>
                                        </p:tgtEl>
                                        <p:attrNameLst>
                                          <p:attrName>style.visibility</p:attrName>
                                        </p:attrNameLst>
                                      </p:cBhvr>
                                      <p:to>
                                        <p:strVal val="visible"/>
                                      </p:to>
                                    </p:set>
                                    <p:animEffect transition="in" filter="wipe(down)">
                                      <p:cBhvr>
                                        <p:cTn id="46" dur="500"/>
                                        <p:tgtEl>
                                          <p:spTgt spid="3078"/>
                                        </p:tgtEl>
                                      </p:cBhvr>
                                    </p:animEffect>
                                  </p:childTnLst>
                                </p:cTn>
                              </p:par>
                              <p:par>
                                <p:cTn id="47" presetID="22" presetClass="entr" presetSubtype="4" fill="hold" nodeType="withEffect">
                                  <p:stCondLst>
                                    <p:cond delay="0"/>
                                  </p:stCondLst>
                                  <p:childTnLst>
                                    <p:set>
                                      <p:cBhvr>
                                        <p:cTn id="48" dur="1" fill="hold">
                                          <p:stCondLst>
                                            <p:cond delay="0"/>
                                          </p:stCondLst>
                                        </p:cTn>
                                        <p:tgtEl>
                                          <p:spTgt spid="3085"/>
                                        </p:tgtEl>
                                        <p:attrNameLst>
                                          <p:attrName>style.visibility</p:attrName>
                                        </p:attrNameLst>
                                      </p:cBhvr>
                                      <p:to>
                                        <p:strVal val="visible"/>
                                      </p:to>
                                    </p:set>
                                    <p:animEffect transition="in" filter="wipe(down)">
                                      <p:cBhvr>
                                        <p:cTn id="49" dur="500"/>
                                        <p:tgtEl>
                                          <p:spTgt spid="308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086"/>
                                        </p:tgtEl>
                                        <p:attrNameLst>
                                          <p:attrName>style.visibility</p:attrName>
                                        </p:attrNameLst>
                                      </p:cBhvr>
                                      <p:to>
                                        <p:strVal val="visible"/>
                                      </p:to>
                                    </p:set>
                                    <p:animEffect transition="in" filter="wipe(down)">
                                      <p:cBhvr>
                                        <p:cTn id="54" dur="500"/>
                                        <p:tgtEl>
                                          <p:spTgt spid="3086"/>
                                        </p:tgtEl>
                                      </p:cBhvr>
                                    </p:animEffect>
                                  </p:childTnLst>
                                </p:cTn>
                              </p:par>
                              <p:par>
                                <p:cTn id="55" presetID="22" presetClass="entr" presetSubtype="4" fill="hold" nodeType="withEffect">
                                  <p:stCondLst>
                                    <p:cond delay="0"/>
                                  </p:stCondLst>
                                  <p:childTnLst>
                                    <p:set>
                                      <p:cBhvr>
                                        <p:cTn id="56" dur="1" fill="hold">
                                          <p:stCondLst>
                                            <p:cond delay="0"/>
                                          </p:stCondLst>
                                        </p:cTn>
                                        <p:tgtEl>
                                          <p:spTgt spid="3087"/>
                                        </p:tgtEl>
                                        <p:attrNameLst>
                                          <p:attrName>style.visibility</p:attrName>
                                        </p:attrNameLst>
                                      </p:cBhvr>
                                      <p:to>
                                        <p:strVal val="visible"/>
                                      </p:to>
                                    </p:set>
                                    <p:animEffect transition="in" filter="wipe(down)">
                                      <p:cBhvr>
                                        <p:cTn id="57" dur="500"/>
                                        <p:tgtEl>
                                          <p:spTgt spid="3087"/>
                                        </p:tgtEl>
                                      </p:cBhvr>
                                    </p:animEffect>
                                  </p:childTnLst>
                                </p:cTn>
                              </p:par>
                              <p:par>
                                <p:cTn id="58" presetID="22" presetClass="entr" presetSubtype="4" fill="hold" nodeType="withEffect">
                                  <p:stCondLst>
                                    <p:cond delay="0"/>
                                  </p:stCondLst>
                                  <p:childTnLst>
                                    <p:set>
                                      <p:cBhvr>
                                        <p:cTn id="59" dur="1" fill="hold">
                                          <p:stCondLst>
                                            <p:cond delay="0"/>
                                          </p:stCondLst>
                                        </p:cTn>
                                        <p:tgtEl>
                                          <p:spTgt spid="3083"/>
                                        </p:tgtEl>
                                        <p:attrNameLst>
                                          <p:attrName>style.visibility</p:attrName>
                                        </p:attrNameLst>
                                      </p:cBhvr>
                                      <p:to>
                                        <p:strVal val="visible"/>
                                      </p:to>
                                    </p:set>
                                    <p:animEffect transition="in" filter="wipe(down)">
                                      <p:cBhvr>
                                        <p:cTn id="60" dur="500"/>
                                        <p:tgtEl>
                                          <p:spTgt spid="3083"/>
                                        </p:tgtEl>
                                      </p:cBhvr>
                                    </p:animEffect>
                                  </p:childTnLst>
                                </p:cTn>
                              </p:par>
                              <p:par>
                                <p:cTn id="61" presetID="22" presetClass="entr" presetSubtype="4" fill="hold" nodeType="withEffect">
                                  <p:stCondLst>
                                    <p:cond delay="0"/>
                                  </p:stCondLst>
                                  <p:childTnLst>
                                    <p:set>
                                      <p:cBhvr>
                                        <p:cTn id="62" dur="1" fill="hold">
                                          <p:stCondLst>
                                            <p:cond delay="0"/>
                                          </p:stCondLst>
                                        </p:cTn>
                                        <p:tgtEl>
                                          <p:spTgt spid="3079"/>
                                        </p:tgtEl>
                                        <p:attrNameLst>
                                          <p:attrName>style.visibility</p:attrName>
                                        </p:attrNameLst>
                                      </p:cBhvr>
                                      <p:to>
                                        <p:strVal val="visible"/>
                                      </p:to>
                                    </p:set>
                                    <p:animEffect transition="in" filter="wipe(down)">
                                      <p:cBhvr>
                                        <p:cTn id="63" dur="500"/>
                                        <p:tgtEl>
                                          <p:spTgt spid="307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3076"/>
                                        </p:tgtEl>
                                        <p:attrNameLst>
                                          <p:attrName>style.visibility</p:attrName>
                                        </p:attrNameLst>
                                      </p:cBhvr>
                                      <p:to>
                                        <p:strVal val="visible"/>
                                      </p:to>
                                    </p:set>
                                    <p:animEffect transition="in" filter="wipe(down)">
                                      <p:cBhvr>
                                        <p:cTn id="68" dur="500"/>
                                        <p:tgtEl>
                                          <p:spTgt spid="3076"/>
                                        </p:tgtEl>
                                      </p:cBhvr>
                                    </p:animEffect>
                                  </p:childTnLst>
                                </p:cTn>
                              </p:par>
                              <p:par>
                                <p:cTn id="69" presetID="22" presetClass="entr" presetSubtype="4" fill="hold" nodeType="withEffect">
                                  <p:stCondLst>
                                    <p:cond delay="0"/>
                                  </p:stCondLst>
                                  <p:childTnLst>
                                    <p:set>
                                      <p:cBhvr>
                                        <p:cTn id="70" dur="1" fill="hold">
                                          <p:stCondLst>
                                            <p:cond delay="0"/>
                                          </p:stCondLst>
                                        </p:cTn>
                                        <p:tgtEl>
                                          <p:spTgt spid="3084"/>
                                        </p:tgtEl>
                                        <p:attrNameLst>
                                          <p:attrName>style.visibility</p:attrName>
                                        </p:attrNameLst>
                                      </p:cBhvr>
                                      <p:to>
                                        <p:strVal val="visible"/>
                                      </p:to>
                                    </p:set>
                                    <p:animEffect transition="in" filter="wipe(down)">
                                      <p:cBhvr>
                                        <p:cTn id="71" dur="500"/>
                                        <p:tgtEl>
                                          <p:spTgt spid="3084"/>
                                        </p:tgtEl>
                                      </p:cBhvr>
                                    </p:animEffect>
                                  </p:childTnLst>
                                </p:cTn>
                              </p:par>
                              <p:par>
                                <p:cTn id="72" presetID="22" presetClass="entr" presetSubtype="4" fill="hold" nodeType="withEffect">
                                  <p:stCondLst>
                                    <p:cond delay="0"/>
                                  </p:stCondLst>
                                  <p:childTnLst>
                                    <p:set>
                                      <p:cBhvr>
                                        <p:cTn id="73" dur="1" fill="hold">
                                          <p:stCondLst>
                                            <p:cond delay="0"/>
                                          </p:stCondLst>
                                        </p:cTn>
                                        <p:tgtEl>
                                          <p:spTgt spid="3081"/>
                                        </p:tgtEl>
                                        <p:attrNameLst>
                                          <p:attrName>style.visibility</p:attrName>
                                        </p:attrNameLst>
                                      </p:cBhvr>
                                      <p:to>
                                        <p:strVal val="visible"/>
                                      </p:to>
                                    </p:set>
                                    <p:animEffect transition="in" filter="wipe(down)">
                                      <p:cBhvr>
                                        <p:cTn id="74" dur="500"/>
                                        <p:tgtEl>
                                          <p:spTgt spid="3081"/>
                                        </p:tgtEl>
                                      </p:cBhvr>
                                    </p:animEffect>
                                  </p:childTnLst>
                                </p:cTn>
                              </p:par>
                              <p:par>
                                <p:cTn id="75" presetID="22" presetClass="entr" presetSubtype="4" fill="hold" nodeType="withEffect">
                                  <p:stCondLst>
                                    <p:cond delay="0"/>
                                  </p:stCondLst>
                                  <p:childTnLst>
                                    <p:set>
                                      <p:cBhvr>
                                        <p:cTn id="76" dur="1" fill="hold">
                                          <p:stCondLst>
                                            <p:cond delay="0"/>
                                          </p:stCondLst>
                                        </p:cTn>
                                        <p:tgtEl>
                                          <p:spTgt spid="3080"/>
                                        </p:tgtEl>
                                        <p:attrNameLst>
                                          <p:attrName>style.visibility</p:attrName>
                                        </p:attrNameLst>
                                      </p:cBhvr>
                                      <p:to>
                                        <p:strVal val="visible"/>
                                      </p:to>
                                    </p:set>
                                    <p:animEffect transition="in" filter="wipe(down)">
                                      <p:cBhvr>
                                        <p:cTn id="77" dur="500"/>
                                        <p:tgtEl>
                                          <p:spTgt spid="3080"/>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500"/>
                                        <p:tgtEl>
                                          <p:spTgt spid="7"/>
                                        </p:tgtEl>
                                      </p:cBhvr>
                                    </p:animEffect>
                                    <p:anim calcmode="lin" valueType="num">
                                      <p:cBhvr>
                                        <p:cTn id="83" dur="500" fill="hold"/>
                                        <p:tgtEl>
                                          <p:spTgt spid="7"/>
                                        </p:tgtEl>
                                        <p:attrNameLst>
                                          <p:attrName>ppt_x</p:attrName>
                                        </p:attrNameLst>
                                      </p:cBhvr>
                                      <p:tavLst>
                                        <p:tav tm="0">
                                          <p:val>
                                            <p:strVal val="#ppt_x"/>
                                          </p:val>
                                        </p:tav>
                                        <p:tav tm="100000">
                                          <p:val>
                                            <p:strVal val="#ppt_x"/>
                                          </p:val>
                                        </p:tav>
                                      </p:tavLst>
                                    </p:anim>
                                    <p:anim calcmode="lin" valueType="num">
                                      <p:cBhvr>
                                        <p:cTn id="8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Classes\5700\assets\crow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649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Definitions</a:t>
            </a:r>
          </a:p>
        </p:txBody>
      </p:sp>
      <p:sp>
        <p:nvSpPr>
          <p:cNvPr id="2" name="Slide Number Placeholder 1"/>
          <p:cNvSpPr>
            <a:spLocks noGrp="1"/>
          </p:cNvSpPr>
          <p:nvPr>
            <p:ph type="sldNum" sz="quarter" idx="12"/>
          </p:nvPr>
        </p:nvSpPr>
        <p:spPr/>
        <p:txBody>
          <a:bodyPr>
            <a:normAutofit fontScale="92500" lnSpcReduction="20000"/>
          </a:bodyPr>
          <a:lstStyle/>
          <a:p>
            <a:fld id="{283B9EA5-CE9A-4950-A80C-5ADF06B45BB8}" type="slidenum">
              <a:rPr lang="en-US" smtClean="0"/>
              <a:t>18</a:t>
            </a:fld>
            <a:endParaRPr lang="en-US"/>
          </a:p>
        </p:txBody>
      </p:sp>
      <p:sp>
        <p:nvSpPr>
          <p:cNvPr id="4" name="Content Placeholder 3"/>
          <p:cNvSpPr>
            <a:spLocks noGrp="1"/>
          </p:cNvSpPr>
          <p:nvPr>
            <p:ph sz="quarter" idx="1"/>
          </p:nvPr>
        </p:nvSpPr>
        <p:spPr>
          <a:xfrm>
            <a:off x="152400" y="1600200"/>
            <a:ext cx="8991600" cy="5105400"/>
          </a:xfrm>
        </p:spPr>
        <p:txBody>
          <a:bodyPr>
            <a:normAutofit/>
          </a:bodyPr>
          <a:lstStyle/>
          <a:p>
            <a:r>
              <a:rPr lang="en-US" dirty="0" err="1"/>
              <a:t>Unlinkability</a:t>
            </a:r>
            <a:endParaRPr lang="en-US" dirty="0"/>
          </a:p>
          <a:p>
            <a:pPr lvl="1"/>
            <a:r>
              <a:rPr lang="en-US" dirty="0"/>
              <a:t>From the adversaries perspective, the inability the link two or more items of interest</a:t>
            </a:r>
          </a:p>
          <a:p>
            <a:pPr lvl="2"/>
            <a:r>
              <a:rPr lang="en-US" dirty="0"/>
              <a:t>E.g. packets, events, people, actions, etc.</a:t>
            </a:r>
          </a:p>
          <a:p>
            <a:pPr lvl="1"/>
            <a:r>
              <a:rPr lang="en-US" dirty="0"/>
              <a:t>Three parts:</a:t>
            </a:r>
          </a:p>
          <a:p>
            <a:pPr lvl="2"/>
            <a:r>
              <a:rPr lang="en-US" dirty="0"/>
              <a:t>Sender anonymity (who sent this?)</a:t>
            </a:r>
          </a:p>
          <a:p>
            <a:pPr lvl="2"/>
            <a:r>
              <a:rPr lang="en-US" dirty="0"/>
              <a:t>Receiver anonymity (who is the destination?)</a:t>
            </a:r>
          </a:p>
          <a:p>
            <a:pPr lvl="2"/>
            <a:r>
              <a:rPr lang="en-US" dirty="0"/>
              <a:t>Relationship anonymity (are sender A and receiver B linked?)</a:t>
            </a:r>
          </a:p>
          <a:p>
            <a:r>
              <a:rPr lang="en-US" dirty="0" err="1"/>
              <a:t>Unobservability</a:t>
            </a:r>
            <a:endParaRPr lang="en-US" dirty="0"/>
          </a:p>
          <a:p>
            <a:pPr lvl="1"/>
            <a:r>
              <a:rPr lang="en-US" dirty="0"/>
              <a:t>From the adversaries perspective, items of interest are indistinguishable from all other items</a:t>
            </a:r>
          </a:p>
          <a:p>
            <a:pPr lvl="1"/>
            <a:endParaRPr lang="en-US" dirty="0"/>
          </a:p>
        </p:txBody>
      </p:sp>
    </p:spTree>
    <p:extLst>
      <p:ext uri="{BB962C8B-B14F-4D97-AF65-F5344CB8AC3E}">
        <p14:creationId xmlns:p14="http://schemas.microsoft.com/office/powerpoint/2010/main" val="2924371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 (SSL)</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19</a:t>
            </a:fld>
            <a:endParaRPr lang="en-US" dirty="0"/>
          </a:p>
        </p:txBody>
      </p:sp>
      <p:pic>
        <p:nvPicPr>
          <p:cNvPr id="5" name="Picture 6" descr="D:\Pictures\soft-scraps icons\User Coat Green-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772" y="2064824"/>
            <a:ext cx="1008891" cy="10088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Classes\5700\assets\w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18" y="1554887"/>
            <a:ext cx="880470" cy="2028767"/>
          </a:xfrm>
          <a:prstGeom prst="rect">
            <a:avLst/>
          </a:prstGeom>
          <a:noFill/>
          <a:extLst>
            <a:ext uri="{909E8E84-426E-40DD-AFC4-6F175D3DCCD1}">
              <a14:hiddenFill xmlns:a14="http://schemas.microsoft.com/office/drawing/2010/main">
                <a:solidFill>
                  <a:srgbClr val="FFFFFF"/>
                </a:solidFill>
              </a14:hiddenFill>
            </a:ext>
          </a:extLst>
        </p:spPr>
      </p:pic>
      <p:sp>
        <p:nvSpPr>
          <p:cNvPr id="6" name="Left-Right Arrow 5"/>
          <p:cNvSpPr/>
          <p:nvPr/>
        </p:nvSpPr>
        <p:spPr>
          <a:xfrm>
            <a:off x="1473958" y="1784524"/>
            <a:ext cx="6387152" cy="1504580"/>
          </a:xfrm>
          <a:prstGeom prst="leftRightArrow">
            <a:avLst>
              <a:gd name="adj1" fmla="val 50000"/>
              <a:gd name="adj2" fmla="val 57257"/>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1746913" y="2123348"/>
            <a:ext cx="5800300" cy="8529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Traffic</a:t>
            </a:r>
          </a:p>
        </p:txBody>
      </p:sp>
      <p:pic>
        <p:nvPicPr>
          <p:cNvPr id="10" name="Picture 2" descr="D:\Classes\5700\assets\devil-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074" y="4256517"/>
            <a:ext cx="1326272" cy="132627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Pictures\soft-scraps icons\Lock Loc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84295">
            <a:off x="2027547" y="2615829"/>
            <a:ext cx="812044" cy="812044"/>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a:xfrm rot="5400000">
            <a:off x="2385508" y="2865545"/>
            <a:ext cx="2374711" cy="212669"/>
          </a:xfrm>
          <a:prstGeom prst="homePlate">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p:cNvSpPr>
            <a:spLocks noGrp="1"/>
          </p:cNvSpPr>
          <p:nvPr>
            <p:ph sz="quarter" idx="1"/>
          </p:nvPr>
        </p:nvSpPr>
        <p:spPr>
          <a:xfrm>
            <a:off x="4294346" y="3684888"/>
            <a:ext cx="4683606" cy="2647673"/>
          </a:xfrm>
        </p:spPr>
        <p:txBody>
          <a:bodyPr/>
          <a:lstStyle/>
          <a:p>
            <a:r>
              <a:rPr lang="en-US" dirty="0"/>
              <a:t>Content is unobservable</a:t>
            </a:r>
          </a:p>
          <a:p>
            <a:pPr lvl="1"/>
            <a:r>
              <a:rPr lang="en-US" dirty="0"/>
              <a:t>Due to encryption</a:t>
            </a:r>
          </a:p>
          <a:p>
            <a:r>
              <a:rPr lang="en-US" dirty="0"/>
              <a:t>Source and destination are trivially linkable</a:t>
            </a:r>
          </a:p>
          <a:p>
            <a:pPr lvl="1"/>
            <a:r>
              <a:rPr lang="en-US" dirty="0">
                <a:solidFill>
                  <a:schemeClr val="accent1"/>
                </a:solidFill>
              </a:rPr>
              <a:t>No anonymity!</a:t>
            </a:r>
          </a:p>
        </p:txBody>
      </p:sp>
    </p:spTree>
    <p:extLst>
      <p:ext uri="{BB962C8B-B14F-4D97-AF65-F5344CB8AC3E}">
        <p14:creationId xmlns:p14="http://schemas.microsoft.com/office/powerpoint/2010/main" val="39947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4099"/>
                                        </p:tgtEl>
                                        <p:attrNameLst>
                                          <p:attrName>style.visibility</p:attrName>
                                        </p:attrNameLst>
                                      </p:cBhvr>
                                      <p:to>
                                        <p:strVal val="visible"/>
                                      </p:to>
                                    </p:set>
                                    <p:animEffect transition="in" filter="fade">
                                      <p:cBhvr>
                                        <p:cTn id="16" dur="500"/>
                                        <p:tgtEl>
                                          <p:spTgt spid="4099"/>
                                        </p:tgtEl>
                                      </p:cBhvr>
                                    </p:animEffect>
                                    <p:anim calcmode="lin" valueType="num">
                                      <p:cBhvr>
                                        <p:cTn id="17" dur="500" fill="hold"/>
                                        <p:tgtEl>
                                          <p:spTgt spid="4099"/>
                                        </p:tgtEl>
                                        <p:attrNameLst>
                                          <p:attrName>ppt_x</p:attrName>
                                        </p:attrNameLst>
                                      </p:cBhvr>
                                      <p:tavLst>
                                        <p:tav tm="0">
                                          <p:val>
                                            <p:strVal val="#ppt_x"/>
                                          </p:val>
                                        </p:tav>
                                        <p:tav tm="100000">
                                          <p:val>
                                            <p:strVal val="#ppt_x"/>
                                          </p:val>
                                        </p:tav>
                                      </p:tavLst>
                                    </p:anim>
                                    <p:anim calcmode="lin" valueType="num">
                                      <p:cBhvr>
                                        <p:cTn id="18" dur="5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500"/>
                                        <p:tgtEl>
                                          <p:spTgt spid="13">
                                            <p:txEl>
                                              <p:pRg st="0" end="0"/>
                                            </p:txEl>
                                          </p:spTgt>
                                        </p:tgtEl>
                                      </p:cBhvr>
                                    </p:animEffect>
                                    <p:anim calcmode="lin" valueType="num">
                                      <p:cBhvr>
                                        <p:cTn id="3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7" dur="500" fill="hold"/>
                                        <p:tgtEl>
                                          <p:spTgt spid="13">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3">
                                            <p:txEl>
                                              <p:pRg st="1" end="1"/>
                                            </p:txEl>
                                          </p:spTgt>
                                        </p:tgtEl>
                                        <p:attrNameLst>
                                          <p:attrName>style.visibility</p:attrName>
                                        </p:attrNameLst>
                                      </p:cBhvr>
                                      <p:to>
                                        <p:strVal val="visible"/>
                                      </p:to>
                                    </p:set>
                                    <p:animEffect transition="in" filter="fade">
                                      <p:cBhvr>
                                        <p:cTn id="40" dur="500"/>
                                        <p:tgtEl>
                                          <p:spTgt spid="13">
                                            <p:txEl>
                                              <p:pRg st="1" end="1"/>
                                            </p:txEl>
                                          </p:spTgt>
                                        </p:tgtEl>
                                      </p:cBhvr>
                                    </p:animEffect>
                                    <p:anim calcmode="lin" valueType="num">
                                      <p:cBhvr>
                                        <p:cTn id="4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42" dur="500" fill="hold"/>
                                        <p:tgtEl>
                                          <p:spTgt spid="13">
                                            <p:txEl>
                                              <p:pRg st="1" end="1"/>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animEffect transition="in" filter="fade">
                                      <p:cBhvr>
                                        <p:cTn id="45" dur="500"/>
                                        <p:tgtEl>
                                          <p:spTgt spid="13">
                                            <p:txEl>
                                              <p:pRg st="2" end="2"/>
                                            </p:txEl>
                                          </p:spTgt>
                                        </p:tgtEl>
                                      </p:cBhvr>
                                    </p:animEffect>
                                    <p:anim calcmode="lin" valueType="num">
                                      <p:cBhvr>
                                        <p:cTn id="46"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47" dur="500" fill="hold"/>
                                        <p:tgtEl>
                                          <p:spTgt spid="13">
                                            <p:txEl>
                                              <p:pRg st="2" end="2"/>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xEl>
                                              <p:pRg st="3" end="3"/>
                                            </p:txEl>
                                          </p:spTgt>
                                        </p:tgtEl>
                                        <p:attrNameLst>
                                          <p:attrName>style.visibility</p:attrName>
                                        </p:attrNameLst>
                                      </p:cBhvr>
                                      <p:to>
                                        <p:strVal val="visible"/>
                                      </p:to>
                                    </p:set>
                                    <p:animEffect transition="in" filter="fade">
                                      <p:cBhvr>
                                        <p:cTn id="50" dur="500"/>
                                        <p:tgtEl>
                                          <p:spTgt spid="13">
                                            <p:txEl>
                                              <p:pRg st="3" end="3"/>
                                            </p:txEl>
                                          </p:spTgt>
                                        </p:tgtEl>
                                      </p:cBhvr>
                                    </p:animEffect>
                                    <p:anim calcmode="lin" valueType="num">
                                      <p:cBhvr>
                                        <p:cTn id="51"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52" dur="5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Are Not Anonymous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a:t>
            </a:fld>
            <a:endParaRPr lang="en-US" dirty="0"/>
          </a:p>
        </p:txBody>
      </p:sp>
      <p:sp>
        <p:nvSpPr>
          <p:cNvPr id="4" name="Content Placeholder 3"/>
          <p:cNvSpPr>
            <a:spLocks noGrp="1"/>
          </p:cNvSpPr>
          <p:nvPr>
            <p:ph sz="quarter" idx="1"/>
          </p:nvPr>
        </p:nvSpPr>
        <p:spPr/>
        <p:txBody>
          <a:bodyPr/>
          <a:lstStyle/>
          <a:p>
            <a:r>
              <a:rPr lang="en-US" dirty="0"/>
              <a:t>Your IP address can be linked directly to you</a:t>
            </a:r>
          </a:p>
          <a:p>
            <a:pPr lvl="1"/>
            <a:r>
              <a:rPr lang="en-US" dirty="0"/>
              <a:t>ISPs store communications records</a:t>
            </a:r>
          </a:p>
          <a:p>
            <a:pPr lvl="1"/>
            <a:r>
              <a:rPr lang="en-US" dirty="0"/>
              <a:t>Usually for several years (Data Retention Laws)</a:t>
            </a:r>
          </a:p>
          <a:p>
            <a:pPr lvl="1"/>
            <a:r>
              <a:rPr lang="en-US" dirty="0"/>
              <a:t>Law enforcement can subpoena these records</a:t>
            </a:r>
          </a:p>
          <a:p>
            <a:r>
              <a:rPr lang="en-US" dirty="0"/>
              <a:t>Your browser is being tracked</a:t>
            </a:r>
          </a:p>
          <a:p>
            <a:pPr lvl="1"/>
            <a:r>
              <a:rPr lang="en-US" dirty="0"/>
              <a:t>Cookies, Flash cookies, E-Tags, HTML5 Storage</a:t>
            </a:r>
          </a:p>
          <a:p>
            <a:pPr lvl="1"/>
            <a:r>
              <a:rPr lang="en-US" dirty="0"/>
              <a:t>Browser fingerprinting</a:t>
            </a:r>
          </a:p>
          <a:p>
            <a:r>
              <a:rPr lang="en-US" dirty="0"/>
              <a:t>Your activities can be used to identify you</a:t>
            </a:r>
          </a:p>
          <a:p>
            <a:pPr lvl="1"/>
            <a:r>
              <a:rPr lang="en-US" dirty="0"/>
              <a:t>Unique websites and apps that you use</a:t>
            </a:r>
          </a:p>
          <a:p>
            <a:pPr lvl="1"/>
            <a:r>
              <a:rPr lang="en-US" dirty="0"/>
              <a:t>Types of links that you click</a:t>
            </a:r>
          </a:p>
        </p:txBody>
      </p:sp>
    </p:spTree>
    <p:extLst>
      <p:ext uri="{BB962C8B-B14F-4D97-AF65-F5344CB8AC3E}">
        <p14:creationId xmlns:p14="http://schemas.microsoft.com/office/powerpoint/2010/main" val="3129339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Anonymizing Proxies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20</a:t>
            </a:fld>
            <a:endParaRPr lang="en-US" dirty="0"/>
          </a:p>
        </p:txBody>
      </p:sp>
      <p:sp>
        <p:nvSpPr>
          <p:cNvPr id="4" name="Content Placeholder 3"/>
          <p:cNvSpPr>
            <a:spLocks noGrp="1"/>
          </p:cNvSpPr>
          <p:nvPr>
            <p:ph sz="quarter" idx="1"/>
          </p:nvPr>
        </p:nvSpPr>
        <p:spPr>
          <a:xfrm>
            <a:off x="22351" y="4904008"/>
            <a:ext cx="2458703" cy="1806054"/>
          </a:xfrm>
        </p:spPr>
        <p:txBody>
          <a:bodyPr>
            <a:normAutofit lnSpcReduction="10000"/>
          </a:bodyPr>
          <a:lstStyle/>
          <a:p>
            <a:r>
              <a:rPr lang="en-US" dirty="0"/>
              <a:t>Source is known</a:t>
            </a:r>
          </a:p>
          <a:p>
            <a:r>
              <a:rPr lang="en-US" dirty="0">
                <a:solidFill>
                  <a:schemeClr val="accent1"/>
                </a:solidFill>
              </a:rPr>
              <a:t>Destination anonymity</a:t>
            </a:r>
          </a:p>
        </p:txBody>
      </p:sp>
      <p:pic>
        <p:nvPicPr>
          <p:cNvPr id="5" name="Picture 6" descr="D:\Pictures\soft-scraps icons\User Coat Green-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772" y="1610918"/>
            <a:ext cx="849130" cy="8491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Classes\5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140" y="4963192"/>
            <a:ext cx="1326272" cy="132627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160802" y="1830459"/>
            <a:ext cx="2773920" cy="677903"/>
            <a:chOff x="1160802" y="1830459"/>
            <a:chExt cx="2773920" cy="677903"/>
          </a:xfrm>
        </p:grpSpPr>
        <p:sp>
          <p:nvSpPr>
            <p:cNvPr id="8" name="Left-Right Arrow 7"/>
            <p:cNvSpPr/>
            <p:nvPr/>
          </p:nvSpPr>
          <p:spPr>
            <a:xfrm rot="687103">
              <a:off x="1160802" y="2067897"/>
              <a:ext cx="2773920"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0" name="Picture 3" descr="D:\Pictures\soft-scraps icons\Lock Lock-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9079" y="1830459"/>
              <a:ext cx="528250" cy="52825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4" descr="D:\Classes\5700\assets\User Coat Red-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772" y="2669278"/>
            <a:ext cx="849130" cy="8491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D:\Classes\5700\assets\User Coat Blue-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772" y="3782144"/>
            <a:ext cx="849130" cy="84913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Pictures\Server_icons_lnx\Icons\128X128\proxy_serv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034" y="256294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667072" y="3806648"/>
            <a:ext cx="2064989" cy="461665"/>
          </a:xfrm>
          <a:prstGeom prst="rect">
            <a:avLst/>
          </a:prstGeom>
          <a:noFill/>
        </p:spPr>
        <p:txBody>
          <a:bodyPr wrap="none" rtlCol="0">
            <a:spAutoFit/>
          </a:bodyPr>
          <a:lstStyle/>
          <a:p>
            <a:r>
              <a:rPr lang="en-US" sz="2400" dirty="0"/>
              <a:t>HTTPS Proxy</a:t>
            </a:r>
          </a:p>
        </p:txBody>
      </p:sp>
      <p:pic>
        <p:nvPicPr>
          <p:cNvPr id="6147" name="Picture 3" descr="D:\Classes\5700\assets\social_google_box.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07564" y="1560133"/>
            <a:ext cx="950699" cy="9506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Classes\5700\assets\amazon-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85505" y="2686165"/>
            <a:ext cx="972758" cy="9727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0ph3r\Desktop\res\facebook_icon.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48137" y="3763250"/>
            <a:ext cx="1010126" cy="101012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1255075" y="2829718"/>
            <a:ext cx="2451958" cy="528250"/>
            <a:chOff x="1255075" y="2829718"/>
            <a:chExt cx="2451958" cy="528250"/>
          </a:xfrm>
        </p:grpSpPr>
        <p:sp>
          <p:nvSpPr>
            <p:cNvPr id="20" name="Left-Right Arrow 19"/>
            <p:cNvSpPr/>
            <p:nvPr/>
          </p:nvSpPr>
          <p:spPr>
            <a:xfrm>
              <a:off x="1255075" y="2902951"/>
              <a:ext cx="2451958"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1" name="Picture 3" descr="D:\Pictures\soft-scraps icons\Lock Lock-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5453" y="2829718"/>
              <a:ext cx="528250" cy="5282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1094094" y="3756671"/>
            <a:ext cx="2773920" cy="591589"/>
            <a:chOff x="1094094" y="3756671"/>
            <a:chExt cx="2773920" cy="591589"/>
          </a:xfrm>
        </p:grpSpPr>
        <p:sp>
          <p:nvSpPr>
            <p:cNvPr id="19" name="Left-Right Arrow 18"/>
            <p:cNvSpPr/>
            <p:nvPr/>
          </p:nvSpPr>
          <p:spPr>
            <a:xfrm rot="20753170">
              <a:off x="1094094" y="3756671"/>
              <a:ext cx="2773920"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2" name="Picture 3" descr="D:\Pictures\soft-scraps icons\Lock Lock-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9079" y="3820010"/>
              <a:ext cx="528250" cy="52825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Left-Right Arrow 22"/>
          <p:cNvSpPr/>
          <p:nvPr/>
        </p:nvSpPr>
        <p:spPr>
          <a:xfrm>
            <a:off x="5509827" y="2952311"/>
            <a:ext cx="2351284"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Left-Right Arrow 23"/>
          <p:cNvSpPr/>
          <p:nvPr/>
        </p:nvSpPr>
        <p:spPr>
          <a:xfrm rot="20753170">
            <a:off x="5319064" y="2076376"/>
            <a:ext cx="2660025"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Left-Right Arrow 24"/>
          <p:cNvSpPr/>
          <p:nvPr/>
        </p:nvSpPr>
        <p:spPr>
          <a:xfrm rot="687103">
            <a:off x="5254774" y="3684790"/>
            <a:ext cx="2660027"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entagon 10"/>
          <p:cNvSpPr/>
          <p:nvPr/>
        </p:nvSpPr>
        <p:spPr>
          <a:xfrm rot="5400000">
            <a:off x="1331086" y="3393003"/>
            <a:ext cx="2927709" cy="212669"/>
          </a:xfrm>
          <a:prstGeom prst="homePlate">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3"/>
          <p:cNvSpPr txBox="1">
            <a:spLocks/>
          </p:cNvSpPr>
          <p:nvPr/>
        </p:nvSpPr>
        <p:spPr>
          <a:xfrm>
            <a:off x="6743352" y="4963192"/>
            <a:ext cx="2468888" cy="1806054"/>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Destination is known</a:t>
            </a:r>
          </a:p>
          <a:p>
            <a:r>
              <a:rPr lang="en-US" dirty="0">
                <a:solidFill>
                  <a:schemeClr val="accent1"/>
                </a:solidFill>
              </a:rPr>
              <a:t>Source anonymity</a:t>
            </a:r>
          </a:p>
        </p:txBody>
      </p:sp>
      <p:pic>
        <p:nvPicPr>
          <p:cNvPr id="30" name="Picture 2" descr="D:\Classes\5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043" y="4949544"/>
            <a:ext cx="1326272" cy="1326272"/>
          </a:xfrm>
          <a:prstGeom prst="rect">
            <a:avLst/>
          </a:prstGeom>
          <a:noFill/>
          <a:extLst>
            <a:ext uri="{909E8E84-426E-40DD-AFC4-6F175D3DCCD1}">
              <a14:hiddenFill xmlns:a14="http://schemas.microsoft.com/office/drawing/2010/main">
                <a:solidFill>
                  <a:srgbClr val="FFFFFF"/>
                </a:solidFill>
              </a14:hiddenFill>
            </a:ext>
          </a:extLst>
        </p:spPr>
      </p:pic>
      <p:sp>
        <p:nvSpPr>
          <p:cNvPr id="31" name="Pentagon 30"/>
          <p:cNvSpPr/>
          <p:nvPr/>
        </p:nvSpPr>
        <p:spPr>
          <a:xfrm rot="5400000">
            <a:off x="4727989" y="3379355"/>
            <a:ext cx="2927709" cy="212669"/>
          </a:xfrm>
          <a:prstGeom prst="homePlate">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descr="D:\Classes\5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430" y="2510832"/>
            <a:ext cx="1326272" cy="1326272"/>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3"/>
          <p:cNvSpPr txBox="1">
            <a:spLocks/>
          </p:cNvSpPr>
          <p:nvPr/>
        </p:nvSpPr>
        <p:spPr>
          <a:xfrm>
            <a:off x="3085789" y="4206709"/>
            <a:ext cx="3025689" cy="70972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None/>
            </a:pPr>
            <a:r>
              <a:rPr lang="en-US" b="1" dirty="0">
                <a:solidFill>
                  <a:schemeClr val="accent2"/>
                </a:solidFill>
              </a:rPr>
              <a:t>No anonymity!</a:t>
            </a:r>
          </a:p>
        </p:txBody>
      </p:sp>
    </p:spTree>
    <p:extLst>
      <p:ext uri="{BB962C8B-B14F-4D97-AF65-F5344CB8AC3E}">
        <p14:creationId xmlns:p14="http://schemas.microsoft.com/office/powerpoint/2010/main" val="136503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arn(inVertical)">
                                      <p:cBhvr>
                                        <p:cTn id="20" dur="500"/>
                                        <p:tgtEl>
                                          <p:spTgt spid="24"/>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arn(inVertical)">
                                      <p:cBhvr>
                                        <p:cTn id="24" dur="500"/>
                                        <p:tgtEl>
                                          <p:spTgt spid="23"/>
                                        </p:tgtEl>
                                      </p:cBhvr>
                                    </p:animEffect>
                                  </p:childTnLst>
                                </p:cTn>
                              </p:par>
                            </p:childTnLst>
                          </p:cTn>
                        </p:par>
                        <p:par>
                          <p:cTn id="25" fill="hold">
                            <p:stCondLst>
                              <p:cond delay="1000"/>
                            </p:stCondLst>
                            <p:childTnLst>
                              <p:par>
                                <p:cTn id="26" presetID="16" presetClass="entr" presetSubtype="21"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anim calcmode="lin" valueType="num">
                                      <p:cBhvr>
                                        <p:cTn id="39" dur="500" fill="hold"/>
                                        <p:tgtEl>
                                          <p:spTgt spid="9"/>
                                        </p:tgtEl>
                                        <p:attrNameLst>
                                          <p:attrName>ppt_x</p:attrName>
                                        </p:attrNameLst>
                                      </p:cBhvr>
                                      <p:tavLst>
                                        <p:tav tm="0">
                                          <p:val>
                                            <p:strVal val="#ppt_x"/>
                                          </p:val>
                                        </p:tav>
                                        <p:tav tm="100000">
                                          <p:val>
                                            <p:strVal val="#ppt_x"/>
                                          </p:val>
                                        </p:tav>
                                      </p:tavLst>
                                    </p:anim>
                                    <p:anim calcmode="lin" valueType="num">
                                      <p:cBhvr>
                                        <p:cTn id="4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anim calcmode="lin" valueType="num">
                                      <p:cBhvr>
                                        <p:cTn id="4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7" dur="500" fill="hold"/>
                                        <p:tgtEl>
                                          <p:spTgt spid="4">
                                            <p:txEl>
                                              <p:pRg st="0" end="0"/>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
                                            <p:txEl>
                                              <p:pRg st="1" end="1"/>
                                            </p:txEl>
                                          </p:spTgt>
                                        </p:tgtEl>
                                        <p:attrNameLst>
                                          <p:attrName>style.visibility</p:attrName>
                                        </p:attrNameLst>
                                      </p:cBhvr>
                                      <p:to>
                                        <p:strVal val="visible"/>
                                      </p:to>
                                    </p:set>
                                    <p:animEffect transition="in" filter="fade">
                                      <p:cBhvr>
                                        <p:cTn id="50" dur="500"/>
                                        <p:tgtEl>
                                          <p:spTgt spid="4">
                                            <p:txEl>
                                              <p:pRg st="1" end="1"/>
                                            </p:txEl>
                                          </p:spTgt>
                                        </p:tgtEl>
                                      </p:cBhvr>
                                    </p:animEffect>
                                    <p:anim calcmode="lin" valueType="num">
                                      <p:cBhvr>
                                        <p:cTn id="5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xit" presetSubtype="0" fill="hold" grpId="1" nodeType="clickEffect">
                                  <p:stCondLst>
                                    <p:cond delay="0"/>
                                  </p:stCondLst>
                                  <p:childTnLst>
                                    <p:animEffect transition="out" filter="fade">
                                      <p:cBhvr>
                                        <p:cTn id="56" dur="500"/>
                                        <p:tgtEl>
                                          <p:spTgt spid="11"/>
                                        </p:tgtEl>
                                      </p:cBhvr>
                                    </p:animEffect>
                                    <p:anim calcmode="lin" valueType="num">
                                      <p:cBhvr>
                                        <p:cTn id="57" dur="500"/>
                                        <p:tgtEl>
                                          <p:spTgt spid="11"/>
                                        </p:tgtEl>
                                        <p:attrNameLst>
                                          <p:attrName>ppt_x</p:attrName>
                                        </p:attrNameLst>
                                      </p:cBhvr>
                                      <p:tavLst>
                                        <p:tav tm="0">
                                          <p:val>
                                            <p:strVal val="ppt_x"/>
                                          </p:val>
                                        </p:tav>
                                        <p:tav tm="100000">
                                          <p:val>
                                            <p:strVal val="ppt_x"/>
                                          </p:val>
                                        </p:tav>
                                      </p:tavLst>
                                    </p:anim>
                                    <p:anim calcmode="lin" valueType="num">
                                      <p:cBhvr>
                                        <p:cTn id="58" dur="500"/>
                                        <p:tgtEl>
                                          <p:spTgt spid="11"/>
                                        </p:tgtEl>
                                        <p:attrNameLst>
                                          <p:attrName>ppt_y</p:attrName>
                                        </p:attrNameLst>
                                      </p:cBhvr>
                                      <p:tavLst>
                                        <p:tav tm="0">
                                          <p:val>
                                            <p:strVal val="ppt_y"/>
                                          </p:val>
                                        </p:tav>
                                        <p:tav tm="100000">
                                          <p:val>
                                            <p:strVal val="ppt_y+.1"/>
                                          </p:val>
                                        </p:tav>
                                      </p:tavLst>
                                    </p:anim>
                                    <p:set>
                                      <p:cBhvr>
                                        <p:cTn id="59" dur="1" fill="hold">
                                          <p:stCondLst>
                                            <p:cond delay="499"/>
                                          </p:stCondLst>
                                        </p:cTn>
                                        <p:tgtEl>
                                          <p:spTgt spid="11"/>
                                        </p:tgtEl>
                                        <p:attrNameLst>
                                          <p:attrName>style.visibility</p:attrName>
                                        </p:attrNameLst>
                                      </p:cBhvr>
                                      <p:to>
                                        <p:strVal val="hidden"/>
                                      </p:to>
                                    </p:set>
                                  </p:childTnLst>
                                </p:cTn>
                              </p:par>
                              <p:par>
                                <p:cTn id="60" presetID="42" presetClass="exit" presetSubtype="0" fill="hold" nodeType="withEffect">
                                  <p:stCondLst>
                                    <p:cond delay="0"/>
                                  </p:stCondLst>
                                  <p:childTnLst>
                                    <p:animEffect transition="out" filter="fade">
                                      <p:cBhvr>
                                        <p:cTn id="61" dur="500"/>
                                        <p:tgtEl>
                                          <p:spTgt spid="9"/>
                                        </p:tgtEl>
                                      </p:cBhvr>
                                    </p:animEffect>
                                    <p:anim calcmode="lin" valueType="num">
                                      <p:cBhvr>
                                        <p:cTn id="62" dur="500"/>
                                        <p:tgtEl>
                                          <p:spTgt spid="9"/>
                                        </p:tgtEl>
                                        <p:attrNameLst>
                                          <p:attrName>ppt_x</p:attrName>
                                        </p:attrNameLst>
                                      </p:cBhvr>
                                      <p:tavLst>
                                        <p:tav tm="0">
                                          <p:val>
                                            <p:strVal val="ppt_x"/>
                                          </p:val>
                                        </p:tav>
                                        <p:tav tm="100000">
                                          <p:val>
                                            <p:strVal val="ppt_x"/>
                                          </p:val>
                                        </p:tav>
                                      </p:tavLst>
                                    </p:anim>
                                    <p:anim calcmode="lin" valueType="num">
                                      <p:cBhvr>
                                        <p:cTn id="63" dur="500"/>
                                        <p:tgtEl>
                                          <p:spTgt spid="9"/>
                                        </p:tgtEl>
                                        <p:attrNameLst>
                                          <p:attrName>ppt_y</p:attrName>
                                        </p:attrNameLst>
                                      </p:cBhvr>
                                      <p:tavLst>
                                        <p:tav tm="0">
                                          <p:val>
                                            <p:strVal val="ppt_y"/>
                                          </p:val>
                                        </p:tav>
                                        <p:tav tm="100000">
                                          <p:val>
                                            <p:strVal val="ppt_y+.1"/>
                                          </p:val>
                                        </p:tav>
                                      </p:tavLst>
                                    </p:anim>
                                    <p:set>
                                      <p:cBhvr>
                                        <p:cTn id="64" dur="1" fill="hold">
                                          <p:stCondLst>
                                            <p:cond delay="499"/>
                                          </p:stCondLst>
                                        </p:cTn>
                                        <p:tgtEl>
                                          <p:spTgt spid="9"/>
                                        </p:tgtEl>
                                        <p:attrNameLst>
                                          <p:attrName>style.visibility</p:attrName>
                                        </p:attrNameLst>
                                      </p:cBhvr>
                                      <p:to>
                                        <p:strVal val="hidden"/>
                                      </p:to>
                                    </p:set>
                                  </p:childTnLst>
                                </p:cTn>
                              </p:par>
                              <p:par>
                                <p:cTn id="65" presetID="42" presetClass="exit" presetSubtype="0" fill="hold" grpId="1" nodeType="withEffect">
                                  <p:stCondLst>
                                    <p:cond delay="0"/>
                                  </p:stCondLst>
                                  <p:childTnLst>
                                    <p:animEffect transition="out" filter="fade">
                                      <p:cBhvr>
                                        <p:cTn id="66" dur="500"/>
                                        <p:tgtEl>
                                          <p:spTgt spid="4">
                                            <p:txEl>
                                              <p:pRg st="0" end="0"/>
                                            </p:txEl>
                                          </p:spTgt>
                                        </p:tgtEl>
                                      </p:cBhvr>
                                    </p:animEffect>
                                    <p:anim calcmode="lin" valueType="num">
                                      <p:cBhvr>
                                        <p:cTn id="67" dur="500"/>
                                        <p:tgtEl>
                                          <p:spTgt spid="4">
                                            <p:txEl>
                                              <p:pRg st="0" end="0"/>
                                            </p:txEl>
                                          </p:spTgt>
                                        </p:tgtEl>
                                        <p:attrNameLst>
                                          <p:attrName>ppt_x</p:attrName>
                                        </p:attrNameLst>
                                      </p:cBhvr>
                                      <p:tavLst>
                                        <p:tav tm="0">
                                          <p:val>
                                            <p:strVal val="ppt_x"/>
                                          </p:val>
                                        </p:tav>
                                        <p:tav tm="100000">
                                          <p:val>
                                            <p:strVal val="ppt_x"/>
                                          </p:val>
                                        </p:tav>
                                      </p:tavLst>
                                    </p:anim>
                                    <p:anim calcmode="lin" valueType="num">
                                      <p:cBhvr>
                                        <p:cTn id="68" dur="500"/>
                                        <p:tgtEl>
                                          <p:spTgt spid="4">
                                            <p:txEl>
                                              <p:pRg st="0" end="0"/>
                                            </p:txEl>
                                          </p:spTgt>
                                        </p:tgtEl>
                                        <p:attrNameLst>
                                          <p:attrName>ppt_y</p:attrName>
                                        </p:attrNameLst>
                                      </p:cBhvr>
                                      <p:tavLst>
                                        <p:tav tm="0">
                                          <p:val>
                                            <p:strVal val="ppt_y"/>
                                          </p:val>
                                        </p:tav>
                                        <p:tav tm="100000">
                                          <p:val>
                                            <p:strVal val="ppt_y+.1"/>
                                          </p:val>
                                        </p:tav>
                                      </p:tavLst>
                                    </p:anim>
                                    <p:set>
                                      <p:cBhvr>
                                        <p:cTn id="69" dur="1" fill="hold">
                                          <p:stCondLst>
                                            <p:cond delay="499"/>
                                          </p:stCondLst>
                                        </p:cTn>
                                        <p:tgtEl>
                                          <p:spTgt spid="4">
                                            <p:txEl>
                                              <p:pRg st="0" end="0"/>
                                            </p:txEl>
                                          </p:spTgt>
                                        </p:tgtEl>
                                        <p:attrNameLst>
                                          <p:attrName>style.visibility</p:attrName>
                                        </p:attrNameLst>
                                      </p:cBhvr>
                                      <p:to>
                                        <p:strVal val="hidden"/>
                                      </p:to>
                                    </p:set>
                                  </p:childTnLst>
                                </p:cTn>
                              </p:par>
                              <p:par>
                                <p:cTn id="70" presetID="42" presetClass="exit" presetSubtype="0" fill="hold" grpId="1" nodeType="withEffect">
                                  <p:stCondLst>
                                    <p:cond delay="0"/>
                                  </p:stCondLst>
                                  <p:childTnLst>
                                    <p:animEffect transition="out" filter="fade">
                                      <p:cBhvr>
                                        <p:cTn id="71" dur="500"/>
                                        <p:tgtEl>
                                          <p:spTgt spid="4">
                                            <p:txEl>
                                              <p:pRg st="1" end="1"/>
                                            </p:txEl>
                                          </p:spTgt>
                                        </p:tgtEl>
                                      </p:cBhvr>
                                    </p:animEffect>
                                    <p:anim calcmode="lin" valueType="num">
                                      <p:cBhvr>
                                        <p:cTn id="72" dur="500"/>
                                        <p:tgtEl>
                                          <p:spTgt spid="4">
                                            <p:txEl>
                                              <p:pRg st="1" end="1"/>
                                            </p:txEl>
                                          </p:spTgt>
                                        </p:tgtEl>
                                        <p:attrNameLst>
                                          <p:attrName>ppt_x</p:attrName>
                                        </p:attrNameLst>
                                      </p:cBhvr>
                                      <p:tavLst>
                                        <p:tav tm="0">
                                          <p:val>
                                            <p:strVal val="ppt_x"/>
                                          </p:val>
                                        </p:tav>
                                        <p:tav tm="100000">
                                          <p:val>
                                            <p:strVal val="ppt_x"/>
                                          </p:val>
                                        </p:tav>
                                      </p:tavLst>
                                    </p:anim>
                                    <p:anim calcmode="lin" valueType="num">
                                      <p:cBhvr>
                                        <p:cTn id="73" dur="500"/>
                                        <p:tgtEl>
                                          <p:spTgt spid="4">
                                            <p:txEl>
                                              <p:pRg st="1" end="1"/>
                                            </p:txEl>
                                          </p:spTgt>
                                        </p:tgtEl>
                                        <p:attrNameLst>
                                          <p:attrName>ppt_y</p:attrName>
                                        </p:attrNameLst>
                                      </p:cBhvr>
                                      <p:tavLst>
                                        <p:tav tm="0">
                                          <p:val>
                                            <p:strVal val="ppt_y"/>
                                          </p:val>
                                        </p:tav>
                                        <p:tav tm="100000">
                                          <p:val>
                                            <p:strVal val="ppt_y+.1"/>
                                          </p:val>
                                        </p:tav>
                                      </p:tavLst>
                                    </p:anim>
                                    <p:set>
                                      <p:cBhvr>
                                        <p:cTn id="74" dur="1" fill="hold">
                                          <p:stCondLst>
                                            <p:cond delay="499"/>
                                          </p:stCondLst>
                                        </p:cTn>
                                        <p:tgtEl>
                                          <p:spTgt spid="4">
                                            <p:txEl>
                                              <p:pRg st="1" end="1"/>
                                            </p:txEl>
                                          </p:spTgt>
                                        </p:tgtEl>
                                        <p:attrNameLst>
                                          <p:attrName>style.visibility</p:attrName>
                                        </p:attrNameLst>
                                      </p:cBhvr>
                                      <p:to>
                                        <p:strVal val="hidden"/>
                                      </p:to>
                                    </p:set>
                                  </p:childTnLst>
                                </p:cTn>
                              </p:par>
                            </p:childTnLst>
                          </p:cTn>
                        </p:par>
                        <p:par>
                          <p:cTn id="75" fill="hold">
                            <p:stCondLst>
                              <p:cond delay="500"/>
                            </p:stCondLst>
                            <p:childTnLst>
                              <p:par>
                                <p:cTn id="76" presetID="42" presetClass="entr" presetSubtype="0" fill="hold" grpId="0"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anim calcmode="lin" valueType="num">
                                      <p:cBhvr>
                                        <p:cTn id="79" dur="500" fill="hold"/>
                                        <p:tgtEl>
                                          <p:spTgt spid="31"/>
                                        </p:tgtEl>
                                        <p:attrNameLst>
                                          <p:attrName>ppt_x</p:attrName>
                                        </p:attrNameLst>
                                      </p:cBhvr>
                                      <p:tavLst>
                                        <p:tav tm="0">
                                          <p:val>
                                            <p:strVal val="#ppt_x"/>
                                          </p:val>
                                        </p:tav>
                                        <p:tav tm="100000">
                                          <p:val>
                                            <p:strVal val="#ppt_x"/>
                                          </p:val>
                                        </p:tav>
                                      </p:tavLst>
                                    </p:anim>
                                    <p:anim calcmode="lin" valueType="num">
                                      <p:cBhvr>
                                        <p:cTn id="80" dur="5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anim calcmode="lin" valueType="num">
                                      <p:cBhvr>
                                        <p:cTn id="84" dur="500" fill="hold"/>
                                        <p:tgtEl>
                                          <p:spTgt spid="30"/>
                                        </p:tgtEl>
                                        <p:attrNameLst>
                                          <p:attrName>ppt_x</p:attrName>
                                        </p:attrNameLst>
                                      </p:cBhvr>
                                      <p:tavLst>
                                        <p:tav tm="0">
                                          <p:val>
                                            <p:strVal val="#ppt_x"/>
                                          </p:val>
                                        </p:tav>
                                        <p:tav tm="100000">
                                          <p:val>
                                            <p:strVal val="#ppt_x"/>
                                          </p:val>
                                        </p:tav>
                                      </p:tavLst>
                                    </p:anim>
                                    <p:anim calcmode="lin" valueType="num">
                                      <p:cBhvr>
                                        <p:cTn id="85"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anim calcmode="lin" valueType="num">
                                      <p:cBhvr>
                                        <p:cTn id="91" dur="500" fill="hold"/>
                                        <p:tgtEl>
                                          <p:spTgt spid="29"/>
                                        </p:tgtEl>
                                        <p:attrNameLst>
                                          <p:attrName>ppt_x</p:attrName>
                                        </p:attrNameLst>
                                      </p:cBhvr>
                                      <p:tavLst>
                                        <p:tav tm="0">
                                          <p:val>
                                            <p:strVal val="#ppt_x"/>
                                          </p:val>
                                        </p:tav>
                                        <p:tav tm="100000">
                                          <p:val>
                                            <p:strVal val="#ppt_x"/>
                                          </p:val>
                                        </p:tav>
                                      </p:tavLst>
                                    </p:anim>
                                    <p:anim calcmode="lin" valueType="num">
                                      <p:cBhvr>
                                        <p:cTn id="92"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xit" presetSubtype="0" fill="hold" grpId="1" nodeType="clickEffect">
                                  <p:stCondLst>
                                    <p:cond delay="0"/>
                                  </p:stCondLst>
                                  <p:childTnLst>
                                    <p:animEffect transition="out" filter="fade">
                                      <p:cBhvr>
                                        <p:cTn id="96" dur="500"/>
                                        <p:tgtEl>
                                          <p:spTgt spid="31"/>
                                        </p:tgtEl>
                                      </p:cBhvr>
                                    </p:animEffect>
                                    <p:anim calcmode="lin" valueType="num">
                                      <p:cBhvr>
                                        <p:cTn id="97" dur="500"/>
                                        <p:tgtEl>
                                          <p:spTgt spid="31"/>
                                        </p:tgtEl>
                                        <p:attrNameLst>
                                          <p:attrName>ppt_x</p:attrName>
                                        </p:attrNameLst>
                                      </p:cBhvr>
                                      <p:tavLst>
                                        <p:tav tm="0">
                                          <p:val>
                                            <p:strVal val="ppt_x"/>
                                          </p:val>
                                        </p:tav>
                                        <p:tav tm="100000">
                                          <p:val>
                                            <p:strVal val="ppt_x"/>
                                          </p:val>
                                        </p:tav>
                                      </p:tavLst>
                                    </p:anim>
                                    <p:anim calcmode="lin" valueType="num">
                                      <p:cBhvr>
                                        <p:cTn id="98" dur="500"/>
                                        <p:tgtEl>
                                          <p:spTgt spid="31"/>
                                        </p:tgtEl>
                                        <p:attrNameLst>
                                          <p:attrName>ppt_y</p:attrName>
                                        </p:attrNameLst>
                                      </p:cBhvr>
                                      <p:tavLst>
                                        <p:tav tm="0">
                                          <p:val>
                                            <p:strVal val="ppt_y"/>
                                          </p:val>
                                        </p:tav>
                                        <p:tav tm="100000">
                                          <p:val>
                                            <p:strVal val="ppt_y+.1"/>
                                          </p:val>
                                        </p:tav>
                                      </p:tavLst>
                                    </p:anim>
                                    <p:set>
                                      <p:cBhvr>
                                        <p:cTn id="99" dur="1" fill="hold">
                                          <p:stCondLst>
                                            <p:cond delay="499"/>
                                          </p:stCondLst>
                                        </p:cTn>
                                        <p:tgtEl>
                                          <p:spTgt spid="31"/>
                                        </p:tgtEl>
                                        <p:attrNameLst>
                                          <p:attrName>style.visibility</p:attrName>
                                        </p:attrNameLst>
                                      </p:cBhvr>
                                      <p:to>
                                        <p:strVal val="hidden"/>
                                      </p:to>
                                    </p:set>
                                  </p:childTnLst>
                                </p:cTn>
                              </p:par>
                              <p:par>
                                <p:cTn id="100" presetID="42" presetClass="exit" presetSubtype="0" fill="hold" nodeType="withEffect">
                                  <p:stCondLst>
                                    <p:cond delay="0"/>
                                  </p:stCondLst>
                                  <p:childTnLst>
                                    <p:animEffect transition="out" filter="fade">
                                      <p:cBhvr>
                                        <p:cTn id="101" dur="500"/>
                                        <p:tgtEl>
                                          <p:spTgt spid="30"/>
                                        </p:tgtEl>
                                      </p:cBhvr>
                                    </p:animEffect>
                                    <p:anim calcmode="lin" valueType="num">
                                      <p:cBhvr>
                                        <p:cTn id="102" dur="500"/>
                                        <p:tgtEl>
                                          <p:spTgt spid="30"/>
                                        </p:tgtEl>
                                        <p:attrNameLst>
                                          <p:attrName>ppt_x</p:attrName>
                                        </p:attrNameLst>
                                      </p:cBhvr>
                                      <p:tavLst>
                                        <p:tav tm="0">
                                          <p:val>
                                            <p:strVal val="ppt_x"/>
                                          </p:val>
                                        </p:tav>
                                        <p:tav tm="100000">
                                          <p:val>
                                            <p:strVal val="ppt_x"/>
                                          </p:val>
                                        </p:tav>
                                      </p:tavLst>
                                    </p:anim>
                                    <p:anim calcmode="lin" valueType="num">
                                      <p:cBhvr>
                                        <p:cTn id="103" dur="500"/>
                                        <p:tgtEl>
                                          <p:spTgt spid="30"/>
                                        </p:tgtEl>
                                        <p:attrNameLst>
                                          <p:attrName>ppt_y</p:attrName>
                                        </p:attrNameLst>
                                      </p:cBhvr>
                                      <p:tavLst>
                                        <p:tav tm="0">
                                          <p:val>
                                            <p:strVal val="ppt_y"/>
                                          </p:val>
                                        </p:tav>
                                        <p:tav tm="100000">
                                          <p:val>
                                            <p:strVal val="ppt_y+.1"/>
                                          </p:val>
                                        </p:tav>
                                      </p:tavLst>
                                    </p:anim>
                                    <p:set>
                                      <p:cBhvr>
                                        <p:cTn id="104" dur="1" fill="hold">
                                          <p:stCondLst>
                                            <p:cond delay="499"/>
                                          </p:stCondLst>
                                        </p:cTn>
                                        <p:tgtEl>
                                          <p:spTgt spid="30"/>
                                        </p:tgtEl>
                                        <p:attrNameLst>
                                          <p:attrName>style.visibility</p:attrName>
                                        </p:attrNameLst>
                                      </p:cBhvr>
                                      <p:to>
                                        <p:strVal val="hidden"/>
                                      </p:to>
                                    </p:set>
                                  </p:childTnLst>
                                </p:cTn>
                              </p:par>
                              <p:par>
                                <p:cTn id="105" presetID="42" presetClass="exit" presetSubtype="0" fill="hold" grpId="1" nodeType="withEffect">
                                  <p:stCondLst>
                                    <p:cond delay="0"/>
                                  </p:stCondLst>
                                  <p:childTnLst>
                                    <p:animEffect transition="out" filter="fade">
                                      <p:cBhvr>
                                        <p:cTn id="106" dur="500"/>
                                        <p:tgtEl>
                                          <p:spTgt spid="29"/>
                                        </p:tgtEl>
                                      </p:cBhvr>
                                    </p:animEffect>
                                    <p:anim calcmode="lin" valueType="num">
                                      <p:cBhvr>
                                        <p:cTn id="107" dur="500"/>
                                        <p:tgtEl>
                                          <p:spTgt spid="29"/>
                                        </p:tgtEl>
                                        <p:attrNameLst>
                                          <p:attrName>ppt_x</p:attrName>
                                        </p:attrNameLst>
                                      </p:cBhvr>
                                      <p:tavLst>
                                        <p:tav tm="0">
                                          <p:val>
                                            <p:strVal val="ppt_x"/>
                                          </p:val>
                                        </p:tav>
                                        <p:tav tm="100000">
                                          <p:val>
                                            <p:strVal val="ppt_x"/>
                                          </p:val>
                                        </p:tav>
                                      </p:tavLst>
                                    </p:anim>
                                    <p:anim calcmode="lin" valueType="num">
                                      <p:cBhvr>
                                        <p:cTn id="108" dur="500"/>
                                        <p:tgtEl>
                                          <p:spTgt spid="29"/>
                                        </p:tgtEl>
                                        <p:attrNameLst>
                                          <p:attrName>ppt_y</p:attrName>
                                        </p:attrNameLst>
                                      </p:cBhvr>
                                      <p:tavLst>
                                        <p:tav tm="0">
                                          <p:val>
                                            <p:strVal val="ppt_y"/>
                                          </p:val>
                                        </p:tav>
                                        <p:tav tm="100000">
                                          <p:val>
                                            <p:strVal val="ppt_y+.1"/>
                                          </p:val>
                                        </p:tav>
                                      </p:tavLst>
                                    </p:anim>
                                    <p:set>
                                      <p:cBhvr>
                                        <p:cTn id="109" dur="1" fill="hold">
                                          <p:stCondLst>
                                            <p:cond delay="499"/>
                                          </p:stCondLst>
                                        </p:cTn>
                                        <p:tgtEl>
                                          <p:spTgt spid="29"/>
                                        </p:tgtEl>
                                        <p:attrNameLst>
                                          <p:attrName>style.visibility</p:attrName>
                                        </p:attrNameLst>
                                      </p:cBhvr>
                                      <p:to>
                                        <p:strVal val="hidden"/>
                                      </p:to>
                                    </p:set>
                                  </p:childTnLst>
                                </p:cTn>
                              </p:par>
                            </p:childTnLst>
                          </p:cTn>
                        </p:par>
                        <p:par>
                          <p:cTn id="110" fill="hold">
                            <p:stCondLst>
                              <p:cond delay="500"/>
                            </p:stCondLst>
                            <p:childTnLst>
                              <p:par>
                                <p:cTn id="111" presetID="42" presetClass="entr" presetSubtype="0" fill="hold" nodeType="after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anim calcmode="lin" valueType="num">
                                      <p:cBhvr>
                                        <p:cTn id="114" dur="500" fill="hold"/>
                                        <p:tgtEl>
                                          <p:spTgt spid="32"/>
                                        </p:tgtEl>
                                        <p:attrNameLst>
                                          <p:attrName>ppt_x</p:attrName>
                                        </p:attrNameLst>
                                      </p:cBhvr>
                                      <p:tavLst>
                                        <p:tav tm="0">
                                          <p:val>
                                            <p:strVal val="#ppt_x"/>
                                          </p:val>
                                        </p:tav>
                                        <p:tav tm="100000">
                                          <p:val>
                                            <p:strVal val="#ppt_x"/>
                                          </p:val>
                                        </p:tav>
                                      </p:tavLst>
                                    </p:anim>
                                    <p:anim calcmode="lin" valueType="num">
                                      <p:cBhvr>
                                        <p:cTn id="115"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fade">
                                      <p:cBhvr>
                                        <p:cTn id="120" dur="500"/>
                                        <p:tgtEl>
                                          <p:spTgt spid="33"/>
                                        </p:tgtEl>
                                      </p:cBhvr>
                                    </p:animEffect>
                                    <p:anim calcmode="lin" valueType="num">
                                      <p:cBhvr>
                                        <p:cTn id="121" dur="500" fill="hold"/>
                                        <p:tgtEl>
                                          <p:spTgt spid="33"/>
                                        </p:tgtEl>
                                        <p:attrNameLst>
                                          <p:attrName>ppt_x</p:attrName>
                                        </p:attrNameLst>
                                      </p:cBhvr>
                                      <p:tavLst>
                                        <p:tav tm="0">
                                          <p:val>
                                            <p:strVal val="#ppt_x"/>
                                          </p:val>
                                        </p:tav>
                                        <p:tav tm="100000">
                                          <p:val>
                                            <p:strVal val="#ppt_x"/>
                                          </p:val>
                                        </p:tav>
                                      </p:tavLst>
                                    </p:anim>
                                    <p:anim calcmode="lin" valueType="num">
                                      <p:cBhvr>
                                        <p:cTn id="122"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uiExpand="1" build="p"/>
      <p:bldP spid="23" grpId="0" animBg="1"/>
      <p:bldP spid="24" grpId="0" animBg="1"/>
      <p:bldP spid="25" grpId="0" animBg="1"/>
      <p:bldP spid="11" grpId="0" animBg="1"/>
      <p:bldP spid="11" grpId="1" animBg="1"/>
      <p:bldP spid="29" grpId="0"/>
      <p:bldP spid="29" grpId="1"/>
      <p:bldP spid="31" grpId="0" animBg="1"/>
      <p:bldP spid="31" grpId="1" animBg="1"/>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Anonymizing VPNs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21</a:t>
            </a:fld>
            <a:endParaRPr lang="en-US" dirty="0"/>
          </a:p>
        </p:txBody>
      </p:sp>
      <p:sp>
        <p:nvSpPr>
          <p:cNvPr id="4" name="Content Placeholder 3"/>
          <p:cNvSpPr>
            <a:spLocks noGrp="1"/>
          </p:cNvSpPr>
          <p:nvPr>
            <p:ph sz="quarter" idx="1"/>
          </p:nvPr>
        </p:nvSpPr>
        <p:spPr>
          <a:xfrm>
            <a:off x="22351" y="4904008"/>
            <a:ext cx="2458703" cy="1806054"/>
          </a:xfrm>
        </p:spPr>
        <p:txBody>
          <a:bodyPr>
            <a:normAutofit lnSpcReduction="10000"/>
          </a:bodyPr>
          <a:lstStyle/>
          <a:p>
            <a:r>
              <a:rPr lang="en-US" dirty="0"/>
              <a:t>Source is known</a:t>
            </a:r>
          </a:p>
          <a:p>
            <a:r>
              <a:rPr lang="en-US" dirty="0">
                <a:solidFill>
                  <a:schemeClr val="accent1"/>
                </a:solidFill>
              </a:rPr>
              <a:t>Destination anonymity</a:t>
            </a:r>
          </a:p>
        </p:txBody>
      </p:sp>
      <p:pic>
        <p:nvPicPr>
          <p:cNvPr id="5" name="Picture 6" descr="D:\Pictures\soft-scraps icons\User Coat Green-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772" y="1610918"/>
            <a:ext cx="849130" cy="8491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Classes\5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140" y="4963192"/>
            <a:ext cx="1326272" cy="132627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160802" y="1830459"/>
            <a:ext cx="2773920" cy="677903"/>
            <a:chOff x="1160802" y="1830459"/>
            <a:chExt cx="2773920" cy="677903"/>
          </a:xfrm>
        </p:grpSpPr>
        <p:sp>
          <p:nvSpPr>
            <p:cNvPr id="8" name="Left-Right Arrow 7"/>
            <p:cNvSpPr/>
            <p:nvPr/>
          </p:nvSpPr>
          <p:spPr>
            <a:xfrm rot="687103">
              <a:off x="1160802" y="2067897"/>
              <a:ext cx="2773920"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0" name="Picture 3" descr="D:\Pictures\soft-scraps icons\Lock Lock-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9079" y="1830459"/>
              <a:ext cx="528250" cy="52825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4" descr="D:\Classes\5700\assets\User Coat Red-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772" y="2669278"/>
            <a:ext cx="849130" cy="8491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D:\Classes\5700\assets\User Coat Blue-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772" y="3782144"/>
            <a:ext cx="849130" cy="8491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667072" y="3806648"/>
            <a:ext cx="2117887" cy="461665"/>
          </a:xfrm>
          <a:prstGeom prst="rect">
            <a:avLst/>
          </a:prstGeom>
          <a:noFill/>
        </p:spPr>
        <p:txBody>
          <a:bodyPr wrap="none" rtlCol="0">
            <a:spAutoFit/>
          </a:bodyPr>
          <a:lstStyle/>
          <a:p>
            <a:r>
              <a:rPr lang="en-US" sz="2400" dirty="0"/>
              <a:t>VPN Gateway</a:t>
            </a:r>
          </a:p>
        </p:txBody>
      </p:sp>
      <p:pic>
        <p:nvPicPr>
          <p:cNvPr id="6147" name="Picture 3" descr="D:\Classes\5700\assets\social_google_b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7564" y="1560133"/>
            <a:ext cx="950699" cy="9506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Classes\5700\assets\amazon-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85505" y="2686165"/>
            <a:ext cx="972758" cy="9727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0ph3r\Desktop\res\facebook_ico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8137" y="3763250"/>
            <a:ext cx="1010126" cy="101012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1255075" y="2829718"/>
            <a:ext cx="2451958" cy="528250"/>
            <a:chOff x="1255075" y="2829718"/>
            <a:chExt cx="2451958" cy="528250"/>
          </a:xfrm>
        </p:grpSpPr>
        <p:sp>
          <p:nvSpPr>
            <p:cNvPr id="20" name="Left-Right Arrow 19"/>
            <p:cNvSpPr/>
            <p:nvPr/>
          </p:nvSpPr>
          <p:spPr>
            <a:xfrm>
              <a:off x="1255075" y="2902951"/>
              <a:ext cx="2451958"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1" name="Picture 3" descr="D:\Pictures\soft-scraps icons\Lock Lock-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5453" y="2829718"/>
              <a:ext cx="528250" cy="5282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1094094" y="3756671"/>
            <a:ext cx="2773920" cy="591589"/>
            <a:chOff x="1094094" y="3756671"/>
            <a:chExt cx="2773920" cy="591589"/>
          </a:xfrm>
        </p:grpSpPr>
        <p:sp>
          <p:nvSpPr>
            <p:cNvPr id="19" name="Left-Right Arrow 18"/>
            <p:cNvSpPr/>
            <p:nvPr/>
          </p:nvSpPr>
          <p:spPr>
            <a:xfrm rot="20753170">
              <a:off x="1094094" y="3756671"/>
              <a:ext cx="2773920"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2" name="Picture 3" descr="D:\Pictures\soft-scraps icons\Lock Lock-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9079" y="3820010"/>
              <a:ext cx="528250" cy="52825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Left-Right Arrow 22"/>
          <p:cNvSpPr/>
          <p:nvPr/>
        </p:nvSpPr>
        <p:spPr>
          <a:xfrm>
            <a:off x="5509827" y="2952311"/>
            <a:ext cx="2351284"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Left-Right Arrow 23"/>
          <p:cNvSpPr/>
          <p:nvPr/>
        </p:nvSpPr>
        <p:spPr>
          <a:xfrm rot="20753170">
            <a:off x="5319064" y="2076376"/>
            <a:ext cx="2660025"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Left-Right Arrow 24"/>
          <p:cNvSpPr/>
          <p:nvPr/>
        </p:nvSpPr>
        <p:spPr>
          <a:xfrm rot="687103">
            <a:off x="5254774" y="3684790"/>
            <a:ext cx="2660027"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entagon 10"/>
          <p:cNvSpPr/>
          <p:nvPr/>
        </p:nvSpPr>
        <p:spPr>
          <a:xfrm rot="5400000">
            <a:off x="1331086" y="3393003"/>
            <a:ext cx="2927709" cy="212669"/>
          </a:xfrm>
          <a:prstGeom prst="homePlate">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3"/>
          <p:cNvSpPr txBox="1">
            <a:spLocks/>
          </p:cNvSpPr>
          <p:nvPr/>
        </p:nvSpPr>
        <p:spPr>
          <a:xfrm>
            <a:off x="6743352" y="4963192"/>
            <a:ext cx="2468888" cy="1806054"/>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Destination is known</a:t>
            </a:r>
          </a:p>
          <a:p>
            <a:r>
              <a:rPr lang="en-US" dirty="0">
                <a:solidFill>
                  <a:schemeClr val="accent1"/>
                </a:solidFill>
              </a:rPr>
              <a:t>Source anonymity</a:t>
            </a:r>
          </a:p>
        </p:txBody>
      </p:sp>
      <p:pic>
        <p:nvPicPr>
          <p:cNvPr id="30" name="Picture 2" descr="D:\Classes\5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043" y="4949544"/>
            <a:ext cx="1326272" cy="1326272"/>
          </a:xfrm>
          <a:prstGeom prst="rect">
            <a:avLst/>
          </a:prstGeom>
          <a:noFill/>
          <a:extLst>
            <a:ext uri="{909E8E84-426E-40DD-AFC4-6F175D3DCCD1}">
              <a14:hiddenFill xmlns:a14="http://schemas.microsoft.com/office/drawing/2010/main">
                <a:solidFill>
                  <a:srgbClr val="FFFFFF"/>
                </a:solidFill>
              </a14:hiddenFill>
            </a:ext>
          </a:extLst>
        </p:spPr>
      </p:pic>
      <p:sp>
        <p:nvSpPr>
          <p:cNvPr id="31" name="Pentagon 30"/>
          <p:cNvSpPr/>
          <p:nvPr/>
        </p:nvSpPr>
        <p:spPr>
          <a:xfrm rot="5400000">
            <a:off x="4727989" y="3379355"/>
            <a:ext cx="2927709" cy="212669"/>
          </a:xfrm>
          <a:prstGeom prst="homePlate">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p:cNvSpPr txBox="1">
            <a:spLocks/>
          </p:cNvSpPr>
          <p:nvPr/>
        </p:nvSpPr>
        <p:spPr>
          <a:xfrm>
            <a:off x="3085789" y="4206709"/>
            <a:ext cx="3025689" cy="70972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None/>
            </a:pPr>
            <a:r>
              <a:rPr lang="en-US" b="1" dirty="0">
                <a:solidFill>
                  <a:schemeClr val="accent2"/>
                </a:solidFill>
              </a:rPr>
              <a:t>No anonymity!</a:t>
            </a:r>
          </a:p>
        </p:txBody>
      </p:sp>
      <p:pic>
        <p:nvPicPr>
          <p:cNvPr id="7170" name="Picture 2" descr="D:\Pictures\Server_icons_lnx\Icons\128X128\firewall_serve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0837" y="2533591"/>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Classes\5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837" y="2509407"/>
            <a:ext cx="1326272" cy="132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9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anim calcmode="lin" valueType="num">
                                      <p:cBhvr>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anim calcmode="lin" valueType="num">
                                      <p:cBhvr>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anim calcmode="lin" valueType="num">
                                      <p:cBhvr>
                                        <p:cTn id="29" dur="500" fill="hold"/>
                                        <p:tgtEl>
                                          <p:spTgt spid="31"/>
                                        </p:tgtEl>
                                        <p:attrNameLst>
                                          <p:attrName>ppt_x</p:attrName>
                                        </p:attrNameLst>
                                      </p:cBhvr>
                                      <p:tavLst>
                                        <p:tav tm="0">
                                          <p:val>
                                            <p:strVal val="#ppt_x"/>
                                          </p:val>
                                        </p:tav>
                                        <p:tav tm="100000">
                                          <p:val>
                                            <p:strVal val="#ppt_x"/>
                                          </p:val>
                                        </p:tav>
                                      </p:tavLst>
                                    </p:anim>
                                    <p:anim calcmode="lin" valueType="num">
                                      <p:cBhvr>
                                        <p:cTn id="30" dur="500" fill="hold"/>
                                        <p:tgtEl>
                                          <p:spTgt spid="3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anim calcmode="lin" valueType="num">
                                      <p:cBhvr>
                                        <p:cTn id="34" dur="500" fill="hold"/>
                                        <p:tgtEl>
                                          <p:spTgt spid="30"/>
                                        </p:tgtEl>
                                        <p:attrNameLst>
                                          <p:attrName>ppt_x</p:attrName>
                                        </p:attrNameLst>
                                      </p:cBhvr>
                                      <p:tavLst>
                                        <p:tav tm="0">
                                          <p:val>
                                            <p:strVal val="#ppt_x"/>
                                          </p:val>
                                        </p:tav>
                                        <p:tav tm="100000">
                                          <p:val>
                                            <p:strVal val="#ppt_x"/>
                                          </p:val>
                                        </p:tav>
                                      </p:tavLst>
                                    </p:anim>
                                    <p:anim calcmode="lin" valueType="num">
                                      <p:cBhvr>
                                        <p:cTn id="35" dur="500" fill="hold"/>
                                        <p:tgtEl>
                                          <p:spTgt spid="3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anim calcmode="lin" valueType="num">
                                      <p:cBhvr>
                                        <p:cTn id="39" dur="500" fill="hold"/>
                                        <p:tgtEl>
                                          <p:spTgt spid="29"/>
                                        </p:tgtEl>
                                        <p:attrNameLst>
                                          <p:attrName>ppt_x</p:attrName>
                                        </p:attrNameLst>
                                      </p:cBhvr>
                                      <p:tavLst>
                                        <p:tav tm="0">
                                          <p:val>
                                            <p:strVal val="#ppt_x"/>
                                          </p:val>
                                        </p:tav>
                                        <p:tav tm="100000">
                                          <p:val>
                                            <p:strVal val="#ppt_x"/>
                                          </p:val>
                                        </p:tav>
                                      </p:tavLst>
                                    </p:anim>
                                    <p:anim calcmode="lin" valueType="num">
                                      <p:cBhvr>
                                        <p:cTn id="40" dur="500" fill="hold"/>
                                        <p:tgtEl>
                                          <p:spTgt spid="29"/>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strVal val="#ppt_x"/>
                                          </p:val>
                                        </p:tav>
                                        <p:tav tm="100000">
                                          <p:val>
                                            <p:strVal val="#ppt_x"/>
                                          </p:val>
                                        </p:tav>
                                      </p:tavLst>
                                    </p:anim>
                                    <p:anim calcmode="lin" valueType="num">
                                      <p:cBhvr>
                                        <p:cTn id="46" dur="5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anim calcmode="lin" valueType="num">
                                      <p:cBhvr>
                                        <p:cTn id="50" dur="500" fill="hold"/>
                                        <p:tgtEl>
                                          <p:spTgt spid="33"/>
                                        </p:tgtEl>
                                        <p:attrNameLst>
                                          <p:attrName>ppt_x</p:attrName>
                                        </p:attrNameLst>
                                      </p:cBhvr>
                                      <p:tavLst>
                                        <p:tav tm="0">
                                          <p:val>
                                            <p:strVal val="#ppt_x"/>
                                          </p:val>
                                        </p:tav>
                                        <p:tav tm="100000">
                                          <p:val>
                                            <p:strVal val="#ppt_x"/>
                                          </p:val>
                                        </p:tav>
                                      </p:tavLst>
                                    </p:anim>
                                    <p:anim calcmode="lin" valueType="num">
                                      <p:cBhvr>
                                        <p:cTn id="51"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29" grpId="0"/>
      <p:bldP spid="31" grpId="0" animBg="1"/>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Content to </a:t>
            </a:r>
            <a:r>
              <a:rPr lang="en-US" dirty="0" err="1"/>
              <a:t>Deanonymize</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22</a:t>
            </a:fld>
            <a:endParaRPr lang="en-US" dirty="0"/>
          </a:p>
        </p:txBody>
      </p:sp>
      <p:pic>
        <p:nvPicPr>
          <p:cNvPr id="5" name="Picture 6" descr="D:\Pictures\soft-scraps icons\User Coat Green-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772" y="1827056"/>
            <a:ext cx="849130" cy="84913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160802" y="1987496"/>
            <a:ext cx="2773920" cy="528250"/>
            <a:chOff x="1160802" y="1830459"/>
            <a:chExt cx="2773920" cy="528250"/>
          </a:xfrm>
        </p:grpSpPr>
        <p:sp>
          <p:nvSpPr>
            <p:cNvPr id="8" name="Left-Right Arrow 7"/>
            <p:cNvSpPr/>
            <p:nvPr/>
          </p:nvSpPr>
          <p:spPr>
            <a:xfrm>
              <a:off x="1160802" y="1874351"/>
              <a:ext cx="2773920"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0" name="Picture 3" descr="D:\Pictures\soft-scraps icons\Lock Lock-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079" y="1830459"/>
              <a:ext cx="528250" cy="528250"/>
            </a:xfrm>
            <a:prstGeom prst="rect">
              <a:avLst/>
            </a:prstGeom>
            <a:noFill/>
            <a:extLst>
              <a:ext uri="{909E8E84-426E-40DD-AFC4-6F175D3DCCD1}">
                <a14:hiddenFill xmlns:a14="http://schemas.microsoft.com/office/drawing/2010/main">
                  <a:solidFill>
                    <a:srgbClr val="FFFFFF"/>
                  </a:solidFill>
                </a14:hiddenFill>
              </a:ext>
            </a:extLst>
          </p:spPr>
        </p:pic>
      </p:grpSp>
      <p:pic>
        <p:nvPicPr>
          <p:cNvPr id="6146" name="Picture 2" descr="D:\Pictures\Server_icons_lnx\Icons\128X128\proxy_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9034" y="164202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66139" y="2862320"/>
            <a:ext cx="2064989" cy="461665"/>
          </a:xfrm>
          <a:prstGeom prst="rect">
            <a:avLst/>
          </a:prstGeom>
          <a:noFill/>
        </p:spPr>
        <p:txBody>
          <a:bodyPr wrap="none" rtlCol="0">
            <a:spAutoFit/>
          </a:bodyPr>
          <a:lstStyle/>
          <a:p>
            <a:r>
              <a:rPr lang="en-US" sz="2400" dirty="0"/>
              <a:t>HTTPS Proxy</a:t>
            </a:r>
          </a:p>
        </p:txBody>
      </p:sp>
      <p:pic>
        <p:nvPicPr>
          <p:cNvPr id="6147" name="Picture 3" descr="D:\Classes\5700\assets\social_google_b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07564" y="1776272"/>
            <a:ext cx="950699" cy="950699"/>
          </a:xfrm>
          <a:prstGeom prst="rect">
            <a:avLst/>
          </a:prstGeom>
          <a:noFill/>
          <a:extLst>
            <a:ext uri="{909E8E84-426E-40DD-AFC4-6F175D3DCCD1}">
              <a14:hiddenFill xmlns:a14="http://schemas.microsoft.com/office/drawing/2010/main">
                <a:solidFill>
                  <a:srgbClr val="FFFFFF"/>
                </a:solidFill>
              </a14:hiddenFill>
            </a:ext>
          </a:extLst>
        </p:spPr>
      </p:pic>
      <p:sp>
        <p:nvSpPr>
          <p:cNvPr id="24" name="Left-Right Arrow 23"/>
          <p:cNvSpPr/>
          <p:nvPr/>
        </p:nvSpPr>
        <p:spPr>
          <a:xfrm>
            <a:off x="5317771" y="2031389"/>
            <a:ext cx="2660025" cy="4404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Content Placeholder 3"/>
          <p:cNvSpPr txBox="1">
            <a:spLocks/>
          </p:cNvSpPr>
          <p:nvPr/>
        </p:nvSpPr>
        <p:spPr>
          <a:xfrm>
            <a:off x="6061035" y="4164564"/>
            <a:ext cx="2897228" cy="64603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None/>
            </a:pPr>
            <a:r>
              <a:rPr lang="en-US" b="1" dirty="0">
                <a:solidFill>
                  <a:schemeClr val="accent2"/>
                </a:solidFill>
              </a:rPr>
              <a:t>No anonymity!</a:t>
            </a:r>
          </a:p>
        </p:txBody>
      </p:sp>
      <p:pic>
        <p:nvPicPr>
          <p:cNvPr id="30" name="Picture 2" descr="D:\Classes\5700\assets\devil-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5012" y="2862320"/>
            <a:ext cx="1326272" cy="1326272"/>
          </a:xfrm>
          <a:prstGeom prst="rect">
            <a:avLst/>
          </a:prstGeom>
          <a:noFill/>
          <a:extLst>
            <a:ext uri="{909E8E84-426E-40DD-AFC4-6F175D3DCCD1}">
              <a14:hiddenFill xmlns:a14="http://schemas.microsoft.com/office/drawing/2010/main">
                <a:solidFill>
                  <a:srgbClr val="FFFFFF"/>
                </a:solidFill>
              </a14:hiddenFill>
            </a:ext>
          </a:extLst>
        </p:spPr>
      </p:pic>
      <p:sp>
        <p:nvSpPr>
          <p:cNvPr id="31" name="Pentagon 30"/>
          <p:cNvSpPr/>
          <p:nvPr/>
        </p:nvSpPr>
        <p:spPr>
          <a:xfrm rot="5400000">
            <a:off x="6354181" y="2239961"/>
            <a:ext cx="1035264" cy="212670"/>
          </a:xfrm>
          <a:prstGeom prst="homePlate">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flipH="1">
            <a:off x="255004" y="3405977"/>
            <a:ext cx="5709068" cy="1815883"/>
            <a:chOff x="1219200" y="4876799"/>
            <a:chExt cx="5181605" cy="1384995"/>
          </a:xfrm>
        </p:grpSpPr>
        <p:sp>
          <p:nvSpPr>
            <p:cNvPr id="35" name="Rectangular Callout 34"/>
            <p:cNvSpPr/>
            <p:nvPr/>
          </p:nvSpPr>
          <p:spPr>
            <a:xfrm>
              <a:off x="1219200" y="4876799"/>
              <a:ext cx="5181601" cy="1384995"/>
            </a:xfrm>
            <a:prstGeom prst="wedgeRectCallout">
              <a:avLst>
                <a:gd name="adj1" fmla="val 38611"/>
                <a:gd name="adj2" fmla="val -96190"/>
              </a:avLst>
            </a:prstGeom>
            <a:solidFill>
              <a:schemeClr val="accent1"/>
            </a:solidFill>
            <a:ln w="381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6" name="TextBox 35"/>
            <p:cNvSpPr txBox="1"/>
            <p:nvPr/>
          </p:nvSpPr>
          <p:spPr>
            <a:xfrm>
              <a:off x="1219204" y="4876799"/>
              <a:ext cx="5181601" cy="1384994"/>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ysClr val="window" lastClr="FFFFFF"/>
                  </a:solidFill>
                  <a:effectLst/>
                  <a:uLnTx/>
                  <a:uFillTx/>
                </a:rPr>
                <a:t>Reading</a:t>
              </a:r>
              <a:r>
                <a:rPr kumimoji="0" lang="en-US" sz="2800" b="0" i="0" u="none" strike="noStrike" kern="0" cap="none" spc="0" normalizeH="0" noProof="0" dirty="0">
                  <a:ln>
                    <a:noFill/>
                  </a:ln>
                  <a:solidFill>
                    <a:sysClr val="window" lastClr="FFFFFF"/>
                  </a:solidFill>
                  <a:effectLst/>
                  <a:uLnTx/>
                  <a:uFillTx/>
                </a:rPr>
                <a:t> Gmail</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0" baseline="0" dirty="0">
                  <a:solidFill>
                    <a:sysClr val="window" lastClr="FFFFFF"/>
                  </a:solidFill>
                </a:rPr>
                <a:t>Looking up directions to home</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noProof="0" dirty="0">
                  <a:ln>
                    <a:noFill/>
                  </a:ln>
                  <a:solidFill>
                    <a:sysClr val="window" lastClr="FFFFFF"/>
                  </a:solidFill>
                  <a:effectLst/>
                  <a:uLnTx/>
                  <a:uFillTx/>
                </a:rPr>
                <a:t>Updating your </a:t>
              </a:r>
              <a:r>
                <a:rPr lang="en-US" sz="2800" kern="0" dirty="0">
                  <a:solidFill>
                    <a:sysClr val="window" lastClr="FFFFFF"/>
                  </a:solidFill>
                </a:rPr>
                <a:t>Facebook</a:t>
              </a:r>
              <a:r>
                <a:rPr kumimoji="0" lang="en-US" sz="2800" b="0" i="0" u="none" strike="noStrike" kern="0" cap="none" spc="0" normalizeH="0" noProof="0" dirty="0">
                  <a:ln>
                    <a:noFill/>
                  </a:ln>
                  <a:solidFill>
                    <a:sysClr val="window" lastClr="FFFFFF"/>
                  </a:solidFill>
                  <a:effectLst/>
                  <a:uLnTx/>
                  <a:uFillTx/>
                </a:rPr>
                <a:t> profile</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0" baseline="0" dirty="0">
                  <a:solidFill>
                    <a:sysClr val="window" lastClr="FFFFFF"/>
                  </a:solidFill>
                </a:rPr>
                <a:t>Etc…</a:t>
              </a:r>
              <a:endParaRPr kumimoji="0" lang="en-US" sz="2800" b="0" i="0" u="none" strike="noStrike" kern="0" cap="none" spc="0" normalizeH="0" baseline="0" noProof="0" dirty="0">
                <a:ln>
                  <a:noFill/>
                </a:ln>
                <a:solidFill>
                  <a:sysClr val="window" lastClr="FFFFFF"/>
                </a:solidFill>
                <a:effectLst/>
                <a:uLnTx/>
                <a:uFillTx/>
              </a:endParaRPr>
            </a:p>
          </p:txBody>
        </p:sp>
      </p:grpSp>
      <p:sp>
        <p:nvSpPr>
          <p:cNvPr id="37" name="Content Placeholder 3"/>
          <p:cNvSpPr>
            <a:spLocks noGrp="1"/>
          </p:cNvSpPr>
          <p:nvPr>
            <p:ph sz="quarter" idx="1"/>
          </p:nvPr>
        </p:nvSpPr>
        <p:spPr>
          <a:xfrm>
            <a:off x="22351" y="5527343"/>
            <a:ext cx="8460562" cy="1182719"/>
          </a:xfrm>
        </p:spPr>
        <p:txBody>
          <a:bodyPr>
            <a:normAutofit/>
          </a:bodyPr>
          <a:lstStyle/>
          <a:p>
            <a:r>
              <a:rPr lang="en-US" dirty="0"/>
              <a:t>Fact: the NSA leverages common cookies from ad networks, social networks, etc. to track users</a:t>
            </a:r>
            <a:endParaRPr lang="en-US" dirty="0">
              <a:solidFill>
                <a:schemeClr val="accent1"/>
              </a:solidFill>
            </a:endParaRPr>
          </a:p>
        </p:txBody>
      </p:sp>
    </p:spTree>
    <p:extLst>
      <p:ext uri="{BB962C8B-B14F-4D97-AF65-F5344CB8AC3E}">
        <p14:creationId xmlns:p14="http://schemas.microsoft.com/office/powerpoint/2010/main" val="130072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anim calcmode="lin" valueType="num">
                                      <p:cBhvr>
                                        <p:cTn id="8" dur="500" fill="hold"/>
                                        <p:tgtEl>
                                          <p:spTgt spid="34"/>
                                        </p:tgtEl>
                                        <p:attrNameLst>
                                          <p:attrName>ppt_x</p:attrName>
                                        </p:attrNameLst>
                                      </p:cBhvr>
                                      <p:tavLst>
                                        <p:tav tm="0">
                                          <p:val>
                                            <p:strVal val="#ppt_x"/>
                                          </p:val>
                                        </p:tav>
                                        <p:tav tm="100000">
                                          <p:val>
                                            <p:strVal val="#ppt_x"/>
                                          </p:val>
                                        </p:tav>
                                      </p:tavLst>
                                    </p:anim>
                                    <p:anim calcmode="lin" valueType="num">
                                      <p:cBhvr>
                                        <p:cTn id="9"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anim calcmode="lin" valueType="num">
                                      <p:cBhvr>
                                        <p:cTn id="15" dur="500" fill="hold"/>
                                        <p:tgtEl>
                                          <p:spTgt spid="29"/>
                                        </p:tgtEl>
                                        <p:attrNameLst>
                                          <p:attrName>ppt_x</p:attrName>
                                        </p:attrNameLst>
                                      </p:cBhvr>
                                      <p:tavLst>
                                        <p:tav tm="0">
                                          <p:val>
                                            <p:strVal val="#ppt_x"/>
                                          </p:val>
                                        </p:tav>
                                        <p:tav tm="100000">
                                          <p:val>
                                            <p:strVal val="#ppt_x"/>
                                          </p:val>
                                        </p:tav>
                                      </p:tavLst>
                                    </p:anim>
                                    <p:anim calcmode="lin" valueType="num">
                                      <p:cBhvr>
                                        <p:cTn id="16"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
                                            <p:txEl>
                                              <p:pRg st="0" end="0"/>
                                            </p:txEl>
                                          </p:spTgt>
                                        </p:tgtEl>
                                        <p:attrNameLst>
                                          <p:attrName>style.visibility</p:attrName>
                                        </p:attrNameLst>
                                      </p:cBhvr>
                                      <p:to>
                                        <p:strVal val="visible"/>
                                      </p:to>
                                    </p:set>
                                    <p:animEffect transition="in" filter="fade">
                                      <p:cBhvr>
                                        <p:cTn id="21" dur="500"/>
                                        <p:tgtEl>
                                          <p:spTgt spid="37">
                                            <p:txEl>
                                              <p:pRg st="0" end="0"/>
                                            </p:txEl>
                                          </p:spTgt>
                                        </p:tgtEl>
                                      </p:cBhvr>
                                    </p:animEffect>
                                    <p:anim calcmode="lin" valueType="num">
                                      <p:cBhvr>
                                        <p:cTn id="2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Inference Attacks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23</a:t>
            </a:fld>
            <a:endParaRPr lang="en-US" dirty="0"/>
          </a:p>
        </p:txBody>
      </p:sp>
      <p:sp>
        <p:nvSpPr>
          <p:cNvPr id="4" name="Content Placeholder 3"/>
          <p:cNvSpPr>
            <a:spLocks noGrp="1"/>
          </p:cNvSpPr>
          <p:nvPr>
            <p:ph sz="quarter" idx="1"/>
          </p:nvPr>
        </p:nvSpPr>
        <p:spPr>
          <a:xfrm>
            <a:off x="122364" y="5721420"/>
            <a:ext cx="8835899" cy="1049902"/>
          </a:xfrm>
        </p:spPr>
        <p:txBody>
          <a:bodyPr>
            <a:normAutofit/>
          </a:bodyPr>
          <a:lstStyle/>
          <a:p>
            <a:r>
              <a:rPr lang="en-US" dirty="0"/>
              <a:t>Statistical analysis of traffic patterns can compromise anonymity, i.e. the </a:t>
            </a:r>
            <a:r>
              <a:rPr lang="en-US" b="1" dirty="0"/>
              <a:t>timing</a:t>
            </a:r>
            <a:r>
              <a:rPr lang="en-US" dirty="0"/>
              <a:t> and/or </a:t>
            </a:r>
            <a:r>
              <a:rPr lang="en-US" b="1" dirty="0"/>
              <a:t>volume</a:t>
            </a:r>
            <a:r>
              <a:rPr lang="en-US" dirty="0"/>
              <a:t> of packets</a:t>
            </a:r>
            <a:endParaRPr lang="en-US" dirty="0">
              <a:solidFill>
                <a:schemeClr val="accent1"/>
              </a:solidFill>
            </a:endParaRPr>
          </a:p>
        </p:txBody>
      </p:sp>
      <p:pic>
        <p:nvPicPr>
          <p:cNvPr id="5" name="Picture 6" descr="D:\Pictures\soft-scraps icons\User Coat Green-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772" y="1610918"/>
            <a:ext cx="849130" cy="8491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Classes\5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837" y="4377542"/>
            <a:ext cx="1326272" cy="132627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132688" y="1830459"/>
            <a:ext cx="2773920" cy="800300"/>
            <a:chOff x="1132688" y="1830459"/>
            <a:chExt cx="2773920" cy="800300"/>
          </a:xfrm>
        </p:grpSpPr>
        <p:sp>
          <p:nvSpPr>
            <p:cNvPr id="8" name="Left-Right Arrow 7"/>
            <p:cNvSpPr/>
            <p:nvPr/>
          </p:nvSpPr>
          <p:spPr>
            <a:xfrm rot="687103">
              <a:off x="1132688" y="1907081"/>
              <a:ext cx="2773920" cy="7236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0" name="Picture 3" descr="D:\Pictures\soft-scraps icons\Lock Lock-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9079" y="1830459"/>
              <a:ext cx="528250" cy="52825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4" descr="D:\Classes\5700\assets\User Coat Red-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772" y="2669278"/>
            <a:ext cx="849130" cy="8491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D:\Classes\5700\assets\User Coat Blue-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772" y="3782144"/>
            <a:ext cx="849130" cy="8491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667072" y="3806648"/>
            <a:ext cx="2117887" cy="461665"/>
          </a:xfrm>
          <a:prstGeom prst="rect">
            <a:avLst/>
          </a:prstGeom>
          <a:noFill/>
        </p:spPr>
        <p:txBody>
          <a:bodyPr wrap="none" rtlCol="0">
            <a:spAutoFit/>
          </a:bodyPr>
          <a:lstStyle/>
          <a:p>
            <a:r>
              <a:rPr lang="en-US" sz="2400" dirty="0"/>
              <a:t>VPN Gateway</a:t>
            </a:r>
          </a:p>
        </p:txBody>
      </p:sp>
      <p:pic>
        <p:nvPicPr>
          <p:cNvPr id="6147" name="Picture 3" descr="D:\Classes\5700\assets\social_google_b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7564" y="1560133"/>
            <a:ext cx="950699" cy="9506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Classes\5700\assets\amazon-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85505" y="2686165"/>
            <a:ext cx="972758" cy="9727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0ph3r\Desktop\res\facebook_ico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8137" y="3763250"/>
            <a:ext cx="1010126" cy="101012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1255075" y="2829718"/>
            <a:ext cx="2451958" cy="528250"/>
            <a:chOff x="1255075" y="2829718"/>
            <a:chExt cx="2451958" cy="528250"/>
          </a:xfrm>
        </p:grpSpPr>
        <p:sp>
          <p:nvSpPr>
            <p:cNvPr id="20" name="Left-Right Arrow 19"/>
            <p:cNvSpPr/>
            <p:nvPr/>
          </p:nvSpPr>
          <p:spPr>
            <a:xfrm>
              <a:off x="1255075" y="3084554"/>
              <a:ext cx="2451958" cy="1848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1" name="Picture 3" descr="D:\Pictures\soft-scraps icons\Lock Lock-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5453" y="2829718"/>
              <a:ext cx="528250" cy="5282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1130327" y="3820010"/>
            <a:ext cx="2773920" cy="528250"/>
            <a:chOff x="1130327" y="3820010"/>
            <a:chExt cx="2773920" cy="528250"/>
          </a:xfrm>
        </p:grpSpPr>
        <p:sp>
          <p:nvSpPr>
            <p:cNvPr id="19" name="Left-Right Arrow 18"/>
            <p:cNvSpPr/>
            <p:nvPr/>
          </p:nvSpPr>
          <p:spPr>
            <a:xfrm rot="20753170">
              <a:off x="1130327" y="3862652"/>
              <a:ext cx="2773920" cy="1409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2" name="Picture 3" descr="D:\Pictures\soft-scraps icons\Lock Lock-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9079" y="3820010"/>
              <a:ext cx="528250" cy="52825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Left-Right Arrow 22"/>
          <p:cNvSpPr/>
          <p:nvPr/>
        </p:nvSpPr>
        <p:spPr>
          <a:xfrm>
            <a:off x="5520913" y="3062049"/>
            <a:ext cx="2351284" cy="1622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Left-Right Arrow 23"/>
          <p:cNvSpPr/>
          <p:nvPr/>
        </p:nvSpPr>
        <p:spPr>
          <a:xfrm rot="20753170">
            <a:off x="5336807" y="1955589"/>
            <a:ext cx="2660025" cy="6787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Left-Right Arrow 24"/>
          <p:cNvSpPr/>
          <p:nvPr/>
        </p:nvSpPr>
        <p:spPr>
          <a:xfrm rot="687103">
            <a:off x="5281510" y="3778176"/>
            <a:ext cx="2660027" cy="1389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entagon 10"/>
          <p:cNvSpPr/>
          <p:nvPr/>
        </p:nvSpPr>
        <p:spPr>
          <a:xfrm rot="4073852">
            <a:off x="1434687" y="3106337"/>
            <a:ext cx="3330725" cy="152501"/>
          </a:xfrm>
          <a:prstGeom prst="homePlate">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entagon 30"/>
          <p:cNvSpPr/>
          <p:nvPr/>
        </p:nvSpPr>
        <p:spPr>
          <a:xfrm rot="6820903">
            <a:off x="4437352" y="3151000"/>
            <a:ext cx="3337093" cy="134605"/>
          </a:xfrm>
          <a:prstGeom prst="homePlate">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Pictures\Server_icons_lnx\Icons\128X128\firewall_serve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0837" y="2533591"/>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72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anim calcmode="lin" valueType="num">
                                      <p:cBhvr>
                                        <p:cTn id="2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 Protect</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24</a:t>
            </a:fld>
            <a:endParaRPr lang="en-US" dirty="0"/>
          </a:p>
        </p:txBody>
      </p:sp>
      <p:sp>
        <p:nvSpPr>
          <p:cNvPr id="4" name="Content Placeholder 3"/>
          <p:cNvSpPr>
            <a:spLocks noGrp="1"/>
          </p:cNvSpPr>
          <p:nvPr>
            <p:ph sz="quarter" idx="1"/>
          </p:nvPr>
        </p:nvSpPr>
        <p:spPr/>
        <p:txBody>
          <a:bodyPr/>
          <a:lstStyle/>
          <a:p>
            <a:r>
              <a:rPr lang="en-US" dirty="0"/>
              <a:t>Personally Identifiable Information (PII)</a:t>
            </a:r>
          </a:p>
          <a:p>
            <a:pPr lvl="1"/>
            <a:r>
              <a:rPr lang="en-US" dirty="0"/>
              <a:t>Name, address, phone number, etc.</a:t>
            </a:r>
          </a:p>
          <a:p>
            <a:r>
              <a:rPr lang="en-US" dirty="0"/>
              <a:t>OS and browser information</a:t>
            </a:r>
          </a:p>
          <a:p>
            <a:pPr lvl="1"/>
            <a:r>
              <a:rPr lang="en-US" dirty="0"/>
              <a:t>Cookies, etc.</a:t>
            </a:r>
          </a:p>
          <a:p>
            <a:r>
              <a:rPr lang="en-US" dirty="0"/>
              <a:t>Language information</a:t>
            </a:r>
          </a:p>
          <a:p>
            <a:r>
              <a:rPr lang="en-US" dirty="0"/>
              <a:t>IP address</a:t>
            </a:r>
          </a:p>
          <a:p>
            <a:r>
              <a:rPr lang="en-US" dirty="0"/>
              <a:t>Amount of data sent and received</a:t>
            </a:r>
          </a:p>
          <a:p>
            <a:r>
              <a:rPr lang="en-US" dirty="0">
                <a:solidFill>
                  <a:schemeClr val="accent1"/>
                </a:solidFill>
              </a:rPr>
              <a:t>Traffic timing</a:t>
            </a:r>
          </a:p>
        </p:txBody>
      </p:sp>
    </p:spTree>
    <p:extLst>
      <p:ext uri="{BB962C8B-B14F-4D97-AF65-F5344CB8AC3E}">
        <p14:creationId xmlns:p14="http://schemas.microsoft.com/office/powerpoint/2010/main" val="3740646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50376" y="2388359"/>
            <a:ext cx="8338782" cy="3807725"/>
          </a:xfrm>
        </p:spPr>
        <p:txBody>
          <a:bodyPr>
            <a:noAutofit/>
          </a:bodyPr>
          <a:lstStyle/>
          <a:p>
            <a:pPr marL="571500" indent="-571500">
              <a:buFont typeface="Wingdings" pitchFamily="2" charset="2"/>
              <a:buChar char="q"/>
            </a:pPr>
            <a:r>
              <a:rPr lang="en-US" sz="4400" dirty="0"/>
              <a:t>Definitions and Examples</a:t>
            </a:r>
          </a:p>
          <a:p>
            <a:pPr marL="571500" indent="-571500">
              <a:buFont typeface="Wingdings" pitchFamily="2" charset="2"/>
              <a:buChar char="q"/>
            </a:pPr>
            <a:r>
              <a:rPr lang="en-US" sz="4400" dirty="0"/>
              <a:t>Crowds</a:t>
            </a:r>
          </a:p>
          <a:p>
            <a:pPr marL="571500" indent="-571500">
              <a:buFont typeface="Wingdings" pitchFamily="2" charset="2"/>
              <a:buChar char="q"/>
            </a:pPr>
            <a:r>
              <a:rPr lang="en-US" sz="4400" dirty="0" err="1"/>
              <a:t>Chaum</a:t>
            </a:r>
            <a:r>
              <a:rPr lang="en-US" sz="4400" dirty="0"/>
              <a:t> Mix / Mix Networks</a:t>
            </a:r>
          </a:p>
          <a:p>
            <a:pPr marL="571500" indent="-571500">
              <a:buFont typeface="Wingdings" pitchFamily="2" charset="2"/>
              <a:buChar char="q"/>
            </a:pPr>
            <a:r>
              <a:rPr lang="en-US" sz="4400" dirty="0"/>
              <a:t>Tor</a:t>
            </a:r>
          </a:p>
        </p:txBody>
      </p:sp>
      <p:sp>
        <p:nvSpPr>
          <p:cNvPr id="5" name="Title 4"/>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1"/>
          </p:nvPr>
        </p:nvSpPr>
        <p:spPr/>
        <p:txBody>
          <a:bodyPr>
            <a:normAutofit/>
          </a:bodyPr>
          <a:lstStyle/>
          <a:p>
            <a:fld id="{283B9EA5-CE9A-4950-A80C-5ADF06B45BB8}" type="slidenum">
              <a:rPr lang="en-US" smtClean="0"/>
              <a:pPr/>
              <a:t>25</a:t>
            </a:fld>
            <a:endParaRPr lang="en-US" dirty="0"/>
          </a:p>
        </p:txBody>
      </p:sp>
    </p:spTree>
    <p:extLst>
      <p:ext uri="{BB962C8B-B14F-4D97-AF65-F5344CB8AC3E}">
        <p14:creationId xmlns:p14="http://schemas.microsoft.com/office/powerpoint/2010/main" val="610942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Crypto Algorithms</a:t>
            </a:r>
          </a:p>
        </p:txBody>
      </p:sp>
      <p:sp>
        <p:nvSpPr>
          <p:cNvPr id="4" name="Slide Number Placeholder 3"/>
          <p:cNvSpPr>
            <a:spLocks noGrp="1"/>
          </p:cNvSpPr>
          <p:nvPr>
            <p:ph type="sldNum" sz="quarter" idx="12"/>
          </p:nvPr>
        </p:nvSpPr>
        <p:spPr/>
        <p:txBody>
          <a:bodyPr>
            <a:normAutofit fontScale="92500" lnSpcReduction="20000"/>
          </a:bodyPr>
          <a:lstStyle/>
          <a:p>
            <a:fld id="{283B9EA5-CE9A-4950-A80C-5ADF06B45BB8}" type="slidenum">
              <a:rPr lang="en-US" smtClean="0"/>
              <a:t>26</a:t>
            </a:fld>
            <a:endParaRPr lang="en-US"/>
          </a:p>
        </p:txBody>
      </p:sp>
      <p:sp>
        <p:nvSpPr>
          <p:cNvPr id="6" name="Content Placeholder 5"/>
          <p:cNvSpPr>
            <a:spLocks noGrp="1"/>
          </p:cNvSpPr>
          <p:nvPr>
            <p:ph sz="quarter" idx="1"/>
          </p:nvPr>
        </p:nvSpPr>
        <p:spPr/>
        <p:txBody>
          <a:bodyPr/>
          <a:lstStyle/>
          <a:p>
            <a:r>
              <a:rPr lang="en-US" dirty="0"/>
              <a:t>Symmetric algorithms</a:t>
            </a:r>
          </a:p>
          <a:p>
            <a:pPr lvl="1"/>
            <a:r>
              <a:rPr lang="en-US" dirty="0"/>
              <a:t>Conventional algorithms</a:t>
            </a:r>
          </a:p>
          <a:p>
            <a:pPr lvl="1"/>
            <a:r>
              <a:rPr lang="en-US" dirty="0"/>
              <a:t>Encryption and decryption keys are the </a:t>
            </a:r>
            <a:r>
              <a:rPr lang="en-US" dirty="0">
                <a:solidFill>
                  <a:schemeClr val="accent1"/>
                </a:solidFill>
              </a:rPr>
              <a:t>same</a:t>
            </a:r>
          </a:p>
          <a:p>
            <a:pPr lvl="1"/>
            <a:r>
              <a:rPr lang="en-US" dirty="0"/>
              <a:t>Examples: DES, 3DES, AES, Blowfish</a:t>
            </a:r>
          </a:p>
          <a:p>
            <a:r>
              <a:rPr lang="en-US" dirty="0"/>
              <a:t>Asymmetric algorithms</a:t>
            </a:r>
          </a:p>
          <a:p>
            <a:pPr lvl="1"/>
            <a:r>
              <a:rPr lang="en-US" dirty="0"/>
              <a:t>Commonly known as Public Key algorithms</a:t>
            </a:r>
          </a:p>
          <a:p>
            <a:pPr lvl="1"/>
            <a:r>
              <a:rPr lang="en-US" dirty="0"/>
              <a:t>Encryption key and decryption key are </a:t>
            </a:r>
            <a:r>
              <a:rPr lang="en-US" dirty="0">
                <a:solidFill>
                  <a:schemeClr val="accent1"/>
                </a:solidFill>
              </a:rPr>
              <a:t>different</a:t>
            </a:r>
          </a:p>
          <a:p>
            <a:pPr lvl="1"/>
            <a:r>
              <a:rPr lang="en-US" dirty="0"/>
              <a:t>Examples: </a:t>
            </a:r>
            <a:r>
              <a:rPr lang="en-US" dirty="0" err="1"/>
              <a:t>Diffie</a:t>
            </a:r>
            <a:r>
              <a:rPr lang="en-US" dirty="0"/>
              <a:t>-Hellman, RSA, Elliptic curve</a:t>
            </a:r>
          </a:p>
          <a:p>
            <a:pPr lvl="1"/>
            <a:endParaRPr lang="en-US" dirty="0"/>
          </a:p>
        </p:txBody>
      </p:sp>
    </p:spTree>
    <p:extLst>
      <p:ext uri="{BB962C8B-B14F-4D97-AF65-F5344CB8AC3E}">
        <p14:creationId xmlns:p14="http://schemas.microsoft.com/office/powerpoint/2010/main" val="804963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Key Crypto</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27</a:t>
            </a:fld>
            <a:endParaRPr lang="en-US" dirty="0"/>
          </a:p>
        </p:txBody>
      </p:sp>
      <p:sp>
        <p:nvSpPr>
          <p:cNvPr id="4" name="Content Placeholder 3"/>
          <p:cNvSpPr>
            <a:spLocks noGrp="1"/>
          </p:cNvSpPr>
          <p:nvPr>
            <p:ph sz="quarter" idx="1"/>
          </p:nvPr>
        </p:nvSpPr>
        <p:spPr/>
        <p:txBody>
          <a:bodyPr/>
          <a:lstStyle/>
          <a:p>
            <a:r>
              <a:rPr lang="en-US" dirty="0"/>
              <a:t>Let’s say we have a plaintext message </a:t>
            </a:r>
            <a:r>
              <a:rPr lang="en-US" i="1" dirty="0"/>
              <a:t>M</a:t>
            </a:r>
          </a:p>
          <a:p>
            <a:pPr lvl="1"/>
            <a:r>
              <a:rPr lang="en-US" dirty="0"/>
              <a:t>… a symmetric encryption algorithm </a:t>
            </a:r>
            <a:r>
              <a:rPr lang="en-US" i="1" dirty="0"/>
              <a:t>E</a:t>
            </a:r>
          </a:p>
          <a:p>
            <a:pPr lvl="1"/>
            <a:r>
              <a:rPr lang="en-US" dirty="0"/>
              <a:t>… and a key </a:t>
            </a:r>
            <a:r>
              <a:rPr lang="en-US" i="1" dirty="0"/>
              <a:t>K</a:t>
            </a:r>
            <a:endParaRPr lang="en-US" dirty="0"/>
          </a:p>
          <a:p>
            <a:pPr marL="45720" indent="0">
              <a:buNone/>
            </a:pPr>
            <a:endParaRPr lang="en-US" i="1" dirty="0"/>
          </a:p>
          <a:p>
            <a:pPr marL="45720" indent="0" algn="ctr">
              <a:buNone/>
            </a:pPr>
            <a:r>
              <a:rPr lang="en-US" i="1" dirty="0"/>
              <a:t>M </a:t>
            </a:r>
            <a:r>
              <a:rPr lang="en-US" i="1" dirty="0">
                <a:sym typeface="Wingdings" panose="05000000000000000000" pitchFamily="2" charset="2"/>
              </a:rPr>
              <a:t> E(K, M) = C  E(K, C) = M</a:t>
            </a:r>
          </a:p>
          <a:p>
            <a:pPr marL="45720" indent="0">
              <a:buNone/>
            </a:pPr>
            <a:endParaRPr lang="en-US" i="1" dirty="0">
              <a:sym typeface="Wingdings" panose="05000000000000000000" pitchFamily="2" charset="2"/>
            </a:endParaRPr>
          </a:p>
          <a:p>
            <a:pPr marL="502920" indent="-457200"/>
            <a:r>
              <a:rPr lang="en-US" dirty="0">
                <a:sym typeface="Wingdings" panose="05000000000000000000" pitchFamily="2" charset="2"/>
              </a:rPr>
              <a:t>Advantages:</a:t>
            </a:r>
          </a:p>
          <a:p>
            <a:pPr marL="822960" lvl="1" indent="-457200"/>
            <a:r>
              <a:rPr lang="en-US" dirty="0">
                <a:sym typeface="Wingdings" panose="05000000000000000000" pitchFamily="2" charset="2"/>
              </a:rPr>
              <a:t>Fast and easy to use</a:t>
            </a:r>
          </a:p>
          <a:p>
            <a:pPr marL="502920" indent="-457200"/>
            <a:r>
              <a:rPr lang="en-US" dirty="0">
                <a:sym typeface="Wingdings" panose="05000000000000000000" pitchFamily="2" charset="2"/>
              </a:rPr>
              <a:t>Disadvantages</a:t>
            </a:r>
          </a:p>
          <a:p>
            <a:pPr marL="822960" lvl="1" indent="-457200"/>
            <a:r>
              <a:rPr lang="en-US" dirty="0">
                <a:sym typeface="Wingdings" panose="05000000000000000000" pitchFamily="2" charset="2"/>
              </a:rPr>
              <a:t>How to securely communicate the key?</a:t>
            </a:r>
            <a:endParaRPr lang="en-US" dirty="0"/>
          </a:p>
          <a:p>
            <a:endParaRPr lang="en-US" dirty="0"/>
          </a:p>
        </p:txBody>
      </p:sp>
      <p:grpSp>
        <p:nvGrpSpPr>
          <p:cNvPr id="5" name="Group 4"/>
          <p:cNvGrpSpPr/>
          <p:nvPr/>
        </p:nvGrpSpPr>
        <p:grpSpPr>
          <a:xfrm flipH="1">
            <a:off x="3613807" y="2853318"/>
            <a:ext cx="2330741" cy="502619"/>
            <a:chOff x="1219200" y="4876799"/>
            <a:chExt cx="5181605" cy="1384995"/>
          </a:xfrm>
        </p:grpSpPr>
        <p:sp>
          <p:nvSpPr>
            <p:cNvPr id="6" name="Rectangular Callout 5"/>
            <p:cNvSpPr/>
            <p:nvPr/>
          </p:nvSpPr>
          <p:spPr>
            <a:xfrm>
              <a:off x="1219200" y="4876799"/>
              <a:ext cx="5181601" cy="1384995"/>
            </a:xfrm>
            <a:prstGeom prst="wedgeRectCallout">
              <a:avLst>
                <a:gd name="adj1" fmla="val 3654"/>
                <a:gd name="adj2" fmla="val 103317"/>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 name="TextBox 6"/>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a:ln>
                    <a:noFill/>
                  </a:ln>
                  <a:solidFill>
                    <a:sysClr val="window" lastClr="FFFFFF"/>
                  </a:solidFill>
                  <a:effectLst/>
                  <a:uLnTx/>
                  <a:uFillTx/>
                </a:rPr>
                <a:t>Cyphertext</a:t>
              </a:r>
              <a:r>
                <a:rPr kumimoji="0" lang="en-US" sz="2800" b="0" i="0" u="none" strike="noStrike" kern="0" cap="none" spc="0" normalizeH="0" noProof="0" dirty="0">
                  <a:ln>
                    <a:noFill/>
                  </a:ln>
                  <a:solidFill>
                    <a:sysClr val="window" lastClr="FFFFFF"/>
                  </a:solidFill>
                  <a:effectLst/>
                  <a:uLnTx/>
                  <a:uFillTx/>
                </a:rPr>
                <a:t> </a:t>
              </a:r>
              <a:r>
                <a:rPr kumimoji="0" lang="en-US" sz="2800" b="0" i="1" u="none" strike="noStrike" kern="0" cap="none" spc="0" normalizeH="0" noProof="0" dirty="0">
                  <a:ln>
                    <a:noFill/>
                  </a:ln>
                  <a:solidFill>
                    <a:sysClr val="window" lastClr="FFFFFF"/>
                  </a:solidFill>
                  <a:effectLst/>
                  <a:uLnTx/>
                  <a:uFillTx/>
                </a:rPr>
                <a:t>C</a:t>
              </a:r>
              <a:endParaRPr kumimoji="0" lang="en-US" sz="2800" b="0" i="1" u="none" strike="noStrike" kern="0" cap="none" spc="0" normalizeH="0" baseline="0" noProof="0" dirty="0">
                <a:ln>
                  <a:noFill/>
                </a:ln>
                <a:solidFill>
                  <a:sysClr val="window" lastClr="FFFFFF"/>
                </a:solidFill>
                <a:effectLst/>
                <a:uLnTx/>
                <a:uFillTx/>
              </a:endParaRPr>
            </a:p>
          </p:txBody>
        </p:sp>
      </p:grpSp>
      <p:grpSp>
        <p:nvGrpSpPr>
          <p:cNvPr id="8" name="Group 7"/>
          <p:cNvGrpSpPr/>
          <p:nvPr/>
        </p:nvGrpSpPr>
        <p:grpSpPr>
          <a:xfrm flipH="1">
            <a:off x="5106718" y="4425087"/>
            <a:ext cx="3805267" cy="1103670"/>
            <a:chOff x="1219200" y="4876799"/>
            <a:chExt cx="5181605" cy="1571613"/>
          </a:xfrm>
        </p:grpSpPr>
        <p:sp>
          <p:nvSpPr>
            <p:cNvPr id="9" name="Rectangular Callout 8"/>
            <p:cNvSpPr/>
            <p:nvPr/>
          </p:nvSpPr>
          <p:spPr>
            <a:xfrm>
              <a:off x="1219200" y="4876799"/>
              <a:ext cx="5181601" cy="1384995"/>
            </a:xfrm>
            <a:prstGeom prst="wedgeRectCallout">
              <a:avLst>
                <a:gd name="adj1" fmla="val 25532"/>
                <a:gd name="adj2" fmla="val -81905"/>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 name="TextBox 9"/>
            <p:cNvSpPr txBox="1"/>
            <p:nvPr/>
          </p:nvSpPr>
          <p:spPr>
            <a:xfrm>
              <a:off x="1219204" y="4876799"/>
              <a:ext cx="5181601" cy="15716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Symmetric</a:t>
              </a:r>
              <a:r>
                <a:rPr kumimoji="0" lang="en-US" sz="2800" b="0" i="0" u="none" strike="noStrike" kern="0" cap="none" spc="0" normalizeH="0" noProof="0" dirty="0">
                  <a:ln>
                    <a:noFill/>
                  </a:ln>
                  <a:solidFill>
                    <a:sysClr val="window" lastClr="FFFFFF"/>
                  </a:solidFill>
                  <a:effectLst/>
                  <a:uLnTx/>
                  <a:uFillTx/>
                </a:rPr>
                <a:t> encryption is reversible</a:t>
              </a:r>
              <a:endParaRPr kumimoji="0" lang="en-US" sz="2800" b="0" i="1" u="none" strike="noStrike" kern="0" cap="none" spc="0" normalizeH="0" baseline="0" noProof="0" dirty="0">
                <a:ln>
                  <a:noFill/>
                </a:ln>
                <a:solidFill>
                  <a:sysClr val="window" lastClr="FFFFFF"/>
                </a:solidFill>
                <a:effectLst/>
                <a:uLnTx/>
                <a:uFillTx/>
              </a:endParaRPr>
            </a:p>
          </p:txBody>
        </p:sp>
      </p:grpSp>
    </p:spTree>
    <p:extLst>
      <p:ext uri="{BB962C8B-B14F-4D97-AF65-F5344CB8AC3E}">
        <p14:creationId xmlns:p14="http://schemas.microsoft.com/office/powerpoint/2010/main" val="405554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anim calcmode="lin" valueType="num">
                                      <p:cBhvr>
                                        <p:cTn id="2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Public Key Crypto</a:t>
            </a:r>
          </a:p>
        </p:txBody>
      </p:sp>
      <p:sp>
        <p:nvSpPr>
          <p:cNvPr id="4" name="Slide Number Placeholder 3"/>
          <p:cNvSpPr>
            <a:spLocks noGrp="1"/>
          </p:cNvSpPr>
          <p:nvPr>
            <p:ph type="sldNum" sz="quarter" idx="12"/>
          </p:nvPr>
        </p:nvSpPr>
        <p:spPr/>
        <p:txBody>
          <a:bodyPr>
            <a:normAutofit fontScale="92500" lnSpcReduction="20000"/>
          </a:bodyPr>
          <a:lstStyle/>
          <a:p>
            <a:fld id="{283B9EA5-CE9A-4950-A80C-5ADF06B45BB8}" type="slidenum">
              <a:rPr lang="en-US" smtClean="0"/>
              <a:t>28</a:t>
            </a:fld>
            <a:endParaRPr lang="en-US"/>
          </a:p>
        </p:txBody>
      </p:sp>
      <p:sp>
        <p:nvSpPr>
          <p:cNvPr id="6" name="Content Placeholder 5"/>
          <p:cNvSpPr>
            <a:spLocks noGrp="1"/>
          </p:cNvSpPr>
          <p:nvPr>
            <p:ph sz="quarter" idx="1"/>
          </p:nvPr>
        </p:nvSpPr>
        <p:spPr/>
        <p:txBody>
          <a:bodyPr/>
          <a:lstStyle/>
          <a:p>
            <a:r>
              <a:rPr lang="en-US" dirty="0"/>
              <a:t>Let’s say we have plaintext message </a:t>
            </a:r>
            <a:r>
              <a:rPr lang="en-US" i="1" dirty="0"/>
              <a:t>M</a:t>
            </a:r>
            <a:endParaRPr lang="en-US" dirty="0"/>
          </a:p>
          <a:p>
            <a:pPr lvl="1"/>
            <a:r>
              <a:rPr lang="en-US" dirty="0"/>
              <a:t>… a public key algorithm </a:t>
            </a:r>
            <a:r>
              <a:rPr lang="en-US" i="1" dirty="0"/>
              <a:t>F</a:t>
            </a:r>
            <a:endParaRPr lang="en-US" dirty="0"/>
          </a:p>
          <a:p>
            <a:pPr lvl="1"/>
            <a:r>
              <a:rPr lang="en-US" dirty="0"/>
              <a:t>… and two keys </a:t>
            </a:r>
            <a:r>
              <a:rPr lang="en-US" i="1" dirty="0"/>
              <a:t>K</a:t>
            </a:r>
            <a:r>
              <a:rPr lang="en-US" i="1" baseline="-25000" dirty="0"/>
              <a:t>P</a:t>
            </a:r>
            <a:r>
              <a:rPr lang="en-US" dirty="0"/>
              <a:t> (public) and </a:t>
            </a:r>
            <a:r>
              <a:rPr lang="en-US" i="1" dirty="0"/>
              <a:t>K</a:t>
            </a:r>
            <a:r>
              <a:rPr lang="en-US" i="1" baseline="-25000" dirty="0"/>
              <a:t>S </a:t>
            </a:r>
            <a:r>
              <a:rPr lang="en-US" dirty="0"/>
              <a:t>(private)</a:t>
            </a:r>
          </a:p>
          <a:p>
            <a:pPr marL="0" indent="0">
              <a:buNone/>
            </a:pPr>
            <a:endParaRPr lang="en-US" dirty="0"/>
          </a:p>
          <a:p>
            <a:pPr marL="0" indent="0">
              <a:buNone/>
            </a:pPr>
            <a:endParaRPr lang="en-US" dirty="0"/>
          </a:p>
          <a:p>
            <a:pPr marL="0" lvl="1" indent="0" algn="ctr">
              <a:spcBef>
                <a:spcPts val="700"/>
              </a:spcBef>
              <a:buClr>
                <a:schemeClr val="accent2"/>
              </a:buClr>
              <a:buSzPct val="60000"/>
              <a:buNone/>
            </a:pPr>
            <a:r>
              <a:rPr lang="en-US" i="1" dirty="0"/>
              <a:t>M </a:t>
            </a:r>
            <a:r>
              <a:rPr lang="en-US" i="1" dirty="0">
                <a:sym typeface="Wingdings" panose="05000000000000000000" pitchFamily="2" charset="2"/>
              </a:rPr>
              <a:t> F(</a:t>
            </a:r>
            <a:r>
              <a:rPr lang="en-US" i="1" dirty="0"/>
              <a:t>K</a:t>
            </a:r>
            <a:r>
              <a:rPr lang="en-US" i="1" baseline="-25000" dirty="0"/>
              <a:t>P</a:t>
            </a:r>
            <a:r>
              <a:rPr lang="en-US" i="1" dirty="0"/>
              <a:t>, M) = C </a:t>
            </a:r>
            <a:r>
              <a:rPr lang="en-US" i="1" dirty="0">
                <a:sym typeface="Wingdings" panose="05000000000000000000" pitchFamily="2" charset="2"/>
              </a:rPr>
              <a:t> F(</a:t>
            </a:r>
            <a:r>
              <a:rPr lang="en-US" i="1" dirty="0"/>
              <a:t>K</a:t>
            </a:r>
            <a:r>
              <a:rPr lang="en-US" i="1" baseline="-25000" dirty="0"/>
              <a:t>S</a:t>
            </a:r>
            <a:r>
              <a:rPr lang="en-US" i="1" dirty="0">
                <a:sym typeface="Wingdings" panose="05000000000000000000" pitchFamily="2" charset="2"/>
              </a:rPr>
              <a:t>, C) = M</a:t>
            </a:r>
          </a:p>
          <a:p>
            <a:pPr marL="0" lvl="1" indent="0" algn="ctr">
              <a:spcBef>
                <a:spcPts val="700"/>
              </a:spcBef>
              <a:buClr>
                <a:schemeClr val="accent2"/>
              </a:buClr>
              <a:buSzPct val="60000"/>
              <a:buNone/>
            </a:pPr>
            <a:endParaRPr lang="en-US" i="1" dirty="0">
              <a:sym typeface="Wingdings" panose="05000000000000000000" pitchFamily="2" charset="2"/>
            </a:endParaRPr>
          </a:p>
          <a:p>
            <a:pPr marL="0" lvl="1" indent="0" algn="ctr">
              <a:spcBef>
                <a:spcPts val="700"/>
              </a:spcBef>
              <a:buClr>
                <a:schemeClr val="accent2"/>
              </a:buClr>
              <a:buSzPct val="60000"/>
              <a:buNone/>
            </a:pPr>
            <a:endParaRPr lang="en-US" i="1" dirty="0">
              <a:sym typeface="Wingdings" panose="05000000000000000000" pitchFamily="2" charset="2"/>
            </a:endParaRPr>
          </a:p>
          <a:p>
            <a:pPr marL="0" lvl="1" indent="0" algn="ctr">
              <a:spcBef>
                <a:spcPts val="700"/>
              </a:spcBef>
              <a:buClr>
                <a:schemeClr val="accent2"/>
              </a:buClr>
              <a:buSzPct val="60000"/>
              <a:buNone/>
            </a:pPr>
            <a:endParaRPr lang="en-US" i="1" dirty="0">
              <a:sym typeface="Wingdings" panose="05000000000000000000" pitchFamily="2" charset="2"/>
            </a:endParaRPr>
          </a:p>
          <a:p>
            <a:pPr marL="0" lvl="1" indent="0" algn="ctr">
              <a:spcBef>
                <a:spcPts val="700"/>
              </a:spcBef>
              <a:buClr>
                <a:schemeClr val="accent2"/>
              </a:buClr>
              <a:buSzPct val="60000"/>
              <a:buNone/>
            </a:pPr>
            <a:r>
              <a:rPr lang="en-US" i="1" dirty="0"/>
              <a:t>M </a:t>
            </a:r>
            <a:r>
              <a:rPr lang="en-US" i="1" dirty="0">
                <a:sym typeface="Wingdings" panose="05000000000000000000" pitchFamily="2" charset="2"/>
              </a:rPr>
              <a:t> F(</a:t>
            </a:r>
            <a:r>
              <a:rPr lang="en-US" i="1" dirty="0"/>
              <a:t>K</a:t>
            </a:r>
            <a:r>
              <a:rPr lang="en-US" i="1" baseline="-25000" dirty="0"/>
              <a:t>S</a:t>
            </a:r>
            <a:r>
              <a:rPr lang="en-US" i="1" dirty="0"/>
              <a:t>, M) = C </a:t>
            </a:r>
            <a:r>
              <a:rPr lang="en-US" i="1" dirty="0">
                <a:sym typeface="Wingdings" panose="05000000000000000000" pitchFamily="2" charset="2"/>
              </a:rPr>
              <a:t> F(</a:t>
            </a:r>
            <a:r>
              <a:rPr lang="en-US" i="1" dirty="0"/>
              <a:t>K</a:t>
            </a:r>
            <a:r>
              <a:rPr lang="en-US" i="1" baseline="-25000" dirty="0"/>
              <a:t>P</a:t>
            </a:r>
            <a:r>
              <a:rPr lang="en-US" i="1" dirty="0">
                <a:sym typeface="Wingdings" panose="05000000000000000000" pitchFamily="2" charset="2"/>
              </a:rPr>
              <a:t>, C) = M</a:t>
            </a:r>
            <a:endParaRPr lang="en-US" i="1" dirty="0"/>
          </a:p>
          <a:p>
            <a:pPr marL="0" lvl="1" indent="0" algn="ctr">
              <a:spcBef>
                <a:spcPts val="700"/>
              </a:spcBef>
              <a:buClr>
                <a:schemeClr val="accent2"/>
              </a:buClr>
              <a:buSzPct val="60000"/>
              <a:buNone/>
            </a:pPr>
            <a:endParaRPr lang="en-US" i="1" dirty="0"/>
          </a:p>
        </p:txBody>
      </p:sp>
      <p:grpSp>
        <p:nvGrpSpPr>
          <p:cNvPr id="7" name="Group 6"/>
          <p:cNvGrpSpPr/>
          <p:nvPr/>
        </p:nvGrpSpPr>
        <p:grpSpPr>
          <a:xfrm flipH="1">
            <a:off x="614152" y="3371937"/>
            <a:ext cx="4997925" cy="517678"/>
            <a:chOff x="1219205" y="4876799"/>
            <a:chExt cx="5224395" cy="1427285"/>
          </a:xfrm>
        </p:grpSpPr>
        <p:sp>
          <p:nvSpPr>
            <p:cNvPr id="8" name="Rectangular Callout 7"/>
            <p:cNvSpPr/>
            <p:nvPr/>
          </p:nvSpPr>
          <p:spPr>
            <a:xfrm>
              <a:off x="1261999" y="4876799"/>
              <a:ext cx="5181601" cy="1384997"/>
            </a:xfrm>
            <a:prstGeom prst="wedgeRectCallout">
              <a:avLst>
                <a:gd name="adj1" fmla="val -6514"/>
                <a:gd name="adj2" fmla="val 100600"/>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 name="TextBox 8"/>
            <p:cNvSpPr txBox="1"/>
            <p:nvPr/>
          </p:nvSpPr>
          <p:spPr>
            <a:xfrm>
              <a:off x="1219205" y="4876799"/>
              <a:ext cx="5181600" cy="142728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Encrypt with the public key…</a:t>
              </a:r>
              <a:endParaRPr kumimoji="0" lang="en-US" sz="2800" b="0" i="1" u="none" strike="noStrike" kern="0" cap="none" spc="0" normalizeH="0" baseline="0" noProof="0" dirty="0">
                <a:ln>
                  <a:noFill/>
                </a:ln>
                <a:solidFill>
                  <a:sysClr val="window" lastClr="FFFFFF"/>
                </a:solidFill>
                <a:effectLst/>
                <a:uLnTx/>
                <a:uFillTx/>
              </a:endParaRPr>
            </a:p>
          </p:txBody>
        </p:sp>
      </p:grpSp>
      <p:grpSp>
        <p:nvGrpSpPr>
          <p:cNvPr id="10" name="Group 9"/>
          <p:cNvGrpSpPr/>
          <p:nvPr/>
        </p:nvGrpSpPr>
        <p:grpSpPr>
          <a:xfrm flipH="1">
            <a:off x="3973775" y="4861818"/>
            <a:ext cx="4997925" cy="523220"/>
            <a:chOff x="1219205" y="4876799"/>
            <a:chExt cx="5224395" cy="1442565"/>
          </a:xfrm>
        </p:grpSpPr>
        <p:sp>
          <p:nvSpPr>
            <p:cNvPr id="11" name="Rectangular Callout 10"/>
            <p:cNvSpPr/>
            <p:nvPr/>
          </p:nvSpPr>
          <p:spPr>
            <a:xfrm>
              <a:off x="1261999" y="4876799"/>
              <a:ext cx="5181601" cy="1384997"/>
            </a:xfrm>
            <a:prstGeom prst="wedgeRectCallout">
              <a:avLst>
                <a:gd name="adj1" fmla="val 15787"/>
                <a:gd name="adj2" fmla="val -95012"/>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2" name="TextBox 11"/>
            <p:cNvSpPr txBox="1"/>
            <p:nvPr/>
          </p:nvSpPr>
          <p:spPr>
            <a:xfrm>
              <a:off x="1219205" y="4876799"/>
              <a:ext cx="5181600" cy="14425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Decrypt with the private key</a:t>
              </a:r>
              <a:endParaRPr kumimoji="0" lang="en-US" sz="2800" b="0" i="1" u="none" strike="noStrike" kern="0" cap="none" spc="0" normalizeH="0" baseline="0" noProof="0" dirty="0">
                <a:ln>
                  <a:noFill/>
                </a:ln>
                <a:solidFill>
                  <a:sysClr val="window" lastClr="FFFFFF"/>
                </a:solidFill>
                <a:effectLst/>
                <a:uLnTx/>
                <a:uFillTx/>
              </a:endParaRPr>
            </a:p>
          </p:txBody>
        </p:sp>
      </p:grpSp>
    </p:spTree>
    <p:extLst>
      <p:ext uri="{BB962C8B-B14F-4D97-AF65-F5344CB8AC3E}">
        <p14:creationId xmlns:p14="http://schemas.microsoft.com/office/powerpoint/2010/main" val="161559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Left Arrow 20"/>
          <p:cNvSpPr/>
          <p:nvPr/>
        </p:nvSpPr>
        <p:spPr>
          <a:xfrm rot="169667">
            <a:off x="2548871" y="2584859"/>
            <a:ext cx="5129687" cy="3346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433015" y="1746313"/>
            <a:ext cx="6250675" cy="469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Public Key Crypto in Action</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29</a:t>
            </a:fld>
            <a:endParaRPr lang="en-US" dirty="0"/>
          </a:p>
        </p:txBody>
      </p:sp>
      <p:sp>
        <p:nvSpPr>
          <p:cNvPr id="4" name="Content Placeholder 3"/>
          <p:cNvSpPr>
            <a:spLocks noGrp="1"/>
          </p:cNvSpPr>
          <p:nvPr>
            <p:ph sz="quarter" idx="1"/>
          </p:nvPr>
        </p:nvSpPr>
        <p:spPr>
          <a:xfrm>
            <a:off x="152400" y="4926842"/>
            <a:ext cx="8839200" cy="1778758"/>
          </a:xfrm>
        </p:spPr>
        <p:txBody>
          <a:bodyPr>
            <a:normAutofit/>
          </a:bodyPr>
          <a:lstStyle/>
          <a:p>
            <a:r>
              <a:rPr lang="en-US" dirty="0"/>
              <a:t>Safe to distribute the public key </a:t>
            </a:r>
            <a:r>
              <a:rPr lang="en-US" sz="3200" dirty="0"/>
              <a:t>K</a:t>
            </a:r>
            <a:r>
              <a:rPr lang="en-US" sz="3200" baseline="-25000" dirty="0"/>
              <a:t>P</a:t>
            </a:r>
          </a:p>
          <a:p>
            <a:pPr lvl="1"/>
            <a:r>
              <a:rPr lang="en-US" dirty="0"/>
              <a:t>Can only decrypt with the private key </a:t>
            </a:r>
            <a:r>
              <a:rPr lang="en-US" sz="2400" dirty="0"/>
              <a:t>K</a:t>
            </a:r>
            <a:r>
              <a:rPr lang="en-US" sz="2400" baseline="-25000" dirty="0"/>
              <a:t>S</a:t>
            </a:r>
            <a:endParaRPr lang="en-US" dirty="0"/>
          </a:p>
          <a:p>
            <a:pPr lvl="1"/>
            <a:r>
              <a:rPr lang="en-US" dirty="0"/>
              <a:t>Computationally infeasible to derive </a:t>
            </a:r>
            <a:r>
              <a:rPr lang="en-US" sz="2800" dirty="0"/>
              <a:t>K</a:t>
            </a:r>
            <a:r>
              <a:rPr lang="en-US" sz="2800" baseline="-25000" dirty="0"/>
              <a:t>S </a:t>
            </a:r>
            <a:r>
              <a:rPr lang="en-US" dirty="0"/>
              <a:t>from </a:t>
            </a:r>
            <a:r>
              <a:rPr lang="en-US" sz="2800" dirty="0"/>
              <a:t>K</a:t>
            </a:r>
            <a:r>
              <a:rPr lang="en-US" sz="2800" baseline="-25000" dirty="0"/>
              <a:t>P</a:t>
            </a:r>
            <a:endParaRPr lang="en-US" sz="2800" dirty="0"/>
          </a:p>
          <a:p>
            <a:pPr lvl="1"/>
            <a:endParaRPr lang="en-US" dirty="0"/>
          </a:p>
        </p:txBody>
      </p:sp>
      <p:pic>
        <p:nvPicPr>
          <p:cNvPr id="5" name="Picture 6" descr="D:\Pictures\soft-scraps icons\User Coat Green-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788" y="1610918"/>
            <a:ext cx="849130" cy="8491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Classes\5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152" y="3084474"/>
            <a:ext cx="1118618" cy="1118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D:\Classes\5700\assets\Email-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2040" y="2622875"/>
            <a:ext cx="784200" cy="784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D:\Classes\5700\assets\User Coat Blue-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9575" y="1610918"/>
            <a:ext cx="849130" cy="8491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9325" y="2553310"/>
            <a:ext cx="1370055" cy="461665"/>
          </a:xfrm>
          <a:prstGeom prst="rect">
            <a:avLst/>
          </a:prstGeom>
          <a:noFill/>
        </p:spPr>
        <p:txBody>
          <a:bodyPr wrap="none" rtlCol="0">
            <a:spAutoFit/>
          </a:bodyPr>
          <a:lstStyle/>
          <a:p>
            <a:r>
              <a:rPr lang="en-US" sz="2400" dirty="0"/>
              <a:t>&lt;K</a:t>
            </a:r>
            <a:r>
              <a:rPr lang="en-US" sz="2400" baseline="-25000" dirty="0"/>
              <a:t>P</a:t>
            </a:r>
            <a:r>
              <a:rPr lang="en-US" sz="2400" dirty="0"/>
              <a:t>, K</a:t>
            </a:r>
            <a:r>
              <a:rPr lang="en-US" sz="2400" baseline="-25000" dirty="0"/>
              <a:t>S</a:t>
            </a:r>
            <a:r>
              <a:rPr lang="en-US" sz="2400" dirty="0"/>
              <a:t>&gt;</a:t>
            </a:r>
          </a:p>
        </p:txBody>
      </p:sp>
      <p:sp>
        <p:nvSpPr>
          <p:cNvPr id="11" name="Pentagon 10"/>
          <p:cNvSpPr/>
          <p:nvPr/>
        </p:nvSpPr>
        <p:spPr>
          <a:xfrm rot="5400000">
            <a:off x="3690198" y="2246211"/>
            <a:ext cx="1463855" cy="212670"/>
          </a:xfrm>
          <a:prstGeom prst="homePlate">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59072" y="4203092"/>
            <a:ext cx="526106" cy="461665"/>
          </a:xfrm>
          <a:prstGeom prst="rect">
            <a:avLst/>
          </a:prstGeom>
          <a:noFill/>
        </p:spPr>
        <p:txBody>
          <a:bodyPr wrap="none" rtlCol="0">
            <a:spAutoFit/>
          </a:bodyPr>
          <a:lstStyle/>
          <a:p>
            <a:r>
              <a:rPr lang="en-US" sz="2400" dirty="0"/>
              <a:t>K</a:t>
            </a:r>
            <a:r>
              <a:rPr lang="en-US" sz="2400" baseline="-25000" dirty="0"/>
              <a:t>P</a:t>
            </a:r>
            <a:endParaRPr lang="en-US" sz="2400" dirty="0"/>
          </a:p>
        </p:txBody>
      </p:sp>
      <p:sp>
        <p:nvSpPr>
          <p:cNvPr id="15" name="TextBox 14"/>
          <p:cNvSpPr txBox="1"/>
          <p:nvPr/>
        </p:nvSpPr>
        <p:spPr>
          <a:xfrm>
            <a:off x="7163855" y="2352546"/>
            <a:ext cx="526106" cy="461665"/>
          </a:xfrm>
          <a:prstGeom prst="rect">
            <a:avLst/>
          </a:prstGeom>
          <a:noFill/>
        </p:spPr>
        <p:txBody>
          <a:bodyPr wrap="none" rtlCol="0">
            <a:spAutoFit/>
          </a:bodyPr>
          <a:lstStyle/>
          <a:p>
            <a:r>
              <a:rPr lang="en-US" sz="2400" dirty="0"/>
              <a:t>K</a:t>
            </a:r>
            <a:r>
              <a:rPr lang="en-US" sz="2400" baseline="-25000" dirty="0"/>
              <a:t>P</a:t>
            </a:r>
            <a:endParaRPr lang="en-US" sz="2400" dirty="0"/>
          </a:p>
        </p:txBody>
      </p:sp>
      <p:pic>
        <p:nvPicPr>
          <p:cNvPr id="16" name="Picture 3" descr="D:\Pictures\soft-scraps icons\Lock Lock-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984295">
            <a:off x="7689498" y="2898657"/>
            <a:ext cx="440195" cy="440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D:\Classes\5700\assets\Email-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770" y="3887321"/>
            <a:ext cx="784200" cy="7842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D:\Pictures\soft-scraps icons\Lock Lock-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984295">
            <a:off x="4955228" y="4163103"/>
            <a:ext cx="440195" cy="4401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D:\Classes\5700\assets\Email-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7083" y="2293997"/>
            <a:ext cx="784200" cy="7842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D:\Pictures\soft-scraps icons\Lock Lock-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984295">
            <a:off x="1534541" y="2569779"/>
            <a:ext cx="440195" cy="440195"/>
          </a:xfrm>
          <a:prstGeom prst="rect">
            <a:avLst/>
          </a:prstGeom>
          <a:noFill/>
          <a:extLst>
            <a:ext uri="{909E8E84-426E-40DD-AFC4-6F175D3DCCD1}">
              <a14:hiddenFill xmlns:a14="http://schemas.microsoft.com/office/drawing/2010/main">
                <a:solidFill>
                  <a:srgbClr val="FFFFFF"/>
                </a:solidFill>
              </a14:hiddenFill>
            </a:ext>
          </a:extLst>
        </p:spPr>
      </p:pic>
      <p:sp>
        <p:nvSpPr>
          <p:cNvPr id="22" name="&quot;No&quot; Symbol 21"/>
          <p:cNvSpPr/>
          <p:nvPr/>
        </p:nvSpPr>
        <p:spPr>
          <a:xfrm>
            <a:off x="5001185" y="3767924"/>
            <a:ext cx="976534" cy="976534"/>
          </a:xfrm>
          <a:prstGeom prst="noSmoking">
            <a:avLst>
              <a:gd name="adj" fmla="val 13955"/>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5530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42"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anim calcmode="lin" valueType="num">
                                      <p:cBhvr>
                                        <p:cTn id="29" dur="500" fill="hold"/>
                                        <p:tgtEl>
                                          <p:spTgt spid="16"/>
                                        </p:tgtEl>
                                        <p:attrNameLst>
                                          <p:attrName>ppt_x</p:attrName>
                                        </p:attrNameLst>
                                      </p:cBhvr>
                                      <p:tavLst>
                                        <p:tav tm="0">
                                          <p:val>
                                            <p:strVal val="#ppt_x"/>
                                          </p:val>
                                        </p:tav>
                                        <p:tav tm="100000">
                                          <p:val>
                                            <p:strVal val="#ppt_x"/>
                                          </p:val>
                                        </p:tav>
                                      </p:tavLst>
                                    </p:anim>
                                    <p:anim calcmode="lin" valueType="num">
                                      <p:cBhvr>
                                        <p:cTn id="30" dur="500" fill="hold"/>
                                        <p:tgtEl>
                                          <p:spTgt spid="16"/>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500"/>
                                        <p:tgtEl>
                                          <p:spTgt spid="21"/>
                                        </p:tgtEl>
                                      </p:cBhvr>
                                    </p:animEffect>
                                  </p:childTnLst>
                                </p:cTn>
                              </p:par>
                            </p:childTnLst>
                          </p:cTn>
                        </p:par>
                        <p:par>
                          <p:cTn id="35" fill="hold">
                            <p:stCondLst>
                              <p:cond delay="1000"/>
                            </p:stCondLst>
                            <p:childTnLst>
                              <p:par>
                                <p:cTn id="36" presetID="42"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anim calcmode="lin" valueType="num">
                                      <p:cBhvr>
                                        <p:cTn id="39" dur="500" fill="hold"/>
                                        <p:tgtEl>
                                          <p:spTgt spid="20"/>
                                        </p:tgtEl>
                                        <p:attrNameLst>
                                          <p:attrName>ppt_x</p:attrName>
                                        </p:attrNameLst>
                                      </p:cBhvr>
                                      <p:tavLst>
                                        <p:tav tm="0">
                                          <p:val>
                                            <p:strVal val="#ppt_x"/>
                                          </p:val>
                                        </p:tav>
                                        <p:tav tm="100000">
                                          <p:val>
                                            <p:strVal val="#ppt_x"/>
                                          </p:val>
                                        </p:tav>
                                      </p:tavLst>
                                    </p:anim>
                                    <p:anim calcmode="lin" valueType="num">
                                      <p:cBhvr>
                                        <p:cTn id="40" dur="500" fill="hold"/>
                                        <p:tgtEl>
                                          <p:spTgt spid="20"/>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anim calcmode="lin" valueType="num">
                                      <p:cBhvr>
                                        <p:cTn id="44" dur="500" fill="hold"/>
                                        <p:tgtEl>
                                          <p:spTgt spid="19"/>
                                        </p:tgtEl>
                                        <p:attrNameLst>
                                          <p:attrName>ppt_x</p:attrName>
                                        </p:attrNameLst>
                                      </p:cBhvr>
                                      <p:tavLst>
                                        <p:tav tm="0">
                                          <p:val>
                                            <p:strVal val="#ppt_x"/>
                                          </p:val>
                                        </p:tav>
                                        <p:tav tm="100000">
                                          <p:val>
                                            <p:strVal val="#ppt_x"/>
                                          </p:val>
                                        </p:tav>
                                      </p:tavLst>
                                    </p:anim>
                                    <p:anim calcmode="lin" valueType="num">
                                      <p:cBhvr>
                                        <p:cTn id="4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anim calcmode="lin" valueType="num">
                                      <p:cBhvr>
                                        <p:cTn id="51" dur="500" fill="hold"/>
                                        <p:tgtEl>
                                          <p:spTgt spid="18"/>
                                        </p:tgtEl>
                                        <p:attrNameLst>
                                          <p:attrName>ppt_x</p:attrName>
                                        </p:attrNameLst>
                                      </p:cBhvr>
                                      <p:tavLst>
                                        <p:tav tm="0">
                                          <p:val>
                                            <p:strVal val="#ppt_x"/>
                                          </p:val>
                                        </p:tav>
                                        <p:tav tm="100000">
                                          <p:val>
                                            <p:strVal val="#ppt_x"/>
                                          </p:val>
                                        </p:tav>
                                      </p:tavLst>
                                    </p:anim>
                                    <p:anim calcmode="lin" valueType="num">
                                      <p:cBhvr>
                                        <p:cTn id="52" dur="500" fill="hold"/>
                                        <p:tgtEl>
                                          <p:spTgt spid="18"/>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anim calcmode="lin" valueType="num">
                                      <p:cBhvr>
                                        <p:cTn id="56" dur="500" fill="hold"/>
                                        <p:tgtEl>
                                          <p:spTgt spid="17"/>
                                        </p:tgtEl>
                                        <p:attrNameLst>
                                          <p:attrName>ppt_x</p:attrName>
                                        </p:attrNameLst>
                                      </p:cBhvr>
                                      <p:tavLst>
                                        <p:tav tm="0">
                                          <p:val>
                                            <p:strVal val="#ppt_x"/>
                                          </p:val>
                                        </p:tav>
                                        <p:tav tm="100000">
                                          <p:val>
                                            <p:strVal val="#ppt_x"/>
                                          </p:val>
                                        </p:tav>
                                      </p:tavLst>
                                    </p:anim>
                                    <p:anim calcmode="lin" valueType="num">
                                      <p:cBhvr>
                                        <p:cTn id="57"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20"/>
                                        </p:tgtEl>
                                        <p:attrNameLst>
                                          <p:attrName>ppt_x</p:attrName>
                                        </p:attrNameLst>
                                      </p:cBhvr>
                                      <p:tavLst>
                                        <p:tav tm="0">
                                          <p:val>
                                            <p:strVal val="ppt_x"/>
                                          </p:val>
                                        </p:tav>
                                        <p:tav tm="100000">
                                          <p:val>
                                            <p:strVal val="ppt_x"/>
                                          </p:val>
                                        </p:tav>
                                      </p:tavLst>
                                    </p:anim>
                                    <p:anim calcmode="lin" valueType="num">
                                      <p:cBhvr additive="base">
                                        <p:cTn id="62" dur="500"/>
                                        <p:tgtEl>
                                          <p:spTgt spid="20"/>
                                        </p:tgtEl>
                                        <p:attrNameLst>
                                          <p:attrName>ppt_y</p:attrName>
                                        </p:attrNameLst>
                                      </p:cBhvr>
                                      <p:tavLst>
                                        <p:tav tm="0">
                                          <p:val>
                                            <p:strVal val="ppt_y"/>
                                          </p:val>
                                        </p:tav>
                                        <p:tav tm="100000">
                                          <p:val>
                                            <p:strVal val="1+ppt_h/2"/>
                                          </p:val>
                                        </p:tav>
                                      </p:tavLst>
                                    </p:anim>
                                    <p:set>
                                      <p:cBhvr>
                                        <p:cTn id="63" dur="1" fill="hold">
                                          <p:stCondLst>
                                            <p:cond delay="499"/>
                                          </p:stCondLst>
                                        </p:cTn>
                                        <p:tgtEl>
                                          <p:spTgt spid="20"/>
                                        </p:tgtEl>
                                        <p:attrNameLst>
                                          <p:attrName>style.visibility</p:attrName>
                                        </p:attrNameLst>
                                      </p:cBhvr>
                                      <p:to>
                                        <p:strVal val="hidden"/>
                                      </p:to>
                                    </p:set>
                                  </p:childTnLst>
                                </p:cTn>
                              </p:par>
                              <p:par>
                                <p:cTn id="64" presetID="16" presetClass="entr" presetSubtype="21"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arn(inVertical)">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
                                            <p:txEl>
                                              <p:pRg st="0" end="0"/>
                                            </p:txEl>
                                          </p:spTgt>
                                        </p:tgtEl>
                                        <p:attrNameLst>
                                          <p:attrName>style.visibility</p:attrName>
                                        </p:attrNameLst>
                                      </p:cBhvr>
                                      <p:to>
                                        <p:strVal val="visible"/>
                                      </p:to>
                                    </p:set>
                                    <p:animEffect transition="in" filter="fade">
                                      <p:cBhvr>
                                        <p:cTn id="71" dur="500"/>
                                        <p:tgtEl>
                                          <p:spTgt spid="4">
                                            <p:txEl>
                                              <p:pRg st="0" end="0"/>
                                            </p:txEl>
                                          </p:spTgt>
                                        </p:tgtEl>
                                      </p:cBhvr>
                                    </p:animEffect>
                                    <p:anim calcmode="lin" valueType="num">
                                      <p:cBhvr>
                                        <p:cTn id="7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4">
                                            <p:txEl>
                                              <p:pRg st="0" end="0"/>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
                                            <p:txEl>
                                              <p:pRg st="1" end="1"/>
                                            </p:txEl>
                                          </p:spTgt>
                                        </p:tgtEl>
                                        <p:attrNameLst>
                                          <p:attrName>style.visibility</p:attrName>
                                        </p:attrNameLst>
                                      </p:cBhvr>
                                      <p:to>
                                        <p:strVal val="visible"/>
                                      </p:to>
                                    </p:set>
                                    <p:animEffect transition="in" filter="fade">
                                      <p:cBhvr>
                                        <p:cTn id="76" dur="500"/>
                                        <p:tgtEl>
                                          <p:spTgt spid="4">
                                            <p:txEl>
                                              <p:pRg st="1" end="1"/>
                                            </p:txEl>
                                          </p:spTgt>
                                        </p:tgtEl>
                                      </p:cBhvr>
                                    </p:animEffect>
                                    <p:anim calcmode="lin" valueType="num">
                                      <p:cBhvr>
                                        <p:cTn id="7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8" dur="500" fill="hold"/>
                                        <p:tgtEl>
                                          <p:spTgt spid="4">
                                            <p:txEl>
                                              <p:pRg st="1" end="1"/>
                                            </p:tx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fade">
                                      <p:cBhvr>
                                        <p:cTn id="81" dur="500"/>
                                        <p:tgtEl>
                                          <p:spTgt spid="4">
                                            <p:txEl>
                                              <p:pRg st="2" end="2"/>
                                            </p:txEl>
                                          </p:spTgt>
                                        </p:tgtEl>
                                      </p:cBhvr>
                                    </p:animEffect>
                                    <p:anim calcmode="lin" valueType="num">
                                      <p:cBhvr>
                                        <p:cTn id="8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8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2" grpId="0" animBg="1"/>
      <p:bldP spid="12" grpId="1" animBg="1"/>
      <p:bldP spid="4" grpId="0" build="p"/>
      <p:bldP spid="14" grpId="0"/>
      <p:bldP spid="15" grpId="0"/>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Wiretapping is Ubiquitous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a:t>
            </a:fld>
            <a:endParaRPr lang="en-US" dirty="0"/>
          </a:p>
        </p:txBody>
      </p:sp>
      <p:sp>
        <p:nvSpPr>
          <p:cNvPr id="4" name="Content Placeholder 3"/>
          <p:cNvSpPr>
            <a:spLocks noGrp="1"/>
          </p:cNvSpPr>
          <p:nvPr>
            <p:ph sz="quarter" idx="1"/>
          </p:nvPr>
        </p:nvSpPr>
        <p:spPr/>
        <p:txBody>
          <a:bodyPr/>
          <a:lstStyle/>
          <a:p>
            <a:r>
              <a:rPr lang="en-US" dirty="0"/>
              <a:t>Wireless traffic can be trivially intercepted</a:t>
            </a:r>
          </a:p>
          <a:p>
            <a:pPr lvl="1"/>
            <a:r>
              <a:rPr lang="en-US" dirty="0" err="1"/>
              <a:t>Airsnort</a:t>
            </a:r>
            <a:r>
              <a:rPr lang="en-US" dirty="0"/>
              <a:t>, </a:t>
            </a:r>
            <a:r>
              <a:rPr lang="en-US" dirty="0" err="1"/>
              <a:t>Firesheep</a:t>
            </a:r>
            <a:r>
              <a:rPr lang="en-US" dirty="0"/>
              <a:t>, etc.</a:t>
            </a:r>
          </a:p>
          <a:p>
            <a:pPr lvl="1"/>
            <a:r>
              <a:rPr lang="en-US" dirty="0" err="1"/>
              <a:t>Wifi</a:t>
            </a:r>
            <a:r>
              <a:rPr lang="en-US" dirty="0"/>
              <a:t> and Cellular traffic!</a:t>
            </a:r>
          </a:p>
          <a:p>
            <a:pPr lvl="1"/>
            <a:r>
              <a:rPr lang="en-US" dirty="0"/>
              <a:t>Encryption helps, if it’s strong</a:t>
            </a:r>
          </a:p>
          <a:p>
            <a:pPr lvl="2"/>
            <a:r>
              <a:rPr lang="en-US" dirty="0"/>
              <a:t>WEP and WPA are both vulnerable!</a:t>
            </a:r>
          </a:p>
          <a:p>
            <a:r>
              <a:rPr lang="en-US" dirty="0"/>
              <a:t>Tier 1 ASs and IXPs are compromised</a:t>
            </a:r>
          </a:p>
          <a:p>
            <a:pPr lvl="1"/>
            <a:r>
              <a:rPr lang="en-US" dirty="0"/>
              <a:t>NSA, GCHQ, “5 Eyes”</a:t>
            </a:r>
          </a:p>
          <a:p>
            <a:pPr lvl="1"/>
            <a:r>
              <a:rPr lang="en-US" dirty="0"/>
              <a:t>~1% of all Internet traffic</a:t>
            </a:r>
          </a:p>
          <a:p>
            <a:pPr lvl="1"/>
            <a:r>
              <a:rPr lang="en-US" dirty="0"/>
              <a:t>Focus on </a:t>
            </a:r>
            <a:r>
              <a:rPr lang="en-US" dirty="0">
                <a:solidFill>
                  <a:schemeClr val="accent1"/>
                </a:solidFill>
              </a:rPr>
              <a:t>encrypted</a:t>
            </a:r>
            <a:r>
              <a:rPr lang="en-US" dirty="0"/>
              <a:t> traffic</a:t>
            </a:r>
          </a:p>
        </p:txBody>
      </p:sp>
      <p:pic>
        <p:nvPicPr>
          <p:cNvPr id="5123" name="Picture 3" descr="D:\Classes\5700\assets\Edward-Snowden-008.jpg"/>
          <p:cNvPicPr>
            <a:picLocks noChangeAspect="1" noChangeArrowheads="1"/>
          </p:cNvPicPr>
          <p:nvPr/>
        </p:nvPicPr>
        <p:blipFill rotWithShape="1">
          <a:blip r:embed="rId2">
            <a:extLst>
              <a:ext uri="{28A0092B-C50C-407E-A947-70E740481C1C}">
                <a14:useLocalDpi xmlns:a14="http://schemas.microsoft.com/office/drawing/2010/main" val="0"/>
              </a:ext>
            </a:extLst>
          </a:blip>
          <a:srcRect l="17196" r="18108"/>
          <a:stretch/>
        </p:blipFill>
        <p:spPr bwMode="auto">
          <a:xfrm>
            <a:off x="6424001" y="4515313"/>
            <a:ext cx="2406101" cy="223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86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anim calcmode="lin" valueType="num">
                                      <p:cBhvr>
                                        <p:cTn id="8" dur="500" fill="hold"/>
                                        <p:tgtEl>
                                          <p:spTgt spid="5123"/>
                                        </p:tgtEl>
                                        <p:attrNameLst>
                                          <p:attrName>ppt_x</p:attrName>
                                        </p:attrNameLst>
                                      </p:cBhvr>
                                      <p:tavLst>
                                        <p:tav tm="0">
                                          <p:val>
                                            <p:strVal val="#ppt_x"/>
                                          </p:val>
                                        </p:tav>
                                        <p:tav tm="100000">
                                          <p:val>
                                            <p:strVal val="#ppt_x"/>
                                          </p:val>
                                        </p:tav>
                                      </p:tavLst>
                                    </p:anim>
                                    <p:anim calcmode="lin" valueType="num">
                                      <p:cBhvr>
                                        <p:cTn id="9" dur="5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animEffect transition="in" filter="fade">
                                      <p:cBhvr>
                                        <p:cTn id="14" dur="500"/>
                                        <p:tgtEl>
                                          <p:spTgt spid="4">
                                            <p:txEl>
                                              <p:pRg st="5" end="5"/>
                                            </p:txEl>
                                          </p:spTgt>
                                        </p:tgtEl>
                                      </p:cBhvr>
                                    </p:animEffect>
                                    <p:anim calcmode="lin" valueType="num">
                                      <p:cBhvr>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anim calcmode="lin" valueType="num">
                                      <p:cBhvr>
                                        <p:cTn id="2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anim calcmode="lin" valueType="num">
                                      <p:cBhvr>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anim calcmode="lin" valueType="num">
                                      <p:cBhvr>
                                        <p:cTn id="3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Tor: The 2</a:t>
            </a:r>
            <a:r>
              <a:rPr lang="en-US" baseline="30000" dirty="0"/>
              <a:t>nd</a:t>
            </a:r>
            <a:r>
              <a:rPr lang="en-US" dirty="0"/>
              <a:t> Generation Onion Router</a:t>
            </a:r>
          </a:p>
        </p:txBody>
      </p:sp>
      <p:sp>
        <p:nvSpPr>
          <p:cNvPr id="4" name="Slide Number Placeholder 3"/>
          <p:cNvSpPr>
            <a:spLocks noGrp="1"/>
          </p:cNvSpPr>
          <p:nvPr>
            <p:ph type="sldNum" sz="quarter" idx="12"/>
          </p:nvPr>
        </p:nvSpPr>
        <p:spPr/>
        <p:txBody>
          <a:bodyPr>
            <a:normAutofit fontScale="92500" lnSpcReduction="20000"/>
          </a:bodyPr>
          <a:lstStyle/>
          <a:p>
            <a:fld id="{283B9EA5-CE9A-4950-A80C-5ADF06B45BB8}" type="slidenum">
              <a:rPr lang="en-US" smtClean="0"/>
              <a:t>30</a:t>
            </a:fld>
            <a:endParaRPr lang="en-US"/>
          </a:p>
        </p:txBody>
      </p:sp>
      <p:sp>
        <p:nvSpPr>
          <p:cNvPr id="6" name="Content Placeholder 5"/>
          <p:cNvSpPr>
            <a:spLocks noGrp="1"/>
          </p:cNvSpPr>
          <p:nvPr>
            <p:ph sz="quarter" idx="1"/>
          </p:nvPr>
        </p:nvSpPr>
        <p:spPr/>
        <p:txBody>
          <a:bodyPr/>
          <a:lstStyle/>
          <a:p>
            <a:r>
              <a:rPr lang="en-US" dirty="0"/>
              <a:t>Basic design: a mix network with improvements</a:t>
            </a:r>
          </a:p>
          <a:p>
            <a:pPr lvl="1"/>
            <a:r>
              <a:rPr lang="en-US" dirty="0"/>
              <a:t>Perfect forward secrecy</a:t>
            </a:r>
          </a:p>
          <a:p>
            <a:pPr lvl="1"/>
            <a:r>
              <a:rPr lang="en-US" dirty="0"/>
              <a:t>Introduces </a:t>
            </a:r>
            <a:r>
              <a:rPr lang="en-US" dirty="0">
                <a:solidFill>
                  <a:schemeClr val="accent1"/>
                </a:solidFill>
              </a:rPr>
              <a:t>guards</a:t>
            </a:r>
            <a:r>
              <a:rPr lang="en-US" dirty="0"/>
              <a:t> to improve source anonymity</a:t>
            </a:r>
          </a:p>
          <a:p>
            <a:pPr lvl="1"/>
            <a:r>
              <a:rPr lang="en-US" dirty="0"/>
              <a:t>Takes bandwidth into account when selecting </a:t>
            </a:r>
            <a:r>
              <a:rPr lang="en-US" dirty="0">
                <a:solidFill>
                  <a:schemeClr val="accent1"/>
                </a:solidFill>
              </a:rPr>
              <a:t>relays</a:t>
            </a:r>
          </a:p>
          <a:p>
            <a:pPr lvl="2"/>
            <a:r>
              <a:rPr lang="en-US" dirty="0"/>
              <a:t>Mixes in Tor are called relays</a:t>
            </a:r>
          </a:p>
          <a:p>
            <a:pPr lvl="1"/>
            <a:r>
              <a:rPr lang="en-US" dirty="0"/>
              <a:t>Introduces </a:t>
            </a:r>
            <a:r>
              <a:rPr lang="en-US" dirty="0">
                <a:solidFill>
                  <a:schemeClr val="accent1"/>
                </a:solidFill>
              </a:rPr>
              <a:t>hidden services</a:t>
            </a:r>
          </a:p>
          <a:p>
            <a:pPr lvl="2"/>
            <a:r>
              <a:rPr lang="en-US" dirty="0"/>
              <a:t>Servers that are only accessible via the Tor overlay</a:t>
            </a:r>
          </a:p>
        </p:txBody>
      </p:sp>
      <p:pic>
        <p:nvPicPr>
          <p:cNvPr id="7"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6638" y="4872253"/>
            <a:ext cx="2474793" cy="185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76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Deployment and Statistics</a:t>
            </a:r>
          </a:p>
        </p:txBody>
      </p:sp>
      <p:sp>
        <p:nvSpPr>
          <p:cNvPr id="4" name="Slide Number Placeholder 3"/>
          <p:cNvSpPr>
            <a:spLocks noGrp="1"/>
          </p:cNvSpPr>
          <p:nvPr>
            <p:ph type="sldNum" sz="quarter" idx="12"/>
          </p:nvPr>
        </p:nvSpPr>
        <p:spPr/>
        <p:txBody>
          <a:bodyPr>
            <a:normAutofit fontScale="92500" lnSpcReduction="20000"/>
          </a:bodyPr>
          <a:lstStyle/>
          <a:p>
            <a:fld id="{283B9EA5-CE9A-4950-A80C-5ADF06B45BB8}" type="slidenum">
              <a:rPr lang="en-US" smtClean="0"/>
              <a:t>31</a:t>
            </a:fld>
            <a:endParaRPr lang="en-US"/>
          </a:p>
        </p:txBody>
      </p:sp>
      <p:sp>
        <p:nvSpPr>
          <p:cNvPr id="6" name="Content Placeholder 5"/>
          <p:cNvSpPr>
            <a:spLocks noGrp="1"/>
          </p:cNvSpPr>
          <p:nvPr>
            <p:ph sz="quarter" idx="1"/>
          </p:nvPr>
        </p:nvSpPr>
        <p:spPr/>
        <p:txBody>
          <a:bodyPr/>
          <a:lstStyle/>
          <a:p>
            <a:r>
              <a:rPr lang="en-US" dirty="0"/>
              <a:t>Largest, most well deployed anonymity preserving service on the Internet</a:t>
            </a:r>
          </a:p>
          <a:p>
            <a:pPr lvl="1"/>
            <a:r>
              <a:rPr lang="en-US" dirty="0"/>
              <a:t>Publicly available since 2002</a:t>
            </a:r>
          </a:p>
          <a:p>
            <a:pPr lvl="1"/>
            <a:r>
              <a:rPr lang="en-US" dirty="0"/>
              <a:t>Continues to be developed and improved</a:t>
            </a:r>
          </a:p>
          <a:p>
            <a:r>
              <a:rPr lang="en-US" dirty="0"/>
              <a:t>Currently, ~5000 Tor relays around the world</a:t>
            </a:r>
          </a:p>
          <a:p>
            <a:pPr lvl="1"/>
            <a:r>
              <a:rPr lang="en-US" dirty="0"/>
              <a:t>All relays are run by volunteers</a:t>
            </a:r>
          </a:p>
          <a:p>
            <a:pPr lvl="1"/>
            <a:r>
              <a:rPr lang="en-US" dirty="0"/>
              <a:t>It is suspected that some are controlled by intelligence agencies</a:t>
            </a:r>
          </a:p>
          <a:p>
            <a:r>
              <a:rPr lang="en-US" dirty="0"/>
              <a:t>500K – 900K daily users</a:t>
            </a:r>
          </a:p>
          <a:p>
            <a:pPr lvl="1"/>
            <a:r>
              <a:rPr lang="en-US" dirty="0"/>
              <a:t>Numbers are likely larger now, thanks to Snowden</a:t>
            </a:r>
          </a:p>
          <a:p>
            <a:endParaRPr lang="en-US" dirty="0"/>
          </a:p>
        </p:txBody>
      </p:sp>
      <p:pic>
        <p:nvPicPr>
          <p:cNvPr id="7"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4251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Celebrities Use Tor</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32</a:t>
            </a:fld>
            <a:endParaRPr lang="en-US" dirty="0"/>
          </a:p>
        </p:txBody>
      </p:sp>
      <p:pic>
        <p:nvPicPr>
          <p:cNvPr id="5" name="Content Placeholder 10"/>
          <p:cNvPicPr>
            <a:picLocks noGrp="1" noChangeAspect="1"/>
          </p:cNvPicPr>
          <p:nvPr/>
        </p:nvPicPr>
        <p:blipFill>
          <a:blip r:embed="rId2"/>
          <a:srcRect t="16393" b="16393"/>
          <a:stretch>
            <a:fillRect/>
          </a:stretch>
        </p:blipFill>
        <p:spPr>
          <a:xfrm>
            <a:off x="2482769" y="2302085"/>
            <a:ext cx="4044950" cy="3591311"/>
          </a:xfrm>
          <a:prstGeom prst="rect">
            <a:avLst/>
          </a:prstGeom>
        </p:spPr>
      </p:pic>
      <p:sp>
        <p:nvSpPr>
          <p:cNvPr id="6" name="Left Arrow 5"/>
          <p:cNvSpPr/>
          <p:nvPr/>
        </p:nvSpPr>
        <p:spPr>
          <a:xfrm rot="20633745">
            <a:off x="6497818" y="4804014"/>
            <a:ext cx="1569493" cy="10781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D:\Classes\5700\assets\Torprojec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816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 You Use Tor?</a:t>
            </a:r>
          </a:p>
        </p:txBody>
      </p:sp>
      <p:sp>
        <p:nvSpPr>
          <p:cNvPr id="2" name="Slide Number Placeholder 1"/>
          <p:cNvSpPr>
            <a:spLocks noGrp="1"/>
          </p:cNvSpPr>
          <p:nvPr>
            <p:ph type="sldNum" sz="quarter" idx="12"/>
          </p:nvPr>
        </p:nvSpPr>
        <p:spPr/>
        <p:txBody>
          <a:bodyPr>
            <a:normAutofit fontScale="92500" lnSpcReduction="20000"/>
          </a:bodyPr>
          <a:lstStyle/>
          <a:p>
            <a:fld id="{283B9EA5-CE9A-4950-A80C-5ADF06B45BB8}" type="slidenum">
              <a:rPr lang="en-US" smtClean="0"/>
              <a:t>33</a:t>
            </a:fld>
            <a:endParaRPr lang="en-US"/>
          </a:p>
        </p:txBody>
      </p:sp>
      <p:sp>
        <p:nvSpPr>
          <p:cNvPr id="4" name="Content Placeholder 3"/>
          <p:cNvSpPr>
            <a:spLocks noGrp="1"/>
          </p:cNvSpPr>
          <p:nvPr>
            <p:ph sz="quarter" idx="1"/>
          </p:nvPr>
        </p:nvSpPr>
        <p:spPr>
          <a:xfrm>
            <a:off x="0" y="1600200"/>
            <a:ext cx="9144000" cy="5105400"/>
          </a:xfrm>
        </p:spPr>
        <p:txBody>
          <a:bodyPr/>
          <a:lstStyle/>
          <a:p>
            <a:pPr marL="514350" indent="-514350">
              <a:buFont typeface="+mj-lt"/>
              <a:buAutoNum type="arabicPeriod"/>
            </a:pPr>
            <a:r>
              <a:rPr lang="en-US" dirty="0"/>
              <a:t>Download, install, and execute the Tor client</a:t>
            </a:r>
          </a:p>
          <a:p>
            <a:pPr marL="834390" lvl="1" indent="-514350"/>
            <a:r>
              <a:rPr lang="en-US" dirty="0"/>
              <a:t>The client acts as a SOCKS proxy</a:t>
            </a:r>
          </a:p>
          <a:p>
            <a:pPr marL="834390" lvl="1" indent="-514350"/>
            <a:r>
              <a:rPr lang="en-US" dirty="0"/>
              <a:t>The client builds and maintains </a:t>
            </a:r>
            <a:r>
              <a:rPr lang="en-US" dirty="0">
                <a:solidFill>
                  <a:schemeClr val="accent1"/>
                </a:solidFill>
              </a:rPr>
              <a:t>circuits</a:t>
            </a:r>
            <a:r>
              <a:rPr lang="en-US" dirty="0"/>
              <a:t> of relays</a:t>
            </a:r>
          </a:p>
          <a:p>
            <a:pPr marL="514350" indent="-514350">
              <a:buFont typeface="+mj-lt"/>
              <a:buAutoNum type="arabicPeriod"/>
            </a:pPr>
            <a:r>
              <a:rPr lang="en-US" dirty="0"/>
              <a:t>Configure your browser to use the Tor client as a proxy</a:t>
            </a:r>
          </a:p>
          <a:p>
            <a:pPr marL="834390" lvl="1" indent="-514350"/>
            <a:r>
              <a:rPr lang="en-US" dirty="0"/>
              <a:t>Any app that supports SOCKS proxies will work with Tor</a:t>
            </a:r>
          </a:p>
          <a:p>
            <a:pPr marL="514350" indent="-514350">
              <a:buFont typeface="+mj-lt"/>
              <a:buAutoNum type="arabicPeriod"/>
            </a:pPr>
            <a:r>
              <a:rPr lang="en-US" dirty="0"/>
              <a:t>All traffic from the browser will now be routed through the Tor overlay</a:t>
            </a:r>
          </a:p>
        </p:txBody>
      </p:sp>
      <p:pic>
        <p:nvPicPr>
          <p:cNvPr id="9219"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098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597770" y="1997241"/>
            <a:ext cx="928050" cy="799684"/>
            <a:chOff x="-1655910" y="2976263"/>
            <a:chExt cx="1030032" cy="887560"/>
          </a:xfrm>
        </p:grpSpPr>
        <p:pic>
          <p:nvPicPr>
            <p:cNvPr id="45" name="Picture 2" descr="D:\Pictures\Server_icons_lnx\Icons\128X128\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26" y="297626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D:\Classes\5700\assets\Tor_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910" y="3042073"/>
              <a:ext cx="558428" cy="821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Group 46"/>
          <p:cNvGrpSpPr/>
          <p:nvPr/>
        </p:nvGrpSpPr>
        <p:grpSpPr>
          <a:xfrm>
            <a:off x="1646612" y="3139833"/>
            <a:ext cx="928050" cy="799684"/>
            <a:chOff x="-1655910" y="2976263"/>
            <a:chExt cx="1030032" cy="887560"/>
          </a:xfrm>
        </p:grpSpPr>
        <p:pic>
          <p:nvPicPr>
            <p:cNvPr id="48" name="Picture 2" descr="D:\Pictures\Server_icons_lnx\Icons\128X128\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26" y="297626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D:\Classes\5700\assets\Tor_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910" y="3042073"/>
              <a:ext cx="558428" cy="821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Group 49"/>
          <p:cNvGrpSpPr/>
          <p:nvPr/>
        </p:nvGrpSpPr>
        <p:grpSpPr>
          <a:xfrm>
            <a:off x="3106031" y="3356848"/>
            <a:ext cx="928050" cy="799684"/>
            <a:chOff x="-1655910" y="2976263"/>
            <a:chExt cx="1030032" cy="887560"/>
          </a:xfrm>
        </p:grpSpPr>
        <p:pic>
          <p:nvPicPr>
            <p:cNvPr id="51" name="Picture 2" descr="D:\Pictures\Server_icons_lnx\Icons\128X128\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26" y="297626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D:\Classes\5700\assets\Tor_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910" y="3042073"/>
              <a:ext cx="558428" cy="821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4811530" y="3075992"/>
            <a:ext cx="928050" cy="799684"/>
            <a:chOff x="-1655910" y="2976263"/>
            <a:chExt cx="1030032" cy="887560"/>
          </a:xfrm>
        </p:grpSpPr>
        <p:pic>
          <p:nvPicPr>
            <p:cNvPr id="54" name="Picture 2" descr="D:\Pictures\Server_icons_lnx\Icons\128X128\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26" y="297626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D:\Classes\5700\assets\Tor_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910" y="3042073"/>
              <a:ext cx="558428" cy="821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4347505" y="1693055"/>
            <a:ext cx="928050" cy="799684"/>
            <a:chOff x="-1655910" y="2976263"/>
            <a:chExt cx="1030032" cy="887560"/>
          </a:xfrm>
        </p:grpSpPr>
        <p:pic>
          <p:nvPicPr>
            <p:cNvPr id="57" name="Picture 2" descr="D:\Pictures\Server_icons_lnx\Icons\128X128\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26" y="297626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D:\Classes\5700\assets\Tor_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910" y="3042073"/>
              <a:ext cx="558428" cy="821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oup 58"/>
          <p:cNvGrpSpPr/>
          <p:nvPr/>
        </p:nvGrpSpPr>
        <p:grpSpPr>
          <a:xfrm>
            <a:off x="5756268" y="1896108"/>
            <a:ext cx="928050" cy="799684"/>
            <a:chOff x="-1655910" y="2976263"/>
            <a:chExt cx="1030032" cy="887560"/>
          </a:xfrm>
        </p:grpSpPr>
        <p:pic>
          <p:nvPicPr>
            <p:cNvPr id="60" name="Picture 2" descr="D:\Pictures\Server_icons_lnx\Icons\128X128\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26" y="297626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D:\Classes\5700\assets\Tor_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910" y="3042073"/>
              <a:ext cx="558428" cy="821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p:cNvGrpSpPr/>
          <p:nvPr/>
        </p:nvGrpSpPr>
        <p:grpSpPr>
          <a:xfrm>
            <a:off x="6269237" y="3479031"/>
            <a:ext cx="928050" cy="799684"/>
            <a:chOff x="-1655910" y="2976263"/>
            <a:chExt cx="1030032" cy="887560"/>
          </a:xfrm>
        </p:grpSpPr>
        <p:pic>
          <p:nvPicPr>
            <p:cNvPr id="63" name="Picture 2" descr="D:\Pictures\Server_icons_lnx\Icons\128X128\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26" y="297626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D:\Classes\5700\assets\Tor_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910" y="3042073"/>
              <a:ext cx="558428" cy="821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Group 64"/>
          <p:cNvGrpSpPr/>
          <p:nvPr/>
        </p:nvGrpSpPr>
        <p:grpSpPr>
          <a:xfrm>
            <a:off x="7279252" y="2390601"/>
            <a:ext cx="928050" cy="799684"/>
            <a:chOff x="-1655910" y="2976263"/>
            <a:chExt cx="1030032" cy="887560"/>
          </a:xfrm>
        </p:grpSpPr>
        <p:pic>
          <p:nvPicPr>
            <p:cNvPr id="66" name="Picture 2" descr="D:\Pictures\Server_icons_lnx\Icons\128X128\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726" y="297626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D:\Classes\5700\assets\Tor_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910" y="3042073"/>
              <a:ext cx="558428" cy="82175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a:t>Tor Example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34</a:t>
            </a:fld>
            <a:endParaRPr lang="en-US" dirty="0"/>
          </a:p>
        </p:txBody>
      </p:sp>
      <p:sp>
        <p:nvSpPr>
          <p:cNvPr id="4" name="Content Placeholder 3"/>
          <p:cNvSpPr>
            <a:spLocks noGrp="1"/>
          </p:cNvSpPr>
          <p:nvPr>
            <p:ph sz="quarter" idx="1"/>
          </p:nvPr>
        </p:nvSpPr>
        <p:spPr>
          <a:xfrm>
            <a:off x="152400" y="5589358"/>
            <a:ext cx="8839200" cy="1170833"/>
          </a:xfrm>
        </p:spPr>
        <p:txBody>
          <a:bodyPr>
            <a:normAutofit/>
          </a:bodyPr>
          <a:lstStyle/>
          <a:p>
            <a:r>
              <a:rPr lang="en-US" dirty="0"/>
              <a:t>Relays form an anonymous circuit</a:t>
            </a:r>
          </a:p>
          <a:p>
            <a:r>
              <a:rPr lang="en-US" dirty="0"/>
              <a:t>All traffic is protected with layers of encryption</a:t>
            </a:r>
          </a:p>
        </p:txBody>
      </p:sp>
      <p:pic>
        <p:nvPicPr>
          <p:cNvPr id="5" name="Picture 5" descr="D:\Classes\5700\assets\User Coat Blue-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973" y="1591815"/>
            <a:ext cx="714657" cy="7146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D:\Classes\5700\assets\social_google_b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1923" y="4263958"/>
            <a:ext cx="746339" cy="7463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flipH="1">
            <a:off x="5773618" y="1202987"/>
            <a:ext cx="1067371" cy="523220"/>
            <a:chOff x="1219205" y="4876799"/>
            <a:chExt cx="5224395" cy="1442565"/>
          </a:xfrm>
        </p:grpSpPr>
        <p:sp>
          <p:nvSpPr>
            <p:cNvPr id="16" name="Rectangular Callout 15"/>
            <p:cNvSpPr/>
            <p:nvPr/>
          </p:nvSpPr>
          <p:spPr>
            <a:xfrm>
              <a:off x="1261999" y="4876799"/>
              <a:ext cx="5181601" cy="1384997"/>
            </a:xfrm>
            <a:prstGeom prst="wedgeRectCallout">
              <a:avLst>
                <a:gd name="adj1" fmla="val -6514"/>
                <a:gd name="adj2" fmla="val 100600"/>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7" name="TextBox 16"/>
            <p:cNvSpPr txBox="1"/>
            <p:nvPr/>
          </p:nvSpPr>
          <p:spPr>
            <a:xfrm>
              <a:off x="1219205" y="4876799"/>
              <a:ext cx="5181600" cy="14425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Relay</a:t>
              </a:r>
              <a:endParaRPr kumimoji="0" lang="en-US" sz="2800" b="0" i="1" u="none" strike="noStrike" kern="0" cap="none" spc="0" normalizeH="0" baseline="0" noProof="0" dirty="0">
                <a:ln>
                  <a:noFill/>
                </a:ln>
                <a:solidFill>
                  <a:sysClr val="window" lastClr="FFFFFF"/>
                </a:solidFill>
                <a:effectLst/>
                <a:uLnTx/>
                <a:uFillTx/>
              </a:endParaRPr>
            </a:p>
          </p:txBody>
        </p:sp>
      </p:grpSp>
      <p:sp>
        <p:nvSpPr>
          <p:cNvPr id="7" name="TextBox 6"/>
          <p:cNvSpPr txBox="1"/>
          <p:nvPr/>
        </p:nvSpPr>
        <p:spPr>
          <a:xfrm>
            <a:off x="1585989" y="3839031"/>
            <a:ext cx="1177119" cy="400110"/>
          </a:xfrm>
          <a:prstGeom prst="rect">
            <a:avLst/>
          </a:prstGeom>
          <a:noFill/>
        </p:spPr>
        <p:txBody>
          <a:bodyPr wrap="square" rtlCol="0">
            <a:spAutoFit/>
          </a:bodyPr>
          <a:lstStyle/>
          <a:p>
            <a:pPr algn="ctr"/>
            <a:r>
              <a:rPr lang="en-US" sz="2000" dirty="0">
                <a:solidFill>
                  <a:srgbClr val="C00000"/>
                </a:solidFill>
              </a:rPr>
              <a:t>&lt;K</a:t>
            </a:r>
            <a:r>
              <a:rPr lang="en-US" sz="2000" baseline="-25000" dirty="0">
                <a:solidFill>
                  <a:srgbClr val="C00000"/>
                </a:solidFill>
              </a:rPr>
              <a:t>P</a:t>
            </a:r>
            <a:r>
              <a:rPr lang="en-US" sz="2000" dirty="0">
                <a:solidFill>
                  <a:srgbClr val="C00000"/>
                </a:solidFill>
              </a:rPr>
              <a:t>, K</a:t>
            </a:r>
            <a:r>
              <a:rPr lang="en-US" sz="2000" baseline="-25000" dirty="0">
                <a:solidFill>
                  <a:srgbClr val="C00000"/>
                </a:solidFill>
              </a:rPr>
              <a:t>S</a:t>
            </a:r>
            <a:r>
              <a:rPr lang="en-US" sz="2000" dirty="0">
                <a:solidFill>
                  <a:srgbClr val="C00000"/>
                </a:solidFill>
              </a:rPr>
              <a:t>&gt;</a:t>
            </a:r>
          </a:p>
        </p:txBody>
      </p:sp>
      <p:sp>
        <p:nvSpPr>
          <p:cNvPr id="19" name="TextBox 18"/>
          <p:cNvSpPr txBox="1"/>
          <p:nvPr/>
        </p:nvSpPr>
        <p:spPr>
          <a:xfrm>
            <a:off x="2526669" y="2732396"/>
            <a:ext cx="1177119" cy="400110"/>
          </a:xfrm>
          <a:prstGeom prst="rect">
            <a:avLst/>
          </a:prstGeom>
          <a:noFill/>
        </p:spPr>
        <p:txBody>
          <a:bodyPr wrap="square" rtlCol="0">
            <a:spAutoFit/>
          </a:bodyPr>
          <a:lstStyle/>
          <a:p>
            <a:pPr algn="ctr"/>
            <a:r>
              <a:rPr lang="en-US" sz="2000" dirty="0">
                <a:solidFill>
                  <a:srgbClr val="7030A0"/>
                </a:solidFill>
              </a:rPr>
              <a:t>&lt;K</a:t>
            </a:r>
            <a:r>
              <a:rPr lang="en-US" sz="2000" baseline="-25000" dirty="0">
                <a:solidFill>
                  <a:srgbClr val="7030A0"/>
                </a:solidFill>
              </a:rPr>
              <a:t>P</a:t>
            </a:r>
            <a:r>
              <a:rPr lang="en-US" sz="2000" dirty="0">
                <a:solidFill>
                  <a:srgbClr val="7030A0"/>
                </a:solidFill>
              </a:rPr>
              <a:t>, K</a:t>
            </a:r>
            <a:r>
              <a:rPr lang="en-US" sz="2000" baseline="-25000" dirty="0">
                <a:solidFill>
                  <a:srgbClr val="7030A0"/>
                </a:solidFill>
              </a:rPr>
              <a:t>S</a:t>
            </a:r>
            <a:r>
              <a:rPr lang="en-US" sz="2000" dirty="0">
                <a:solidFill>
                  <a:srgbClr val="7030A0"/>
                </a:solidFill>
              </a:rPr>
              <a:t>&gt;</a:t>
            </a:r>
          </a:p>
        </p:txBody>
      </p:sp>
      <p:sp>
        <p:nvSpPr>
          <p:cNvPr id="20" name="TextBox 19"/>
          <p:cNvSpPr txBox="1"/>
          <p:nvPr/>
        </p:nvSpPr>
        <p:spPr>
          <a:xfrm>
            <a:off x="3085090" y="4036681"/>
            <a:ext cx="1177119" cy="400110"/>
          </a:xfrm>
          <a:prstGeom prst="rect">
            <a:avLst/>
          </a:prstGeom>
          <a:noFill/>
        </p:spPr>
        <p:txBody>
          <a:bodyPr wrap="square" rtlCol="0">
            <a:spAutoFit/>
          </a:bodyPr>
          <a:lstStyle/>
          <a:p>
            <a:pPr algn="ctr"/>
            <a:r>
              <a:rPr lang="en-US" sz="2000" dirty="0">
                <a:solidFill>
                  <a:srgbClr val="002060"/>
                </a:solidFill>
              </a:rPr>
              <a:t>&lt;K</a:t>
            </a:r>
            <a:r>
              <a:rPr lang="en-US" sz="2000" baseline="-25000" dirty="0">
                <a:solidFill>
                  <a:srgbClr val="002060"/>
                </a:solidFill>
              </a:rPr>
              <a:t>P</a:t>
            </a:r>
            <a:r>
              <a:rPr lang="en-US" sz="2000" dirty="0">
                <a:solidFill>
                  <a:srgbClr val="002060"/>
                </a:solidFill>
              </a:rPr>
              <a:t>, K</a:t>
            </a:r>
            <a:r>
              <a:rPr lang="en-US" sz="2000" baseline="-25000" dirty="0">
                <a:solidFill>
                  <a:srgbClr val="002060"/>
                </a:solidFill>
              </a:rPr>
              <a:t>S</a:t>
            </a:r>
            <a:r>
              <a:rPr lang="en-US" sz="2000" dirty="0">
                <a:solidFill>
                  <a:srgbClr val="002060"/>
                </a:solidFill>
              </a:rPr>
              <a:t>&gt;</a:t>
            </a:r>
          </a:p>
        </p:txBody>
      </p:sp>
      <p:sp>
        <p:nvSpPr>
          <p:cNvPr id="21" name="TextBox 20"/>
          <p:cNvSpPr txBox="1"/>
          <p:nvPr/>
        </p:nvSpPr>
        <p:spPr>
          <a:xfrm>
            <a:off x="7063292" y="3095105"/>
            <a:ext cx="1177119" cy="400110"/>
          </a:xfrm>
          <a:prstGeom prst="rect">
            <a:avLst/>
          </a:prstGeom>
          <a:noFill/>
        </p:spPr>
        <p:txBody>
          <a:bodyPr wrap="square" rtlCol="0">
            <a:spAutoFit/>
          </a:bodyPr>
          <a:lstStyle/>
          <a:p>
            <a:pPr algn="ctr"/>
            <a:r>
              <a:rPr lang="en-US" sz="2000" dirty="0">
                <a:solidFill>
                  <a:srgbClr val="0070C0"/>
                </a:solidFill>
              </a:rPr>
              <a:t>&lt;K</a:t>
            </a:r>
            <a:r>
              <a:rPr lang="en-US" sz="2000" baseline="-25000" dirty="0">
                <a:solidFill>
                  <a:srgbClr val="0070C0"/>
                </a:solidFill>
              </a:rPr>
              <a:t>P</a:t>
            </a:r>
            <a:r>
              <a:rPr lang="en-US" sz="2000" dirty="0">
                <a:solidFill>
                  <a:srgbClr val="0070C0"/>
                </a:solidFill>
              </a:rPr>
              <a:t>, K</a:t>
            </a:r>
            <a:r>
              <a:rPr lang="en-US" sz="2000" baseline="-25000" dirty="0">
                <a:solidFill>
                  <a:srgbClr val="0070C0"/>
                </a:solidFill>
              </a:rPr>
              <a:t>S</a:t>
            </a:r>
            <a:r>
              <a:rPr lang="en-US" sz="2000" dirty="0">
                <a:solidFill>
                  <a:srgbClr val="0070C0"/>
                </a:solidFill>
              </a:rPr>
              <a:t>&gt;</a:t>
            </a:r>
          </a:p>
        </p:txBody>
      </p:sp>
      <p:sp>
        <p:nvSpPr>
          <p:cNvPr id="22" name="TextBox 21"/>
          <p:cNvSpPr txBox="1"/>
          <p:nvPr/>
        </p:nvSpPr>
        <p:spPr>
          <a:xfrm>
            <a:off x="4686996" y="3804424"/>
            <a:ext cx="1177119" cy="400110"/>
          </a:xfrm>
          <a:prstGeom prst="rect">
            <a:avLst/>
          </a:prstGeom>
          <a:noFill/>
        </p:spPr>
        <p:txBody>
          <a:bodyPr wrap="square" rtlCol="0">
            <a:spAutoFit/>
          </a:bodyPr>
          <a:lstStyle/>
          <a:p>
            <a:pPr algn="ctr"/>
            <a:r>
              <a:rPr lang="en-US" sz="2000" dirty="0">
                <a:solidFill>
                  <a:srgbClr val="00B050"/>
                </a:solidFill>
              </a:rPr>
              <a:t>&lt;K</a:t>
            </a:r>
            <a:r>
              <a:rPr lang="en-US" sz="2000" baseline="-25000" dirty="0">
                <a:solidFill>
                  <a:srgbClr val="00B050"/>
                </a:solidFill>
              </a:rPr>
              <a:t>P</a:t>
            </a:r>
            <a:r>
              <a:rPr lang="en-US" sz="2000" dirty="0">
                <a:solidFill>
                  <a:srgbClr val="00B050"/>
                </a:solidFill>
              </a:rPr>
              <a:t>, K</a:t>
            </a:r>
            <a:r>
              <a:rPr lang="en-US" sz="2000" baseline="-25000" dirty="0">
                <a:solidFill>
                  <a:srgbClr val="00B050"/>
                </a:solidFill>
              </a:rPr>
              <a:t>S</a:t>
            </a:r>
            <a:r>
              <a:rPr lang="en-US" sz="2000" dirty="0">
                <a:solidFill>
                  <a:srgbClr val="00B050"/>
                </a:solidFill>
              </a:rPr>
              <a:t>&gt;</a:t>
            </a:r>
          </a:p>
        </p:txBody>
      </p:sp>
      <p:sp>
        <p:nvSpPr>
          <p:cNvPr id="23" name="TextBox 22"/>
          <p:cNvSpPr txBox="1"/>
          <p:nvPr/>
        </p:nvSpPr>
        <p:spPr>
          <a:xfrm>
            <a:off x="5723115" y="2648248"/>
            <a:ext cx="1177119" cy="400110"/>
          </a:xfrm>
          <a:prstGeom prst="rect">
            <a:avLst/>
          </a:prstGeom>
          <a:noFill/>
        </p:spPr>
        <p:txBody>
          <a:bodyPr wrap="square" rtlCol="0">
            <a:spAutoFit/>
          </a:bodyPr>
          <a:lstStyle/>
          <a:p>
            <a:pPr algn="ctr"/>
            <a:r>
              <a:rPr lang="en-US" sz="2000" dirty="0">
                <a:solidFill>
                  <a:srgbClr val="FF0000"/>
                </a:solidFill>
              </a:rPr>
              <a:t>&lt;K</a:t>
            </a:r>
            <a:r>
              <a:rPr lang="en-US" sz="2000" baseline="-25000" dirty="0">
                <a:solidFill>
                  <a:srgbClr val="FF0000"/>
                </a:solidFill>
              </a:rPr>
              <a:t>P</a:t>
            </a:r>
            <a:r>
              <a:rPr lang="en-US" sz="2000" dirty="0">
                <a:solidFill>
                  <a:srgbClr val="FF0000"/>
                </a:solidFill>
              </a:rPr>
              <a:t>, K</a:t>
            </a:r>
            <a:r>
              <a:rPr lang="en-US" sz="2000" baseline="-25000" dirty="0">
                <a:solidFill>
                  <a:srgbClr val="FF0000"/>
                </a:solidFill>
              </a:rPr>
              <a:t>S</a:t>
            </a:r>
            <a:r>
              <a:rPr lang="en-US" sz="2000" dirty="0">
                <a:solidFill>
                  <a:srgbClr val="FF0000"/>
                </a:solidFill>
              </a:rPr>
              <a:t>&gt;</a:t>
            </a:r>
          </a:p>
        </p:txBody>
      </p:sp>
      <p:sp>
        <p:nvSpPr>
          <p:cNvPr id="24" name="TextBox 23"/>
          <p:cNvSpPr txBox="1"/>
          <p:nvPr/>
        </p:nvSpPr>
        <p:spPr>
          <a:xfrm>
            <a:off x="6212908" y="4186809"/>
            <a:ext cx="1177119" cy="400110"/>
          </a:xfrm>
          <a:prstGeom prst="rect">
            <a:avLst/>
          </a:prstGeom>
          <a:noFill/>
        </p:spPr>
        <p:txBody>
          <a:bodyPr wrap="square" rtlCol="0">
            <a:spAutoFit/>
          </a:bodyPr>
          <a:lstStyle/>
          <a:p>
            <a:pPr algn="ctr"/>
            <a:r>
              <a:rPr lang="en-US" sz="2000" dirty="0">
                <a:solidFill>
                  <a:srgbClr val="FFC000"/>
                </a:solidFill>
              </a:rPr>
              <a:t>&lt;K</a:t>
            </a:r>
            <a:r>
              <a:rPr lang="en-US" sz="2000" baseline="-25000" dirty="0">
                <a:solidFill>
                  <a:srgbClr val="FFC000"/>
                </a:solidFill>
              </a:rPr>
              <a:t>P</a:t>
            </a:r>
            <a:r>
              <a:rPr lang="en-US" sz="2000" dirty="0">
                <a:solidFill>
                  <a:srgbClr val="FFC000"/>
                </a:solidFill>
              </a:rPr>
              <a:t>, K</a:t>
            </a:r>
            <a:r>
              <a:rPr lang="en-US" sz="2000" baseline="-25000" dirty="0">
                <a:solidFill>
                  <a:srgbClr val="FFC000"/>
                </a:solidFill>
              </a:rPr>
              <a:t>S</a:t>
            </a:r>
            <a:r>
              <a:rPr lang="en-US" sz="2000" dirty="0">
                <a:solidFill>
                  <a:srgbClr val="FFC000"/>
                </a:solidFill>
              </a:rPr>
              <a:t>&gt;</a:t>
            </a:r>
          </a:p>
        </p:txBody>
      </p:sp>
      <p:sp>
        <p:nvSpPr>
          <p:cNvPr id="25" name="TextBox 24"/>
          <p:cNvSpPr txBox="1"/>
          <p:nvPr/>
        </p:nvSpPr>
        <p:spPr>
          <a:xfrm>
            <a:off x="4261072" y="2427466"/>
            <a:ext cx="1177119" cy="400110"/>
          </a:xfrm>
          <a:prstGeom prst="rect">
            <a:avLst/>
          </a:prstGeom>
          <a:noFill/>
        </p:spPr>
        <p:txBody>
          <a:bodyPr wrap="square" rtlCol="0">
            <a:spAutoFit/>
          </a:bodyPr>
          <a:lstStyle/>
          <a:p>
            <a:pPr algn="ctr"/>
            <a:r>
              <a:rPr lang="en-US" sz="2000" dirty="0">
                <a:solidFill>
                  <a:srgbClr val="92D050"/>
                </a:solidFill>
              </a:rPr>
              <a:t>&lt;K</a:t>
            </a:r>
            <a:r>
              <a:rPr lang="en-US" sz="2000" baseline="-25000" dirty="0">
                <a:solidFill>
                  <a:srgbClr val="92D050"/>
                </a:solidFill>
              </a:rPr>
              <a:t>P</a:t>
            </a:r>
            <a:r>
              <a:rPr lang="en-US" sz="2000" dirty="0">
                <a:solidFill>
                  <a:srgbClr val="92D050"/>
                </a:solidFill>
              </a:rPr>
              <a:t>, K</a:t>
            </a:r>
            <a:r>
              <a:rPr lang="en-US" sz="2000" baseline="-25000" dirty="0">
                <a:solidFill>
                  <a:srgbClr val="92D050"/>
                </a:solidFill>
              </a:rPr>
              <a:t>S</a:t>
            </a:r>
            <a:r>
              <a:rPr lang="en-US" sz="2000" dirty="0">
                <a:solidFill>
                  <a:srgbClr val="92D050"/>
                </a:solidFill>
              </a:rPr>
              <a:t>&gt;</a:t>
            </a:r>
          </a:p>
        </p:txBody>
      </p:sp>
      <p:sp>
        <p:nvSpPr>
          <p:cNvPr id="18" name="Left-Right Arrow 17"/>
          <p:cNvSpPr/>
          <p:nvPr/>
        </p:nvSpPr>
        <p:spPr>
          <a:xfrm rot="423273">
            <a:off x="1259324" y="2095669"/>
            <a:ext cx="1431576" cy="273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Right Arrow 27"/>
          <p:cNvSpPr/>
          <p:nvPr/>
        </p:nvSpPr>
        <p:spPr>
          <a:xfrm rot="1325028">
            <a:off x="3449677" y="2735698"/>
            <a:ext cx="1431576" cy="273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Right Arrow 28"/>
          <p:cNvSpPr/>
          <p:nvPr/>
        </p:nvSpPr>
        <p:spPr>
          <a:xfrm rot="20648856">
            <a:off x="5709087" y="3083420"/>
            <a:ext cx="1583826" cy="2699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024" y="2359226"/>
            <a:ext cx="1632649" cy="400110"/>
          </a:xfrm>
          <a:prstGeom prst="rect">
            <a:avLst/>
          </a:prstGeom>
          <a:noFill/>
        </p:spPr>
        <p:txBody>
          <a:bodyPr wrap="square" rtlCol="0">
            <a:spAutoFit/>
          </a:bodyPr>
          <a:lstStyle/>
          <a:p>
            <a:pPr algn="ctr"/>
            <a:r>
              <a:rPr lang="en-US" sz="2000" dirty="0"/>
              <a:t>[</a:t>
            </a:r>
            <a:r>
              <a:rPr lang="en-US" sz="2000" dirty="0">
                <a:solidFill>
                  <a:srgbClr val="7030A0"/>
                </a:solidFill>
              </a:rPr>
              <a:t>K</a:t>
            </a:r>
            <a:r>
              <a:rPr lang="en-US" sz="2000" baseline="-25000" dirty="0">
                <a:solidFill>
                  <a:srgbClr val="7030A0"/>
                </a:solidFill>
              </a:rPr>
              <a:t>P</a:t>
            </a:r>
            <a:r>
              <a:rPr lang="en-US" sz="2000" dirty="0"/>
              <a:t> ,</a:t>
            </a:r>
            <a:r>
              <a:rPr lang="en-US" sz="2000" dirty="0">
                <a:solidFill>
                  <a:srgbClr val="00B050"/>
                </a:solidFill>
              </a:rPr>
              <a:t> K</a:t>
            </a:r>
            <a:r>
              <a:rPr lang="en-US" sz="2000" baseline="-25000" dirty="0">
                <a:solidFill>
                  <a:srgbClr val="00B050"/>
                </a:solidFill>
              </a:rPr>
              <a:t>P </a:t>
            </a:r>
            <a:r>
              <a:rPr lang="en-US" sz="2000" dirty="0"/>
              <a:t>,</a:t>
            </a:r>
            <a:r>
              <a:rPr lang="en-US" sz="2000" baseline="-25000" dirty="0">
                <a:solidFill>
                  <a:srgbClr val="00B050"/>
                </a:solidFill>
              </a:rPr>
              <a:t> </a:t>
            </a:r>
            <a:r>
              <a:rPr lang="en-US" sz="2000" dirty="0">
                <a:solidFill>
                  <a:srgbClr val="00B0F0"/>
                </a:solidFill>
              </a:rPr>
              <a:t>K</a:t>
            </a:r>
            <a:r>
              <a:rPr lang="en-US" sz="2000" baseline="-25000" dirty="0">
                <a:solidFill>
                  <a:srgbClr val="00B0F0"/>
                </a:solidFill>
              </a:rPr>
              <a:t>P</a:t>
            </a:r>
            <a:r>
              <a:rPr lang="en-US" sz="2000" dirty="0"/>
              <a:t>]</a:t>
            </a:r>
          </a:p>
        </p:txBody>
      </p:sp>
      <p:grpSp>
        <p:nvGrpSpPr>
          <p:cNvPr id="36" name="Group 35"/>
          <p:cNvGrpSpPr/>
          <p:nvPr/>
        </p:nvGrpSpPr>
        <p:grpSpPr>
          <a:xfrm flipH="1">
            <a:off x="2597770" y="863915"/>
            <a:ext cx="2151758" cy="954107"/>
            <a:chOff x="1219205" y="4876799"/>
            <a:chExt cx="5224395" cy="1450076"/>
          </a:xfrm>
        </p:grpSpPr>
        <p:sp>
          <p:nvSpPr>
            <p:cNvPr id="37" name="Rectangular Callout 36"/>
            <p:cNvSpPr/>
            <p:nvPr/>
          </p:nvSpPr>
          <p:spPr>
            <a:xfrm>
              <a:off x="1261998" y="4876799"/>
              <a:ext cx="5181602" cy="1384997"/>
            </a:xfrm>
            <a:prstGeom prst="wedgeRectCallout">
              <a:avLst>
                <a:gd name="adj1" fmla="val -5235"/>
                <a:gd name="adj2" fmla="val 124562"/>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8" name="TextBox 37"/>
            <p:cNvSpPr txBox="1"/>
            <p:nvPr/>
          </p:nvSpPr>
          <p:spPr>
            <a:xfrm>
              <a:off x="1219205" y="4876799"/>
              <a:ext cx="5181602" cy="14500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Encrypted Tunnels</a:t>
              </a:r>
              <a:endParaRPr kumimoji="0" lang="en-US" sz="2800" b="0" i="1" u="none" strike="noStrike" kern="0" cap="none" spc="0" normalizeH="0" baseline="0" noProof="0" dirty="0">
                <a:ln>
                  <a:noFill/>
                </a:ln>
                <a:solidFill>
                  <a:sysClr val="window" lastClr="FFFFFF"/>
                </a:solidFill>
                <a:effectLst/>
                <a:uLnTx/>
                <a:uFillTx/>
              </a:endParaRPr>
            </a:p>
          </p:txBody>
        </p:sp>
      </p:grpSp>
      <p:sp>
        <p:nvSpPr>
          <p:cNvPr id="39" name="Up-Down Arrow 38"/>
          <p:cNvSpPr/>
          <p:nvPr/>
        </p:nvSpPr>
        <p:spPr>
          <a:xfrm rot="20195750">
            <a:off x="7906328" y="3445584"/>
            <a:ext cx="342893" cy="865969"/>
          </a:xfrm>
          <a:prstGeom prst="upDownArrow">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flipH="1">
            <a:off x="5418160" y="4623479"/>
            <a:ext cx="2643124" cy="954107"/>
            <a:chOff x="1219205" y="4876799"/>
            <a:chExt cx="5224395" cy="1450076"/>
          </a:xfrm>
        </p:grpSpPr>
        <p:sp>
          <p:nvSpPr>
            <p:cNvPr id="42" name="Rectangular Callout 41"/>
            <p:cNvSpPr/>
            <p:nvPr/>
          </p:nvSpPr>
          <p:spPr>
            <a:xfrm>
              <a:off x="1261998" y="4876799"/>
              <a:ext cx="5181602" cy="1384997"/>
            </a:xfrm>
            <a:prstGeom prst="wedgeRectCallout">
              <a:avLst>
                <a:gd name="adj1" fmla="val -45843"/>
                <a:gd name="adj2" fmla="val -112064"/>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43" name="TextBox 42"/>
            <p:cNvSpPr txBox="1"/>
            <p:nvPr/>
          </p:nvSpPr>
          <p:spPr>
            <a:xfrm>
              <a:off x="1219205" y="4876799"/>
              <a:ext cx="5181602" cy="14500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Non-encrypted data</a:t>
              </a:r>
              <a:endParaRPr kumimoji="0" lang="en-US" sz="2800" b="0" i="1" u="none" strike="noStrike" kern="0" cap="none" spc="0" normalizeH="0" baseline="0" noProof="0" dirty="0">
                <a:ln>
                  <a:noFill/>
                </a:ln>
                <a:solidFill>
                  <a:sysClr val="window" lastClr="FFFFFF"/>
                </a:solidFill>
                <a:effectLst/>
                <a:uLnTx/>
                <a:uFillTx/>
              </a:endParaRPr>
            </a:p>
          </p:txBody>
        </p:sp>
      </p:grpSp>
      <p:sp>
        <p:nvSpPr>
          <p:cNvPr id="40" name="TextBox 39"/>
          <p:cNvSpPr txBox="1"/>
          <p:nvPr/>
        </p:nvSpPr>
        <p:spPr>
          <a:xfrm>
            <a:off x="136425" y="4700422"/>
            <a:ext cx="3302699" cy="400110"/>
          </a:xfrm>
          <a:prstGeom prst="rect">
            <a:avLst/>
          </a:prstGeom>
          <a:noFill/>
        </p:spPr>
        <p:txBody>
          <a:bodyPr wrap="none" rtlCol="0">
            <a:spAutoFit/>
          </a:bodyPr>
          <a:lstStyle/>
          <a:p>
            <a:r>
              <a:rPr lang="en-US" sz="2000" i="1" dirty="0"/>
              <a:t>E(</a:t>
            </a:r>
            <a:r>
              <a:rPr lang="en-US" sz="2000" i="1" dirty="0">
                <a:solidFill>
                  <a:srgbClr val="7030A0"/>
                </a:solidFill>
              </a:rPr>
              <a:t>K</a:t>
            </a:r>
            <a:r>
              <a:rPr lang="en-US" sz="2000" i="1" baseline="-25000" dirty="0">
                <a:solidFill>
                  <a:srgbClr val="7030A0"/>
                </a:solidFill>
              </a:rPr>
              <a:t>P </a:t>
            </a:r>
            <a:r>
              <a:rPr lang="en-US" sz="2000" i="1" dirty="0"/>
              <a:t>, E(</a:t>
            </a:r>
            <a:r>
              <a:rPr lang="en-US" sz="2000" i="1" dirty="0">
                <a:solidFill>
                  <a:srgbClr val="00B050"/>
                </a:solidFill>
              </a:rPr>
              <a:t>K</a:t>
            </a:r>
            <a:r>
              <a:rPr lang="en-US" sz="2000" i="1" baseline="-25000" dirty="0">
                <a:solidFill>
                  <a:srgbClr val="00B050"/>
                </a:solidFill>
              </a:rPr>
              <a:t>P </a:t>
            </a:r>
            <a:r>
              <a:rPr lang="en-US" sz="2000" i="1" dirty="0"/>
              <a:t>, E(</a:t>
            </a:r>
            <a:r>
              <a:rPr lang="en-US" sz="2000" i="1" dirty="0">
                <a:solidFill>
                  <a:srgbClr val="00B0F0"/>
                </a:solidFill>
              </a:rPr>
              <a:t>K</a:t>
            </a:r>
            <a:r>
              <a:rPr lang="en-US" sz="2000" i="1" baseline="-25000" dirty="0">
                <a:solidFill>
                  <a:srgbClr val="00B0F0"/>
                </a:solidFill>
              </a:rPr>
              <a:t>P </a:t>
            </a:r>
            <a:r>
              <a:rPr lang="en-US" sz="2000" i="1" dirty="0"/>
              <a:t>, M))) = C</a:t>
            </a:r>
          </a:p>
        </p:txBody>
      </p:sp>
      <p:sp>
        <p:nvSpPr>
          <p:cNvPr id="35" name="Oval 34"/>
          <p:cNvSpPr/>
          <p:nvPr/>
        </p:nvSpPr>
        <p:spPr>
          <a:xfrm>
            <a:off x="222657" y="2820618"/>
            <a:ext cx="1176903" cy="11769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78243" y="2876204"/>
            <a:ext cx="1065730" cy="106573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92066" y="2990027"/>
            <a:ext cx="838084" cy="83808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3" descr="D:\Classes\5700\assets\Email-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58" y="3104519"/>
            <a:ext cx="609101" cy="60910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3" descr="D:\Classes\5700\assets\Torprojec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3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arn(inVertical)">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arn(inVertical)">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anim calcmode="lin" valueType="num">
                                      <p:cBhvr>
                                        <p:cTn id="30" dur="500" fill="hold"/>
                                        <p:tgtEl>
                                          <p:spTgt spid="31"/>
                                        </p:tgtEl>
                                        <p:attrNameLst>
                                          <p:attrName>ppt_x</p:attrName>
                                        </p:attrNameLst>
                                      </p:cBhvr>
                                      <p:tavLst>
                                        <p:tav tm="0">
                                          <p:val>
                                            <p:strVal val="#ppt_x"/>
                                          </p:val>
                                        </p:tav>
                                        <p:tav tm="100000">
                                          <p:val>
                                            <p:strVal val="#ppt_x"/>
                                          </p:val>
                                        </p:tav>
                                      </p:tavLst>
                                    </p:anim>
                                    <p:anim calcmode="lin" valueType="num">
                                      <p:cBhvr>
                                        <p:cTn id="31"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anim calcmode="lin" valueType="num">
                                      <p:cBhvr>
                                        <p:cTn id="37" dur="500" fill="hold"/>
                                        <p:tgtEl>
                                          <p:spTgt spid="26"/>
                                        </p:tgtEl>
                                        <p:attrNameLst>
                                          <p:attrName>ppt_x</p:attrName>
                                        </p:attrNameLst>
                                      </p:cBhvr>
                                      <p:tavLst>
                                        <p:tav tm="0">
                                          <p:val>
                                            <p:strVal val="#ppt_x"/>
                                          </p:val>
                                        </p:tav>
                                        <p:tav tm="100000">
                                          <p:val>
                                            <p:strVal val="#ppt_x"/>
                                          </p:val>
                                        </p:tav>
                                      </p:tavLst>
                                    </p:anim>
                                    <p:anim calcmode="lin" valueType="num">
                                      <p:cBhvr>
                                        <p:cTn id="38"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childTnLst>
                          </p:cTn>
                        </p:par>
                        <p:par>
                          <p:cTn id="44" fill="hold">
                            <p:stCondLst>
                              <p:cond delay="500"/>
                            </p:stCondLst>
                            <p:childTnLst>
                              <p:par>
                                <p:cTn id="45" presetID="16" presetClass="entr" presetSubtype="21"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arn(inVertical)">
                                      <p:cBhvr>
                                        <p:cTn id="47" dur="500"/>
                                        <p:tgtEl>
                                          <p:spTgt spid="34"/>
                                        </p:tgtEl>
                                      </p:cBhvr>
                                    </p:animEffect>
                                  </p:childTnLst>
                                </p:cTn>
                              </p:par>
                            </p:childTnLst>
                          </p:cTn>
                        </p:par>
                        <p:par>
                          <p:cTn id="48" fill="hold">
                            <p:stCondLst>
                              <p:cond delay="1000"/>
                            </p:stCondLst>
                            <p:childTnLst>
                              <p:par>
                                <p:cTn id="49" presetID="16" presetClass="entr" presetSubtype="2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par>
                          <p:cTn id="52" fill="hold">
                            <p:stCondLst>
                              <p:cond delay="1500"/>
                            </p:stCondLst>
                            <p:childTnLst>
                              <p:par>
                                <p:cTn id="53" presetID="42" presetClass="entr" presetSubtype="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anim calcmode="lin" valueType="num">
                                      <p:cBhvr>
                                        <p:cTn id="56" dur="500" fill="hold"/>
                                        <p:tgtEl>
                                          <p:spTgt spid="40"/>
                                        </p:tgtEl>
                                        <p:attrNameLst>
                                          <p:attrName>ppt_x</p:attrName>
                                        </p:attrNameLst>
                                      </p:cBhvr>
                                      <p:tavLst>
                                        <p:tav tm="0">
                                          <p:val>
                                            <p:strVal val="#ppt_x"/>
                                          </p:val>
                                        </p:tav>
                                        <p:tav tm="100000">
                                          <p:val>
                                            <p:strVal val="#ppt_x"/>
                                          </p:val>
                                        </p:tav>
                                      </p:tavLst>
                                    </p:anim>
                                    <p:anim calcmode="lin" valueType="num">
                                      <p:cBhvr>
                                        <p:cTn id="57"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4.72222E-6 -9.89824E-7 L 0.24774 -0.13367 " pathEditMode="relative" rAng="0" ptsTypes="AA">
                                      <p:cBhvr>
                                        <p:cTn id="61" dur="1500" fill="hold"/>
                                        <p:tgtEl>
                                          <p:spTgt spid="26"/>
                                        </p:tgtEl>
                                        <p:attrNameLst>
                                          <p:attrName>ppt_x</p:attrName>
                                          <p:attrName>ppt_y</p:attrName>
                                        </p:attrNameLst>
                                      </p:cBhvr>
                                      <p:rCtr x="12378" y="-6684"/>
                                    </p:animMotion>
                                  </p:childTnLst>
                                </p:cTn>
                              </p:par>
                              <p:par>
                                <p:cTn id="62" presetID="42" presetClass="path" presetSubtype="0" accel="50000" decel="50000" fill="hold" grpId="1" nodeType="withEffect">
                                  <p:stCondLst>
                                    <p:cond delay="0"/>
                                  </p:stCondLst>
                                  <p:childTnLst>
                                    <p:animMotion origin="layout" path="M 4.72222E-6 -9.89824E-7 L 0.2434 -0.13182 " pathEditMode="relative" rAng="0" ptsTypes="AA">
                                      <p:cBhvr>
                                        <p:cTn id="63" dur="1500" fill="hold"/>
                                        <p:tgtEl>
                                          <p:spTgt spid="27"/>
                                        </p:tgtEl>
                                        <p:attrNameLst>
                                          <p:attrName>ppt_x</p:attrName>
                                          <p:attrName>ppt_y</p:attrName>
                                        </p:attrNameLst>
                                      </p:cBhvr>
                                      <p:rCtr x="12170" y="-6591"/>
                                    </p:animMotion>
                                  </p:childTnLst>
                                </p:cTn>
                              </p:par>
                              <p:par>
                                <p:cTn id="64" presetID="42" presetClass="path" presetSubtype="0" accel="50000" decel="50000" fill="hold" grpId="1" nodeType="withEffect">
                                  <p:stCondLst>
                                    <p:cond delay="0"/>
                                  </p:stCondLst>
                                  <p:childTnLst>
                                    <p:animMotion origin="layout" path="M 4.72222E-6 -9.89824E-7 L 0.24618 -0.13159 " pathEditMode="relative" rAng="0" ptsTypes="AA">
                                      <p:cBhvr>
                                        <p:cTn id="65" dur="1500" fill="hold"/>
                                        <p:tgtEl>
                                          <p:spTgt spid="34"/>
                                        </p:tgtEl>
                                        <p:attrNameLst>
                                          <p:attrName>ppt_x</p:attrName>
                                          <p:attrName>ppt_y</p:attrName>
                                        </p:attrNameLst>
                                      </p:cBhvr>
                                      <p:rCtr x="12309" y="-6591"/>
                                    </p:animMotion>
                                  </p:childTnLst>
                                </p:cTn>
                              </p:par>
                              <p:par>
                                <p:cTn id="66" presetID="42" presetClass="path" presetSubtype="0" accel="50000" decel="50000" fill="hold" grpId="1" nodeType="withEffect">
                                  <p:stCondLst>
                                    <p:cond delay="0"/>
                                  </p:stCondLst>
                                  <p:childTnLst>
                                    <p:animMotion origin="layout" path="M 4.72222E-6 -9.89824E-7 L 0.24479 -0.12974 " pathEditMode="relative" rAng="0" ptsTypes="AA">
                                      <p:cBhvr>
                                        <p:cTn id="67" dur="1500" fill="hold"/>
                                        <p:tgtEl>
                                          <p:spTgt spid="35"/>
                                        </p:tgtEl>
                                        <p:attrNameLst>
                                          <p:attrName>ppt_x</p:attrName>
                                          <p:attrName>ppt_y</p:attrName>
                                        </p:attrNameLst>
                                      </p:cBhvr>
                                      <p:rCtr x="12240" y="-6499"/>
                                    </p:animMotion>
                                  </p:childTnLst>
                                </p:cTn>
                              </p:par>
                            </p:childTnLst>
                          </p:cTn>
                        </p:par>
                      </p:childTnLst>
                    </p:cTn>
                  </p:par>
                  <p:par>
                    <p:cTn id="68" fill="hold">
                      <p:stCondLst>
                        <p:cond delay="indefinite"/>
                      </p:stCondLst>
                      <p:childTnLst>
                        <p:par>
                          <p:cTn id="69" fill="hold">
                            <p:stCondLst>
                              <p:cond delay="0"/>
                            </p:stCondLst>
                            <p:childTnLst>
                              <p:par>
                                <p:cTn id="70" presetID="16" presetClass="exit" presetSubtype="21" fill="hold" grpId="2" nodeType="clickEffect">
                                  <p:stCondLst>
                                    <p:cond delay="0"/>
                                  </p:stCondLst>
                                  <p:childTnLst>
                                    <p:animEffect transition="out" filter="barn(inVertical)">
                                      <p:cBhvr>
                                        <p:cTn id="71" dur="500"/>
                                        <p:tgtEl>
                                          <p:spTgt spid="35"/>
                                        </p:tgtEl>
                                      </p:cBhvr>
                                    </p:animEffect>
                                    <p:set>
                                      <p:cBhvr>
                                        <p:cTn id="72" dur="1" fill="hold">
                                          <p:stCondLst>
                                            <p:cond delay="499"/>
                                          </p:stCondLst>
                                        </p:cTn>
                                        <p:tgtEl>
                                          <p:spTgt spid="3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0.24774 -0.13367 L 0.47447 -0.01896 " pathEditMode="relative" rAng="0" ptsTypes="AA">
                                      <p:cBhvr>
                                        <p:cTn id="76" dur="1500" fill="hold"/>
                                        <p:tgtEl>
                                          <p:spTgt spid="26"/>
                                        </p:tgtEl>
                                        <p:attrNameLst>
                                          <p:attrName>ppt_x</p:attrName>
                                          <p:attrName>ppt_y</p:attrName>
                                        </p:attrNameLst>
                                      </p:cBhvr>
                                      <p:rCtr x="11337" y="5735"/>
                                    </p:animMotion>
                                  </p:childTnLst>
                                </p:cTn>
                              </p:par>
                              <p:par>
                                <p:cTn id="77" presetID="42" presetClass="path" presetSubtype="0" accel="50000" decel="50000" fill="hold" grpId="2" nodeType="withEffect">
                                  <p:stCondLst>
                                    <p:cond delay="0"/>
                                  </p:stCondLst>
                                  <p:childTnLst>
                                    <p:animMotion origin="layout" path="M 0.24774 -0.13367 L 0.47465 -0.02081 " pathEditMode="relative" rAng="0" ptsTypes="AA">
                                      <p:cBhvr>
                                        <p:cTn id="78" dur="1500" fill="hold"/>
                                        <p:tgtEl>
                                          <p:spTgt spid="27"/>
                                        </p:tgtEl>
                                        <p:attrNameLst>
                                          <p:attrName>ppt_x</p:attrName>
                                          <p:attrName>ppt_y</p:attrName>
                                        </p:attrNameLst>
                                      </p:cBhvr>
                                      <p:rCtr x="11337" y="5643"/>
                                    </p:animMotion>
                                  </p:childTnLst>
                                </p:cTn>
                              </p:par>
                              <p:par>
                                <p:cTn id="79" presetID="42" presetClass="path" presetSubtype="0" accel="50000" decel="50000" fill="hold" grpId="2" nodeType="withEffect">
                                  <p:stCondLst>
                                    <p:cond delay="0"/>
                                  </p:stCondLst>
                                  <p:childTnLst>
                                    <p:animMotion origin="layout" path="M 0.24774 -0.13367 L 0.47309 -0.02081 " pathEditMode="relative" rAng="0" ptsTypes="AA">
                                      <p:cBhvr>
                                        <p:cTn id="80" dur="1500" fill="hold"/>
                                        <p:tgtEl>
                                          <p:spTgt spid="34"/>
                                        </p:tgtEl>
                                        <p:attrNameLst>
                                          <p:attrName>ppt_x</p:attrName>
                                          <p:attrName>ppt_y</p:attrName>
                                        </p:attrNameLst>
                                      </p:cBhvr>
                                      <p:rCtr x="11267" y="5643"/>
                                    </p:animMotion>
                                  </p:childTnLst>
                                </p:cTn>
                              </p:par>
                            </p:childTnLst>
                          </p:cTn>
                        </p:par>
                      </p:childTnLst>
                    </p:cTn>
                  </p:par>
                  <p:par>
                    <p:cTn id="81" fill="hold">
                      <p:stCondLst>
                        <p:cond delay="indefinite"/>
                      </p:stCondLst>
                      <p:childTnLst>
                        <p:par>
                          <p:cTn id="82" fill="hold">
                            <p:stCondLst>
                              <p:cond delay="0"/>
                            </p:stCondLst>
                            <p:childTnLst>
                              <p:par>
                                <p:cTn id="83" presetID="16" presetClass="exit" presetSubtype="21" fill="hold" grpId="3" nodeType="clickEffect">
                                  <p:stCondLst>
                                    <p:cond delay="0"/>
                                  </p:stCondLst>
                                  <p:childTnLst>
                                    <p:animEffect transition="out" filter="barn(inVertical)">
                                      <p:cBhvr>
                                        <p:cTn id="84" dur="500"/>
                                        <p:tgtEl>
                                          <p:spTgt spid="34"/>
                                        </p:tgtEl>
                                      </p:cBhvr>
                                    </p:animEffect>
                                    <p:set>
                                      <p:cBhvr>
                                        <p:cTn id="85" dur="1" fill="hold">
                                          <p:stCondLst>
                                            <p:cond delay="499"/>
                                          </p:stCondLst>
                                        </p:cTn>
                                        <p:tgtEl>
                                          <p:spTgt spid="3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0.47447 -0.01896 L 0.74027 -0.09898 " pathEditMode="relative" rAng="0" ptsTypes="AA">
                                      <p:cBhvr>
                                        <p:cTn id="89" dur="1500" fill="hold"/>
                                        <p:tgtEl>
                                          <p:spTgt spid="26"/>
                                        </p:tgtEl>
                                        <p:attrNameLst>
                                          <p:attrName>ppt_x</p:attrName>
                                          <p:attrName>ppt_y</p:attrName>
                                        </p:attrNameLst>
                                      </p:cBhvr>
                                      <p:rCtr x="13281" y="-4001"/>
                                    </p:animMotion>
                                  </p:childTnLst>
                                </p:cTn>
                              </p:par>
                              <p:par>
                                <p:cTn id="90" presetID="42" presetClass="path" presetSubtype="0" accel="50000" decel="50000" fill="hold" grpId="3" nodeType="withEffect">
                                  <p:stCondLst>
                                    <p:cond delay="0"/>
                                  </p:stCondLst>
                                  <p:childTnLst>
                                    <p:animMotion origin="layout" path="M 0.47447 -0.01896 L 0.74166 -0.10106 " pathEditMode="relative" rAng="0" ptsTypes="AA">
                                      <p:cBhvr>
                                        <p:cTn id="91" dur="1500" fill="hold"/>
                                        <p:tgtEl>
                                          <p:spTgt spid="27"/>
                                        </p:tgtEl>
                                        <p:attrNameLst>
                                          <p:attrName>ppt_x</p:attrName>
                                          <p:attrName>ppt_y</p:attrName>
                                        </p:attrNameLst>
                                      </p:cBhvr>
                                      <p:rCtr x="13351" y="-4117"/>
                                    </p:animMotion>
                                  </p:childTnLst>
                                </p:cTn>
                              </p:par>
                            </p:childTnLst>
                          </p:cTn>
                        </p:par>
                      </p:childTnLst>
                    </p:cTn>
                  </p:par>
                  <p:par>
                    <p:cTn id="92" fill="hold">
                      <p:stCondLst>
                        <p:cond delay="indefinite"/>
                      </p:stCondLst>
                      <p:childTnLst>
                        <p:par>
                          <p:cTn id="93" fill="hold">
                            <p:stCondLst>
                              <p:cond delay="0"/>
                            </p:stCondLst>
                            <p:childTnLst>
                              <p:par>
                                <p:cTn id="94" presetID="16" presetClass="exit" presetSubtype="21" fill="hold" grpId="4" nodeType="clickEffect">
                                  <p:stCondLst>
                                    <p:cond delay="0"/>
                                  </p:stCondLst>
                                  <p:childTnLst>
                                    <p:animEffect transition="out" filter="barn(inVertical)">
                                      <p:cBhvr>
                                        <p:cTn id="95" dur="500"/>
                                        <p:tgtEl>
                                          <p:spTgt spid="27"/>
                                        </p:tgtEl>
                                      </p:cBhvr>
                                    </p:animEffect>
                                    <p:set>
                                      <p:cBhvr>
                                        <p:cTn id="96" dur="1" fill="hold">
                                          <p:stCondLst>
                                            <p:cond delay="499"/>
                                          </p:stCondLst>
                                        </p:cTn>
                                        <p:tgtEl>
                                          <p:spTgt spid="2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6" presetClass="entr" presetSubtype="26"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barn(inHorizontal)">
                                      <p:cBhvr>
                                        <p:cTn id="101" dur="500"/>
                                        <p:tgtEl>
                                          <p:spTgt spid="39"/>
                                        </p:tgtEl>
                                      </p:cBhvr>
                                    </p:animEffect>
                                  </p:childTnLst>
                                </p:cTn>
                              </p:par>
                            </p:childTnLst>
                          </p:cTn>
                        </p:par>
                        <p:par>
                          <p:cTn id="102" fill="hold">
                            <p:stCondLst>
                              <p:cond delay="500"/>
                            </p:stCondLst>
                            <p:childTnLst>
                              <p:par>
                                <p:cTn id="103" presetID="42" presetClass="path" presetSubtype="0" accel="50000" decel="50000" fill="hold" nodeType="afterEffect">
                                  <p:stCondLst>
                                    <p:cond delay="0"/>
                                  </p:stCondLst>
                                  <p:childTnLst>
                                    <p:animMotion origin="layout" path="M 0.74027 -0.09898 L 0.85208 0.09528 " pathEditMode="relative" rAng="0" ptsTypes="AA">
                                      <p:cBhvr>
                                        <p:cTn id="104" dur="1500" fill="hold"/>
                                        <p:tgtEl>
                                          <p:spTgt spid="26"/>
                                        </p:tgtEl>
                                        <p:attrNameLst>
                                          <p:attrName>ppt_x</p:attrName>
                                          <p:attrName>ppt_y</p:attrName>
                                        </p:attrNameLst>
                                      </p:cBhvr>
                                      <p:rCtr x="5590" y="9713"/>
                                    </p:animMotion>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4">
                                            <p:txEl>
                                              <p:pRg st="0" end="0"/>
                                            </p:txEl>
                                          </p:spTgt>
                                        </p:tgtEl>
                                        <p:attrNameLst>
                                          <p:attrName>style.visibility</p:attrName>
                                        </p:attrNameLst>
                                      </p:cBhvr>
                                      <p:to>
                                        <p:strVal val="visible"/>
                                      </p:to>
                                    </p:set>
                                    <p:animEffect transition="in" filter="fade">
                                      <p:cBhvr>
                                        <p:cTn id="109" dur="500"/>
                                        <p:tgtEl>
                                          <p:spTgt spid="4">
                                            <p:txEl>
                                              <p:pRg st="0" end="0"/>
                                            </p:txEl>
                                          </p:spTgt>
                                        </p:tgtEl>
                                      </p:cBhvr>
                                    </p:animEffect>
                                    <p:anim calcmode="lin" valueType="num">
                                      <p:cBhvr>
                                        <p:cTn id="11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11" dur="500" fill="hold"/>
                                        <p:tgtEl>
                                          <p:spTgt spid="4">
                                            <p:txEl>
                                              <p:pRg st="0" end="0"/>
                                            </p:txEl>
                                          </p:spTgt>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
                                            <p:txEl>
                                              <p:pRg st="1" end="1"/>
                                            </p:txEl>
                                          </p:spTgt>
                                        </p:tgtEl>
                                        <p:attrNameLst>
                                          <p:attrName>style.visibility</p:attrName>
                                        </p:attrNameLst>
                                      </p:cBhvr>
                                      <p:to>
                                        <p:strVal val="visible"/>
                                      </p:to>
                                    </p:set>
                                    <p:animEffect transition="in" filter="fade">
                                      <p:cBhvr>
                                        <p:cTn id="114" dur="500"/>
                                        <p:tgtEl>
                                          <p:spTgt spid="4">
                                            <p:txEl>
                                              <p:pRg st="1" end="1"/>
                                            </p:txEl>
                                          </p:spTgt>
                                        </p:tgtEl>
                                      </p:cBhvr>
                                    </p:animEffect>
                                    <p:anim calcmode="lin" valueType="num">
                                      <p:cBhvr>
                                        <p:cTn id="1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17" fill="hold">
                            <p:stCondLst>
                              <p:cond delay="500"/>
                            </p:stCondLst>
                            <p:childTnLst>
                              <p:par>
                                <p:cTn id="118" presetID="42" presetClass="entr" presetSubtype="0" fill="hold" nodeType="after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fade">
                                      <p:cBhvr>
                                        <p:cTn id="120" dur="500"/>
                                        <p:tgtEl>
                                          <p:spTgt spid="36"/>
                                        </p:tgtEl>
                                      </p:cBhvr>
                                    </p:animEffect>
                                    <p:anim calcmode="lin" valueType="num">
                                      <p:cBhvr>
                                        <p:cTn id="121" dur="500" fill="hold"/>
                                        <p:tgtEl>
                                          <p:spTgt spid="36"/>
                                        </p:tgtEl>
                                        <p:attrNameLst>
                                          <p:attrName>ppt_x</p:attrName>
                                        </p:attrNameLst>
                                      </p:cBhvr>
                                      <p:tavLst>
                                        <p:tav tm="0">
                                          <p:val>
                                            <p:strVal val="#ppt_x"/>
                                          </p:val>
                                        </p:tav>
                                        <p:tav tm="100000">
                                          <p:val>
                                            <p:strVal val="#ppt_x"/>
                                          </p:val>
                                        </p:tav>
                                      </p:tavLst>
                                    </p:anim>
                                    <p:anim calcmode="lin" valueType="num">
                                      <p:cBhvr>
                                        <p:cTn id="122" dur="500" fill="hold"/>
                                        <p:tgtEl>
                                          <p:spTgt spid="36"/>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fade">
                                      <p:cBhvr>
                                        <p:cTn id="125" dur="500"/>
                                        <p:tgtEl>
                                          <p:spTgt spid="41"/>
                                        </p:tgtEl>
                                      </p:cBhvr>
                                    </p:animEffect>
                                    <p:anim calcmode="lin" valueType="num">
                                      <p:cBhvr>
                                        <p:cTn id="126" dur="500" fill="hold"/>
                                        <p:tgtEl>
                                          <p:spTgt spid="41"/>
                                        </p:tgtEl>
                                        <p:attrNameLst>
                                          <p:attrName>ppt_x</p:attrName>
                                        </p:attrNameLst>
                                      </p:cBhvr>
                                      <p:tavLst>
                                        <p:tav tm="0">
                                          <p:val>
                                            <p:strVal val="#ppt_x"/>
                                          </p:val>
                                        </p:tav>
                                        <p:tav tm="100000">
                                          <p:val>
                                            <p:strVal val="#ppt_x"/>
                                          </p:val>
                                        </p:tav>
                                      </p:tavLst>
                                    </p:anim>
                                    <p:anim calcmode="lin" valueType="num">
                                      <p:cBhvr>
                                        <p:cTn id="127"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8" grpId="0" animBg="1"/>
      <p:bldP spid="28" grpId="0" animBg="1"/>
      <p:bldP spid="29" grpId="0" animBg="1"/>
      <p:bldP spid="31" grpId="0"/>
      <p:bldP spid="39" grpId="0" animBg="1"/>
      <p:bldP spid="40" grpId="0"/>
      <p:bldP spid="35" grpId="0" animBg="1"/>
      <p:bldP spid="35" grpId="1" animBg="1"/>
      <p:bldP spid="35" grpId="2" animBg="1"/>
      <p:bldP spid="34" grpId="0" animBg="1"/>
      <p:bldP spid="34" grpId="1" animBg="1"/>
      <p:bldP spid="34" grpId="2" animBg="1"/>
      <p:bldP spid="34" grpId="3" animBg="1"/>
      <p:bldP spid="27" grpId="0" animBg="1"/>
      <p:bldP spid="27" grpId="1" animBg="1"/>
      <p:bldP spid="27" grpId="2" animBg="1"/>
      <p:bldP spid="27" grpId="3" animBg="1"/>
      <p:bldP spid="27" grpId="4"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Against Tor Circuits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35</a:t>
            </a:fld>
            <a:endParaRPr lang="en-US" dirty="0"/>
          </a:p>
        </p:txBody>
      </p:sp>
      <p:sp>
        <p:nvSpPr>
          <p:cNvPr id="4" name="Content Placeholder 3"/>
          <p:cNvSpPr>
            <a:spLocks noGrp="1"/>
          </p:cNvSpPr>
          <p:nvPr>
            <p:ph sz="quarter" idx="1"/>
          </p:nvPr>
        </p:nvSpPr>
        <p:spPr>
          <a:xfrm>
            <a:off x="125103" y="5131558"/>
            <a:ext cx="8927041" cy="1726442"/>
          </a:xfrm>
        </p:spPr>
        <p:txBody>
          <a:bodyPr>
            <a:normAutofit/>
          </a:bodyPr>
          <a:lstStyle/>
          <a:p>
            <a:r>
              <a:rPr lang="en-US" dirty="0"/>
              <a:t>Tor users can choose any number of relays</a:t>
            </a:r>
          </a:p>
          <a:p>
            <a:pPr lvl="1"/>
            <a:r>
              <a:rPr lang="en-US" dirty="0"/>
              <a:t>Default configuration is 3</a:t>
            </a:r>
          </a:p>
          <a:p>
            <a:pPr lvl="1"/>
            <a:r>
              <a:rPr lang="en-US" dirty="0"/>
              <a:t>Why would higher or lower number be better or worse?</a:t>
            </a:r>
          </a:p>
        </p:txBody>
      </p:sp>
      <p:pic>
        <p:nvPicPr>
          <p:cNvPr id="5"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Classes\5700\assets\User Coat Blue-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241" y="3314776"/>
            <a:ext cx="714657" cy="7146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Classes\5700\assets\social_google_b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6788" y="3298935"/>
            <a:ext cx="746339" cy="746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Pictures\Server_icons_lnx\Icons\128X128\serv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735" y="3246180"/>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Pictures\Server_icons_lnx\Icons\128X128\serv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7420" y="3246180"/>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Pictures\Server_icons_lnx\Icons\128X128\serv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7105" y="3246180"/>
            <a:ext cx="851848" cy="851848"/>
          </a:xfrm>
          <a:prstGeom prst="rect">
            <a:avLst/>
          </a:prstGeom>
          <a:noFill/>
          <a:extLst>
            <a:ext uri="{909E8E84-426E-40DD-AFC4-6F175D3DCCD1}">
              <a14:hiddenFill xmlns:a14="http://schemas.microsoft.com/office/drawing/2010/main">
                <a:solidFill>
                  <a:srgbClr val="FFFFFF"/>
                </a:solidFill>
              </a14:hiddenFill>
            </a:ext>
          </a:extLst>
        </p:spPr>
      </p:pic>
      <p:sp>
        <p:nvSpPr>
          <p:cNvPr id="11" name="Left-Right Arrow 10"/>
          <p:cNvSpPr/>
          <p:nvPr/>
        </p:nvSpPr>
        <p:spPr>
          <a:xfrm>
            <a:off x="930011" y="3535567"/>
            <a:ext cx="1197724" cy="273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p:cNvSpPr/>
          <p:nvPr/>
        </p:nvSpPr>
        <p:spPr>
          <a:xfrm rot="16200000">
            <a:off x="7531424" y="3103095"/>
            <a:ext cx="342893" cy="1207835"/>
          </a:xfrm>
          <a:prstGeom prst="upDownArrow">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2979583" y="3571223"/>
            <a:ext cx="1197724" cy="273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5039268" y="3571223"/>
            <a:ext cx="1197724" cy="273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05459" y="4252870"/>
            <a:ext cx="896400" cy="707886"/>
          </a:xfrm>
          <a:prstGeom prst="rect">
            <a:avLst/>
          </a:prstGeom>
          <a:noFill/>
        </p:spPr>
        <p:txBody>
          <a:bodyPr wrap="none" rtlCol="0">
            <a:spAutoFit/>
          </a:bodyPr>
          <a:lstStyle/>
          <a:p>
            <a:pPr algn="ctr"/>
            <a:r>
              <a:rPr lang="en-US" sz="2000" dirty="0"/>
              <a:t>Entry/</a:t>
            </a:r>
          </a:p>
          <a:p>
            <a:pPr algn="ctr"/>
            <a:r>
              <a:rPr lang="en-US" sz="2000" dirty="0"/>
              <a:t>Guard</a:t>
            </a:r>
          </a:p>
        </p:txBody>
      </p:sp>
      <p:sp>
        <p:nvSpPr>
          <p:cNvPr id="16" name="TextBox 15"/>
          <p:cNvSpPr txBox="1"/>
          <p:nvPr/>
        </p:nvSpPr>
        <p:spPr>
          <a:xfrm>
            <a:off x="4142703" y="4253346"/>
            <a:ext cx="941283" cy="400110"/>
          </a:xfrm>
          <a:prstGeom prst="rect">
            <a:avLst/>
          </a:prstGeom>
          <a:noFill/>
        </p:spPr>
        <p:txBody>
          <a:bodyPr wrap="none" rtlCol="0">
            <a:spAutoFit/>
          </a:bodyPr>
          <a:lstStyle/>
          <a:p>
            <a:pPr algn="ctr"/>
            <a:r>
              <a:rPr lang="en-US" sz="2000" dirty="0"/>
              <a:t>Middle</a:t>
            </a:r>
          </a:p>
        </p:txBody>
      </p:sp>
      <p:sp>
        <p:nvSpPr>
          <p:cNvPr id="17" name="TextBox 16"/>
          <p:cNvSpPr txBox="1"/>
          <p:nvPr/>
        </p:nvSpPr>
        <p:spPr>
          <a:xfrm>
            <a:off x="6366695" y="4274068"/>
            <a:ext cx="612668" cy="400110"/>
          </a:xfrm>
          <a:prstGeom prst="rect">
            <a:avLst/>
          </a:prstGeom>
          <a:noFill/>
        </p:spPr>
        <p:txBody>
          <a:bodyPr wrap="none" rtlCol="0">
            <a:spAutoFit/>
          </a:bodyPr>
          <a:lstStyle/>
          <a:p>
            <a:pPr algn="ctr"/>
            <a:r>
              <a:rPr lang="en-US" sz="2000" dirty="0"/>
              <a:t>Exit</a:t>
            </a:r>
          </a:p>
        </p:txBody>
      </p:sp>
      <p:grpSp>
        <p:nvGrpSpPr>
          <p:cNvPr id="19" name="Group 18"/>
          <p:cNvGrpSpPr/>
          <p:nvPr/>
        </p:nvGrpSpPr>
        <p:grpSpPr>
          <a:xfrm flipH="1">
            <a:off x="632572" y="1755335"/>
            <a:ext cx="2945774" cy="966609"/>
            <a:chOff x="1219200" y="4876799"/>
            <a:chExt cx="5181605" cy="1384995"/>
          </a:xfrm>
          <a:solidFill>
            <a:schemeClr val="accent3"/>
          </a:solidFill>
        </p:grpSpPr>
        <p:sp>
          <p:nvSpPr>
            <p:cNvPr id="20" name="Rectangular Callout 19"/>
            <p:cNvSpPr/>
            <p:nvPr/>
          </p:nvSpPr>
          <p:spPr>
            <a:xfrm>
              <a:off x="1219200" y="4876799"/>
              <a:ext cx="5181600" cy="1384995"/>
            </a:xfrm>
            <a:prstGeom prst="wedgeRectCallout">
              <a:avLst>
                <a:gd name="adj1" fmla="val -8730"/>
                <a:gd name="adj2" fmla="val 92022"/>
              </a:avLst>
            </a:prstGeom>
            <a:grpFill/>
            <a:ln w="38100" cap="flat" cmpd="sng" algn="ctr">
              <a:solidFill>
                <a:schemeClr val="accent3">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 name="TextBox 20"/>
            <p:cNvSpPr txBox="1"/>
            <p:nvPr/>
          </p:nvSpPr>
          <p:spPr>
            <a:xfrm>
              <a:off x="1219205" y="4876799"/>
              <a:ext cx="5181600" cy="1367082"/>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Source: known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u="none" strike="noStrike" kern="0" cap="none" spc="0" normalizeH="0" baseline="0" noProof="0" dirty="0" err="1">
                  <a:ln>
                    <a:noFill/>
                  </a:ln>
                  <a:solidFill>
                    <a:sysClr val="window" lastClr="FFFFFF"/>
                  </a:solidFill>
                  <a:effectLst/>
                  <a:uLnTx/>
                  <a:uFillTx/>
                </a:rPr>
                <a:t>Dest</a:t>
              </a:r>
              <a:r>
                <a:rPr kumimoji="0" lang="en-US" sz="2800" b="0" u="none" strike="noStrike" kern="0" cap="none" spc="0" normalizeH="0" baseline="0" noProof="0" dirty="0">
                  <a:ln>
                    <a:noFill/>
                  </a:ln>
                  <a:solidFill>
                    <a:sysClr val="window" lastClr="FFFFFF"/>
                  </a:solidFill>
                  <a:effectLst/>
                  <a:uLnTx/>
                  <a:uFillTx/>
                </a:rPr>
                <a:t>:</a:t>
              </a:r>
              <a:r>
                <a:rPr kumimoji="0" lang="en-US" sz="2800" b="0" u="none" strike="noStrike" kern="0" cap="none" spc="0" normalizeH="0" noProof="0" dirty="0">
                  <a:ln>
                    <a:noFill/>
                  </a:ln>
                  <a:solidFill>
                    <a:sysClr val="window" lastClr="FFFFFF"/>
                  </a:solidFill>
                  <a:effectLst/>
                  <a:uLnTx/>
                  <a:uFillTx/>
                </a:rPr>
                <a:t> unknown</a:t>
              </a:r>
              <a:endParaRPr kumimoji="0" lang="en-US" sz="2800" b="0" u="none" strike="noStrike" kern="0" cap="none" spc="0" normalizeH="0" baseline="0" noProof="0" dirty="0">
                <a:ln>
                  <a:noFill/>
                </a:ln>
                <a:solidFill>
                  <a:sysClr val="window" lastClr="FFFFFF"/>
                </a:solidFill>
                <a:effectLst/>
                <a:uLnTx/>
                <a:uFillTx/>
              </a:endParaRPr>
            </a:p>
          </p:txBody>
        </p:sp>
      </p:grpSp>
      <p:grpSp>
        <p:nvGrpSpPr>
          <p:cNvPr id="27" name="Group 26"/>
          <p:cNvGrpSpPr/>
          <p:nvPr/>
        </p:nvGrpSpPr>
        <p:grpSpPr>
          <a:xfrm flipH="1">
            <a:off x="2645184" y="1755333"/>
            <a:ext cx="3084471" cy="966610"/>
            <a:chOff x="1219200" y="4876798"/>
            <a:chExt cx="5181605" cy="1384996"/>
          </a:xfrm>
        </p:grpSpPr>
        <p:sp>
          <p:nvSpPr>
            <p:cNvPr id="28" name="Rectangular Callout 27"/>
            <p:cNvSpPr/>
            <p:nvPr/>
          </p:nvSpPr>
          <p:spPr>
            <a:xfrm>
              <a:off x="1219200" y="4876799"/>
              <a:ext cx="5181600" cy="1384995"/>
            </a:xfrm>
            <a:prstGeom prst="wedgeRectCallout">
              <a:avLst>
                <a:gd name="adj1" fmla="val -8730"/>
                <a:gd name="adj2" fmla="val 92022"/>
              </a:avLst>
            </a:prstGeom>
            <a:solidFill>
              <a:schemeClr val="accent1"/>
            </a:solidFill>
            <a:ln w="381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9" name="TextBox 28"/>
            <p:cNvSpPr txBox="1"/>
            <p:nvPr/>
          </p:nvSpPr>
          <p:spPr>
            <a:xfrm>
              <a:off x="1219205" y="4876798"/>
              <a:ext cx="5181600" cy="136708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Source: unknown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u="none" strike="noStrike" kern="0" cap="none" spc="0" normalizeH="0" baseline="0" noProof="0" dirty="0" err="1">
                  <a:ln>
                    <a:noFill/>
                  </a:ln>
                  <a:solidFill>
                    <a:sysClr val="window" lastClr="FFFFFF"/>
                  </a:solidFill>
                  <a:effectLst/>
                  <a:uLnTx/>
                  <a:uFillTx/>
                </a:rPr>
                <a:t>Dest</a:t>
              </a:r>
              <a:r>
                <a:rPr kumimoji="0" lang="en-US" sz="2800" b="0" u="none" strike="noStrike" kern="0" cap="none" spc="0" normalizeH="0" baseline="0" noProof="0" dirty="0">
                  <a:ln>
                    <a:noFill/>
                  </a:ln>
                  <a:solidFill>
                    <a:sysClr val="window" lastClr="FFFFFF"/>
                  </a:solidFill>
                  <a:effectLst/>
                  <a:uLnTx/>
                  <a:uFillTx/>
                </a:rPr>
                <a:t>: unknown</a:t>
              </a:r>
            </a:p>
          </p:txBody>
        </p:sp>
      </p:grpSp>
      <p:grpSp>
        <p:nvGrpSpPr>
          <p:cNvPr id="33" name="Group 32"/>
          <p:cNvGrpSpPr/>
          <p:nvPr/>
        </p:nvGrpSpPr>
        <p:grpSpPr>
          <a:xfrm flipH="1">
            <a:off x="4893808" y="1755335"/>
            <a:ext cx="2945774" cy="966609"/>
            <a:chOff x="1219200" y="4876799"/>
            <a:chExt cx="5181605" cy="1384995"/>
          </a:xfrm>
          <a:solidFill>
            <a:schemeClr val="accent3"/>
          </a:solidFill>
        </p:grpSpPr>
        <p:sp>
          <p:nvSpPr>
            <p:cNvPr id="34" name="Rectangular Callout 33"/>
            <p:cNvSpPr/>
            <p:nvPr/>
          </p:nvSpPr>
          <p:spPr>
            <a:xfrm>
              <a:off x="1219200" y="4876799"/>
              <a:ext cx="5181600" cy="1384995"/>
            </a:xfrm>
            <a:prstGeom prst="wedgeRectCallout">
              <a:avLst>
                <a:gd name="adj1" fmla="val -8730"/>
                <a:gd name="adj2" fmla="val 92022"/>
              </a:avLst>
            </a:prstGeom>
            <a:grpFill/>
            <a:ln w="38100" cap="flat" cmpd="sng" algn="ctr">
              <a:solidFill>
                <a:schemeClr val="accent3">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5" name="TextBox 34"/>
            <p:cNvSpPr txBox="1"/>
            <p:nvPr/>
          </p:nvSpPr>
          <p:spPr>
            <a:xfrm>
              <a:off x="1219205" y="4876799"/>
              <a:ext cx="5181600" cy="1367082"/>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Source: unknown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u="none" strike="noStrike" kern="0" cap="none" spc="0" normalizeH="0" baseline="0" noProof="0" dirty="0" err="1">
                  <a:ln>
                    <a:noFill/>
                  </a:ln>
                  <a:solidFill>
                    <a:sysClr val="window" lastClr="FFFFFF"/>
                  </a:solidFill>
                  <a:effectLst/>
                  <a:uLnTx/>
                  <a:uFillTx/>
                </a:rPr>
                <a:t>Dest</a:t>
              </a:r>
              <a:r>
                <a:rPr kumimoji="0" lang="en-US" sz="2800" b="0" u="none" strike="noStrike" kern="0" cap="none" spc="0" normalizeH="0" baseline="0" noProof="0" dirty="0">
                  <a:ln>
                    <a:noFill/>
                  </a:ln>
                  <a:solidFill>
                    <a:sysClr val="window" lastClr="FFFFFF"/>
                  </a:solidFill>
                  <a:effectLst/>
                  <a:uLnTx/>
                  <a:uFillTx/>
                </a:rPr>
                <a:t>:</a:t>
              </a:r>
              <a:r>
                <a:rPr kumimoji="0" lang="en-US" sz="2800" b="0" u="none" strike="noStrike" kern="0" cap="none" spc="0" normalizeH="0" noProof="0" dirty="0">
                  <a:ln>
                    <a:noFill/>
                  </a:ln>
                  <a:solidFill>
                    <a:sysClr val="window" lastClr="FFFFFF"/>
                  </a:solidFill>
                  <a:effectLst/>
                  <a:uLnTx/>
                  <a:uFillTx/>
                </a:rPr>
                <a:t> known</a:t>
              </a:r>
              <a:endParaRPr kumimoji="0" lang="en-US" sz="2800" b="0" u="none" strike="noStrike" kern="0" cap="none" spc="0" normalizeH="0" baseline="0" noProof="0" dirty="0">
                <a:ln>
                  <a:noFill/>
                </a:ln>
                <a:solidFill>
                  <a:sysClr val="window" lastClr="FFFFFF"/>
                </a:solidFill>
                <a:effectLst/>
                <a:uLnTx/>
                <a:uFillTx/>
              </a:endParaRPr>
            </a:p>
          </p:txBody>
        </p:sp>
      </p:grpSp>
      <p:grpSp>
        <p:nvGrpSpPr>
          <p:cNvPr id="36" name="Group 35"/>
          <p:cNvGrpSpPr/>
          <p:nvPr/>
        </p:nvGrpSpPr>
        <p:grpSpPr>
          <a:xfrm flipH="1">
            <a:off x="3147310" y="1749083"/>
            <a:ext cx="2932068" cy="966610"/>
            <a:chOff x="1219200" y="4876798"/>
            <a:chExt cx="5181605" cy="1384996"/>
          </a:xfrm>
        </p:grpSpPr>
        <p:sp>
          <p:nvSpPr>
            <p:cNvPr id="37" name="Rectangular Callout 36"/>
            <p:cNvSpPr/>
            <p:nvPr/>
          </p:nvSpPr>
          <p:spPr>
            <a:xfrm>
              <a:off x="1219200" y="4876799"/>
              <a:ext cx="5181600" cy="1384995"/>
            </a:xfrm>
            <a:prstGeom prst="wedgeRectCallout">
              <a:avLst>
                <a:gd name="adj1" fmla="val -2213"/>
                <a:gd name="adj2" fmla="val 45429"/>
              </a:avLst>
            </a:prstGeom>
            <a:solidFill>
              <a:schemeClr val="accent2"/>
            </a:solidFill>
            <a:ln w="38100" cap="flat" cmpd="sng" algn="ctr">
              <a:solidFill>
                <a:schemeClr val="accent2">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8" name="TextBox 37"/>
            <p:cNvSpPr txBox="1"/>
            <p:nvPr/>
          </p:nvSpPr>
          <p:spPr>
            <a:xfrm>
              <a:off x="1219205" y="4876798"/>
              <a:ext cx="5181600" cy="136708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Source: known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u="none" strike="noStrike" kern="0" cap="none" spc="0" normalizeH="0" baseline="0" noProof="0" dirty="0" err="1">
                  <a:ln>
                    <a:noFill/>
                  </a:ln>
                  <a:solidFill>
                    <a:sysClr val="window" lastClr="FFFFFF"/>
                  </a:solidFill>
                  <a:effectLst/>
                  <a:uLnTx/>
                  <a:uFillTx/>
                </a:rPr>
                <a:t>Dest</a:t>
              </a:r>
              <a:r>
                <a:rPr kumimoji="0" lang="en-US" sz="2800" b="0" u="none" strike="noStrike" kern="0" cap="none" spc="0" normalizeH="0" baseline="0" noProof="0" dirty="0">
                  <a:ln>
                    <a:noFill/>
                  </a:ln>
                  <a:solidFill>
                    <a:sysClr val="window" lastClr="FFFFFF"/>
                  </a:solidFill>
                  <a:effectLst/>
                  <a:uLnTx/>
                  <a:uFillTx/>
                </a:rPr>
                <a:t>: known</a:t>
              </a:r>
            </a:p>
          </p:txBody>
        </p:sp>
      </p:grpSp>
      <p:pic>
        <p:nvPicPr>
          <p:cNvPr id="39" name="Picture 2" descr="D:\Classes\5700\assets\Tor_logo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8222" y="3475816"/>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Classes\5700\assets\Tor_logo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42703" y="3440104"/>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D:\Classes\5700\assets\Tor_logo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2400" y="3440104"/>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D:\Classes\5700\assets\devil-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4351" y="3131134"/>
            <a:ext cx="1118618" cy="111861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Classes\5700\assets\devil-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4036" y="3155450"/>
            <a:ext cx="1118618" cy="11186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Classes\5700\assets\devil-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2777" y="3215963"/>
            <a:ext cx="1118618" cy="111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53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500"/>
                                        <p:tgtEl>
                                          <p:spTgt spid="18"/>
                                        </p:tgtEl>
                                      </p:cBhvr>
                                    </p:animEffect>
                                    <p:anim calcmode="lin" valueType="num">
                                      <p:cBhvr>
                                        <p:cTn id="19" dur="500"/>
                                        <p:tgtEl>
                                          <p:spTgt spid="18"/>
                                        </p:tgtEl>
                                        <p:attrNameLst>
                                          <p:attrName>ppt_x</p:attrName>
                                        </p:attrNameLst>
                                      </p:cBhvr>
                                      <p:tavLst>
                                        <p:tav tm="0">
                                          <p:val>
                                            <p:strVal val="ppt_x"/>
                                          </p:val>
                                        </p:tav>
                                        <p:tav tm="100000">
                                          <p:val>
                                            <p:strVal val="ppt_x"/>
                                          </p:val>
                                        </p:tav>
                                      </p:tavLst>
                                    </p:anim>
                                    <p:anim calcmode="lin" valueType="num">
                                      <p:cBhvr>
                                        <p:cTn id="20" dur="500"/>
                                        <p:tgtEl>
                                          <p:spTgt spid="18"/>
                                        </p:tgtEl>
                                        <p:attrNameLst>
                                          <p:attrName>ppt_y</p:attrName>
                                        </p:attrNameLst>
                                      </p:cBhvr>
                                      <p:tavLst>
                                        <p:tav tm="0">
                                          <p:val>
                                            <p:strVal val="ppt_y"/>
                                          </p:val>
                                        </p:tav>
                                        <p:tav tm="100000">
                                          <p:val>
                                            <p:strVal val="ppt_y+.1"/>
                                          </p:val>
                                        </p:tav>
                                      </p:tavLst>
                                    </p:anim>
                                    <p:set>
                                      <p:cBhvr>
                                        <p:cTn id="21" dur="1" fill="hold">
                                          <p:stCondLst>
                                            <p:cond delay="499"/>
                                          </p:stCondLst>
                                        </p:cTn>
                                        <p:tgtEl>
                                          <p:spTgt spid="18"/>
                                        </p:tgtEl>
                                        <p:attrNameLst>
                                          <p:attrName>style.visibility</p:attrName>
                                        </p:attrNameLst>
                                      </p:cBhvr>
                                      <p:to>
                                        <p:strVal val="hidden"/>
                                      </p:to>
                                    </p:set>
                                  </p:childTnLst>
                                </p:cTn>
                              </p:par>
                              <p:par>
                                <p:cTn id="22" presetID="42" presetClass="exit" presetSubtype="0" fill="hold" nodeType="withEffect">
                                  <p:stCondLst>
                                    <p:cond delay="0"/>
                                  </p:stCondLst>
                                  <p:childTnLst>
                                    <p:animEffect transition="out" filter="fade">
                                      <p:cBhvr>
                                        <p:cTn id="23" dur="500"/>
                                        <p:tgtEl>
                                          <p:spTgt spid="19"/>
                                        </p:tgtEl>
                                      </p:cBhvr>
                                    </p:animEffect>
                                    <p:anim calcmode="lin" valueType="num">
                                      <p:cBhvr>
                                        <p:cTn id="24" dur="500"/>
                                        <p:tgtEl>
                                          <p:spTgt spid="19"/>
                                        </p:tgtEl>
                                        <p:attrNameLst>
                                          <p:attrName>ppt_x</p:attrName>
                                        </p:attrNameLst>
                                      </p:cBhvr>
                                      <p:tavLst>
                                        <p:tav tm="0">
                                          <p:val>
                                            <p:strVal val="ppt_x"/>
                                          </p:val>
                                        </p:tav>
                                        <p:tav tm="100000">
                                          <p:val>
                                            <p:strVal val="ppt_x"/>
                                          </p:val>
                                        </p:tav>
                                      </p:tavLst>
                                    </p:anim>
                                    <p:anim calcmode="lin" valueType="num">
                                      <p:cBhvr>
                                        <p:cTn id="25" dur="500"/>
                                        <p:tgtEl>
                                          <p:spTgt spid="19"/>
                                        </p:tgtEl>
                                        <p:attrNameLst>
                                          <p:attrName>ppt_y</p:attrName>
                                        </p:attrNameLst>
                                      </p:cBhvr>
                                      <p:tavLst>
                                        <p:tav tm="0">
                                          <p:val>
                                            <p:strVal val="ppt_y"/>
                                          </p:val>
                                        </p:tav>
                                        <p:tav tm="100000">
                                          <p:val>
                                            <p:strVal val="ppt_y+.1"/>
                                          </p:val>
                                        </p:tav>
                                      </p:tavLst>
                                    </p:anim>
                                    <p:set>
                                      <p:cBhvr>
                                        <p:cTn id="26" dur="1" fill="hold">
                                          <p:stCondLst>
                                            <p:cond delay="499"/>
                                          </p:stCondLst>
                                        </p:cTn>
                                        <p:tgtEl>
                                          <p:spTgt spid="19"/>
                                        </p:tgtEl>
                                        <p:attrNameLst>
                                          <p:attrName>style.visibility</p:attrName>
                                        </p:attrNameLst>
                                      </p:cBhvr>
                                      <p:to>
                                        <p:strVal val="hidden"/>
                                      </p:to>
                                    </p:set>
                                  </p:childTnLst>
                                </p:cTn>
                              </p:par>
                              <p:par>
                                <p:cTn id="27" presetID="42"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anim calcmode="lin" valueType="num">
                                      <p:cBhvr>
                                        <p:cTn id="30" dur="500" fill="hold"/>
                                        <p:tgtEl>
                                          <p:spTgt spid="22"/>
                                        </p:tgtEl>
                                        <p:attrNameLst>
                                          <p:attrName>ppt_x</p:attrName>
                                        </p:attrNameLst>
                                      </p:cBhvr>
                                      <p:tavLst>
                                        <p:tav tm="0">
                                          <p:val>
                                            <p:strVal val="#ppt_x"/>
                                          </p:val>
                                        </p:tav>
                                        <p:tav tm="100000">
                                          <p:val>
                                            <p:strVal val="#ppt_x"/>
                                          </p:val>
                                        </p:tav>
                                      </p:tavLst>
                                    </p:anim>
                                    <p:anim calcmode="lin" valueType="num">
                                      <p:cBhvr>
                                        <p:cTn id="31" dur="5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anim calcmode="lin" valueType="num">
                                      <p:cBhvr>
                                        <p:cTn id="35" dur="500" fill="hold"/>
                                        <p:tgtEl>
                                          <p:spTgt spid="27"/>
                                        </p:tgtEl>
                                        <p:attrNameLst>
                                          <p:attrName>ppt_x</p:attrName>
                                        </p:attrNameLst>
                                      </p:cBhvr>
                                      <p:tavLst>
                                        <p:tav tm="0">
                                          <p:val>
                                            <p:strVal val="#ppt_x"/>
                                          </p:val>
                                        </p:tav>
                                        <p:tav tm="100000">
                                          <p:val>
                                            <p:strVal val="#ppt_x"/>
                                          </p:val>
                                        </p:tav>
                                      </p:tavLst>
                                    </p:anim>
                                    <p:anim calcmode="lin" valueType="num">
                                      <p:cBhvr>
                                        <p:cTn id="3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nodeType="clickEffect">
                                  <p:stCondLst>
                                    <p:cond delay="0"/>
                                  </p:stCondLst>
                                  <p:childTnLst>
                                    <p:animEffect transition="out" filter="fade">
                                      <p:cBhvr>
                                        <p:cTn id="40" dur="500"/>
                                        <p:tgtEl>
                                          <p:spTgt spid="22"/>
                                        </p:tgtEl>
                                      </p:cBhvr>
                                    </p:animEffect>
                                    <p:anim calcmode="lin" valueType="num">
                                      <p:cBhvr>
                                        <p:cTn id="41" dur="500"/>
                                        <p:tgtEl>
                                          <p:spTgt spid="22"/>
                                        </p:tgtEl>
                                        <p:attrNameLst>
                                          <p:attrName>ppt_x</p:attrName>
                                        </p:attrNameLst>
                                      </p:cBhvr>
                                      <p:tavLst>
                                        <p:tav tm="0">
                                          <p:val>
                                            <p:strVal val="ppt_x"/>
                                          </p:val>
                                        </p:tav>
                                        <p:tav tm="100000">
                                          <p:val>
                                            <p:strVal val="ppt_x"/>
                                          </p:val>
                                        </p:tav>
                                      </p:tavLst>
                                    </p:anim>
                                    <p:anim calcmode="lin" valueType="num">
                                      <p:cBhvr>
                                        <p:cTn id="42" dur="500"/>
                                        <p:tgtEl>
                                          <p:spTgt spid="22"/>
                                        </p:tgtEl>
                                        <p:attrNameLst>
                                          <p:attrName>ppt_y</p:attrName>
                                        </p:attrNameLst>
                                      </p:cBhvr>
                                      <p:tavLst>
                                        <p:tav tm="0">
                                          <p:val>
                                            <p:strVal val="ppt_y"/>
                                          </p:val>
                                        </p:tav>
                                        <p:tav tm="100000">
                                          <p:val>
                                            <p:strVal val="ppt_y+.1"/>
                                          </p:val>
                                        </p:tav>
                                      </p:tavLst>
                                    </p:anim>
                                    <p:set>
                                      <p:cBhvr>
                                        <p:cTn id="43" dur="1" fill="hold">
                                          <p:stCondLst>
                                            <p:cond delay="499"/>
                                          </p:stCondLst>
                                        </p:cTn>
                                        <p:tgtEl>
                                          <p:spTgt spid="22"/>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500"/>
                                        <p:tgtEl>
                                          <p:spTgt spid="27"/>
                                        </p:tgtEl>
                                      </p:cBhvr>
                                    </p:animEffect>
                                    <p:anim calcmode="lin" valueType="num">
                                      <p:cBhvr>
                                        <p:cTn id="46" dur="500"/>
                                        <p:tgtEl>
                                          <p:spTgt spid="27"/>
                                        </p:tgtEl>
                                        <p:attrNameLst>
                                          <p:attrName>ppt_x</p:attrName>
                                        </p:attrNameLst>
                                      </p:cBhvr>
                                      <p:tavLst>
                                        <p:tav tm="0">
                                          <p:val>
                                            <p:strVal val="ppt_x"/>
                                          </p:val>
                                        </p:tav>
                                        <p:tav tm="100000">
                                          <p:val>
                                            <p:strVal val="ppt_x"/>
                                          </p:val>
                                        </p:tav>
                                      </p:tavLst>
                                    </p:anim>
                                    <p:anim calcmode="lin" valueType="num">
                                      <p:cBhvr>
                                        <p:cTn id="47" dur="500"/>
                                        <p:tgtEl>
                                          <p:spTgt spid="27"/>
                                        </p:tgtEl>
                                        <p:attrNameLst>
                                          <p:attrName>ppt_y</p:attrName>
                                        </p:attrNameLst>
                                      </p:cBhvr>
                                      <p:tavLst>
                                        <p:tav tm="0">
                                          <p:val>
                                            <p:strVal val="ppt_y"/>
                                          </p:val>
                                        </p:tav>
                                        <p:tav tm="100000">
                                          <p:val>
                                            <p:strVal val="ppt_y+.1"/>
                                          </p:val>
                                        </p:tav>
                                      </p:tavLst>
                                    </p:anim>
                                    <p:set>
                                      <p:cBhvr>
                                        <p:cTn id="48" dur="1" fill="hold">
                                          <p:stCondLst>
                                            <p:cond delay="499"/>
                                          </p:stCondLst>
                                        </p:cTn>
                                        <p:tgtEl>
                                          <p:spTgt spid="27"/>
                                        </p:tgtEl>
                                        <p:attrNameLst>
                                          <p:attrName>style.visibility</p:attrName>
                                        </p:attrNameLst>
                                      </p:cBhvr>
                                      <p:to>
                                        <p:strVal val="hidden"/>
                                      </p:to>
                                    </p:set>
                                  </p:childTnLst>
                                </p:cTn>
                              </p:par>
                              <p:par>
                                <p:cTn id="49" presetID="42"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anim calcmode="lin" valueType="num">
                                      <p:cBhvr>
                                        <p:cTn id="52" dur="500" fill="hold"/>
                                        <p:tgtEl>
                                          <p:spTgt spid="23"/>
                                        </p:tgtEl>
                                        <p:attrNameLst>
                                          <p:attrName>ppt_x</p:attrName>
                                        </p:attrNameLst>
                                      </p:cBhvr>
                                      <p:tavLst>
                                        <p:tav tm="0">
                                          <p:val>
                                            <p:strVal val="#ppt_x"/>
                                          </p:val>
                                        </p:tav>
                                        <p:tav tm="100000">
                                          <p:val>
                                            <p:strVal val="#ppt_x"/>
                                          </p:val>
                                        </p:tav>
                                      </p:tavLst>
                                    </p:anim>
                                    <p:anim calcmode="lin" valueType="num">
                                      <p:cBhvr>
                                        <p:cTn id="53" dur="500" fill="hold"/>
                                        <p:tgtEl>
                                          <p:spTgt spid="23"/>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anim calcmode="lin" valueType="num">
                                      <p:cBhvr>
                                        <p:cTn id="57" dur="500" fill="hold"/>
                                        <p:tgtEl>
                                          <p:spTgt spid="33"/>
                                        </p:tgtEl>
                                        <p:attrNameLst>
                                          <p:attrName>ppt_x</p:attrName>
                                        </p:attrNameLst>
                                      </p:cBhvr>
                                      <p:tavLst>
                                        <p:tav tm="0">
                                          <p:val>
                                            <p:strVal val="#ppt_x"/>
                                          </p:val>
                                        </p:tav>
                                        <p:tav tm="100000">
                                          <p:val>
                                            <p:strVal val="#ppt_x"/>
                                          </p:val>
                                        </p:tav>
                                      </p:tavLst>
                                    </p:anim>
                                    <p:anim calcmode="lin" valueType="num">
                                      <p:cBhvr>
                                        <p:cTn id="58"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nodeType="clickEffect">
                                  <p:stCondLst>
                                    <p:cond delay="0"/>
                                  </p:stCondLst>
                                  <p:childTnLst>
                                    <p:animEffect transition="out" filter="fade">
                                      <p:cBhvr>
                                        <p:cTn id="62" dur="500"/>
                                        <p:tgtEl>
                                          <p:spTgt spid="33"/>
                                        </p:tgtEl>
                                      </p:cBhvr>
                                    </p:animEffect>
                                    <p:anim calcmode="lin" valueType="num">
                                      <p:cBhvr>
                                        <p:cTn id="63" dur="500"/>
                                        <p:tgtEl>
                                          <p:spTgt spid="33"/>
                                        </p:tgtEl>
                                        <p:attrNameLst>
                                          <p:attrName>ppt_x</p:attrName>
                                        </p:attrNameLst>
                                      </p:cBhvr>
                                      <p:tavLst>
                                        <p:tav tm="0">
                                          <p:val>
                                            <p:strVal val="ppt_x"/>
                                          </p:val>
                                        </p:tav>
                                        <p:tav tm="100000">
                                          <p:val>
                                            <p:strVal val="ppt_x"/>
                                          </p:val>
                                        </p:tav>
                                      </p:tavLst>
                                    </p:anim>
                                    <p:anim calcmode="lin" valueType="num">
                                      <p:cBhvr>
                                        <p:cTn id="64" dur="500"/>
                                        <p:tgtEl>
                                          <p:spTgt spid="33"/>
                                        </p:tgtEl>
                                        <p:attrNameLst>
                                          <p:attrName>ppt_y</p:attrName>
                                        </p:attrNameLst>
                                      </p:cBhvr>
                                      <p:tavLst>
                                        <p:tav tm="0">
                                          <p:val>
                                            <p:strVal val="ppt_y"/>
                                          </p:val>
                                        </p:tav>
                                        <p:tav tm="100000">
                                          <p:val>
                                            <p:strVal val="ppt_y+.1"/>
                                          </p:val>
                                        </p:tav>
                                      </p:tavLst>
                                    </p:anim>
                                    <p:set>
                                      <p:cBhvr>
                                        <p:cTn id="65" dur="1" fill="hold">
                                          <p:stCondLst>
                                            <p:cond delay="499"/>
                                          </p:stCondLst>
                                        </p:cTn>
                                        <p:tgtEl>
                                          <p:spTgt spid="33"/>
                                        </p:tgtEl>
                                        <p:attrNameLst>
                                          <p:attrName>style.visibility</p:attrName>
                                        </p:attrNameLst>
                                      </p:cBhvr>
                                      <p:to>
                                        <p:strVal val="hidden"/>
                                      </p:to>
                                    </p:set>
                                  </p:childTnLst>
                                </p:cTn>
                              </p:par>
                              <p:par>
                                <p:cTn id="66" presetID="42" presetClass="entr" presetSubtype="0"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anim calcmode="lin" valueType="num">
                                      <p:cBhvr>
                                        <p:cTn id="69" dur="500" fill="hold"/>
                                        <p:tgtEl>
                                          <p:spTgt spid="18"/>
                                        </p:tgtEl>
                                        <p:attrNameLst>
                                          <p:attrName>ppt_x</p:attrName>
                                        </p:attrNameLst>
                                      </p:cBhvr>
                                      <p:tavLst>
                                        <p:tav tm="0">
                                          <p:val>
                                            <p:strVal val="#ppt_x"/>
                                          </p:val>
                                        </p:tav>
                                        <p:tav tm="100000">
                                          <p:val>
                                            <p:strVal val="#ppt_x"/>
                                          </p:val>
                                        </p:tav>
                                      </p:tavLst>
                                    </p:anim>
                                    <p:anim calcmode="lin" valueType="num">
                                      <p:cBhvr>
                                        <p:cTn id="70" dur="500" fill="hold"/>
                                        <p:tgtEl>
                                          <p:spTgt spid="18"/>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anim calcmode="lin" valueType="num">
                                      <p:cBhvr>
                                        <p:cTn id="74" dur="500" fill="hold"/>
                                        <p:tgtEl>
                                          <p:spTgt spid="36"/>
                                        </p:tgtEl>
                                        <p:attrNameLst>
                                          <p:attrName>ppt_x</p:attrName>
                                        </p:attrNameLst>
                                      </p:cBhvr>
                                      <p:tavLst>
                                        <p:tav tm="0">
                                          <p:val>
                                            <p:strVal val="#ppt_x"/>
                                          </p:val>
                                        </p:tav>
                                        <p:tav tm="100000">
                                          <p:val>
                                            <p:strVal val="#ppt_x"/>
                                          </p:val>
                                        </p:tav>
                                      </p:tavLst>
                                    </p:anim>
                                    <p:anim calcmode="lin" valueType="num">
                                      <p:cBhvr>
                                        <p:cTn id="75"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Predecessor Attack</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36</a:t>
            </a:fld>
            <a:endParaRPr lang="en-US" dirty="0"/>
          </a:p>
        </p:txBody>
      </p:sp>
      <p:sp>
        <p:nvSpPr>
          <p:cNvPr id="4" name="Content Placeholder 3"/>
          <p:cNvSpPr>
            <a:spLocks noGrp="1"/>
          </p:cNvSpPr>
          <p:nvPr>
            <p:ph sz="quarter" idx="1"/>
          </p:nvPr>
        </p:nvSpPr>
        <p:spPr/>
        <p:txBody>
          <a:bodyPr/>
          <a:lstStyle/>
          <a:p>
            <a:r>
              <a:rPr lang="en-US" dirty="0"/>
              <a:t>Assumptions:</a:t>
            </a:r>
          </a:p>
          <a:p>
            <a:pPr lvl="1"/>
            <a:r>
              <a:rPr lang="en-US" i="1" dirty="0"/>
              <a:t>N</a:t>
            </a:r>
            <a:r>
              <a:rPr lang="en-US" dirty="0"/>
              <a:t> total relays</a:t>
            </a:r>
          </a:p>
          <a:p>
            <a:pPr lvl="1"/>
            <a:r>
              <a:rPr lang="en-US" i="1" dirty="0"/>
              <a:t>M</a:t>
            </a:r>
            <a:r>
              <a:rPr lang="en-US" dirty="0"/>
              <a:t> of which are controlled by an attacker</a:t>
            </a:r>
          </a:p>
          <a:p>
            <a:r>
              <a:rPr lang="en-US" dirty="0"/>
              <a:t>Attacker goal: control the first and last relay</a:t>
            </a:r>
          </a:p>
          <a:p>
            <a:pPr lvl="1"/>
            <a:r>
              <a:rPr lang="en-US" dirty="0"/>
              <a:t>M/N chance for first relay</a:t>
            </a:r>
          </a:p>
          <a:p>
            <a:pPr lvl="1"/>
            <a:r>
              <a:rPr lang="en-US" dirty="0"/>
              <a:t>(M-1)/(N-1) chance for the last relay</a:t>
            </a:r>
          </a:p>
          <a:p>
            <a:pPr lvl="1"/>
            <a:r>
              <a:rPr lang="en-US" dirty="0"/>
              <a:t>Roughly (M/N)</a:t>
            </a:r>
            <a:r>
              <a:rPr lang="en-US" baseline="30000" dirty="0"/>
              <a:t>2 </a:t>
            </a:r>
            <a:r>
              <a:rPr lang="en-US" dirty="0"/>
              <a:t>chance overall, </a:t>
            </a:r>
            <a:r>
              <a:rPr lang="en-US" dirty="0">
                <a:solidFill>
                  <a:schemeClr val="accent1"/>
                </a:solidFill>
              </a:rPr>
              <a:t>for a single circuit</a:t>
            </a:r>
          </a:p>
          <a:p>
            <a:r>
              <a:rPr lang="en-US" dirty="0"/>
              <a:t>However, client periodically builds new circuits</a:t>
            </a:r>
          </a:p>
          <a:p>
            <a:pPr lvl="1"/>
            <a:r>
              <a:rPr lang="en-US" dirty="0"/>
              <a:t>Over time, the chances for the attacker to be in the correct positions improves!</a:t>
            </a:r>
          </a:p>
        </p:txBody>
      </p:sp>
      <p:grpSp>
        <p:nvGrpSpPr>
          <p:cNvPr id="5" name="Group 4"/>
          <p:cNvGrpSpPr/>
          <p:nvPr/>
        </p:nvGrpSpPr>
        <p:grpSpPr>
          <a:xfrm flipH="1">
            <a:off x="852992" y="2416980"/>
            <a:ext cx="7438015" cy="2320118"/>
            <a:chOff x="1219200" y="4876799"/>
            <a:chExt cx="5181600" cy="1384995"/>
          </a:xfrm>
        </p:grpSpPr>
        <p:sp>
          <p:nvSpPr>
            <p:cNvPr id="6" name="Rectangular Callout 5"/>
            <p:cNvSpPr/>
            <p:nvPr/>
          </p:nvSpPr>
          <p:spPr>
            <a:xfrm>
              <a:off x="1219200" y="4876799"/>
              <a:ext cx="5181600" cy="1384995"/>
            </a:xfrm>
            <a:prstGeom prst="wedgeRectCallout">
              <a:avLst>
                <a:gd name="adj1" fmla="val -2213"/>
                <a:gd name="adj2" fmla="val 45429"/>
              </a:avLst>
            </a:prstGeom>
            <a:solidFill>
              <a:schemeClr val="accent2"/>
            </a:solidFill>
            <a:ln w="38100" cap="flat" cmpd="sng" algn="ctr">
              <a:solidFill>
                <a:schemeClr val="accent2">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 name="TextBox 6"/>
            <p:cNvSpPr txBox="1"/>
            <p:nvPr/>
          </p:nvSpPr>
          <p:spPr>
            <a:xfrm>
              <a:off x="1371321" y="5007150"/>
              <a:ext cx="4896385" cy="1083991"/>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u="none" strike="noStrike" kern="0" cap="none" spc="0" normalizeH="0" baseline="0" noProof="0" dirty="0">
                  <a:ln>
                    <a:noFill/>
                  </a:ln>
                  <a:solidFill>
                    <a:sysClr val="window" lastClr="FFFFFF"/>
                  </a:solidFill>
                  <a:effectLst/>
                  <a:uLnTx/>
                  <a:uFillTx/>
                </a:rPr>
                <a:t>This</a:t>
              </a:r>
              <a:r>
                <a:rPr kumimoji="0" lang="en-US" sz="2800" b="0" u="none" strike="noStrike" kern="0" cap="none" spc="0" normalizeH="0" noProof="0" dirty="0">
                  <a:ln>
                    <a:noFill/>
                  </a:ln>
                  <a:solidFill>
                    <a:sysClr val="window" lastClr="FFFFFF"/>
                  </a:solidFill>
                  <a:effectLst/>
                  <a:uLnTx/>
                  <a:uFillTx/>
                </a:rPr>
                <a:t> is the predecessor attack</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0" noProof="0" dirty="0">
                  <a:solidFill>
                    <a:sysClr val="window" lastClr="FFFFFF"/>
                  </a:solidFill>
                </a:rPr>
                <a:t>Attacker controls the first and last relay</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u="none" strike="noStrike" kern="0" cap="none" spc="0" normalizeH="0" baseline="0" dirty="0">
                  <a:ln>
                    <a:noFill/>
                  </a:ln>
                  <a:solidFill>
                    <a:sysClr val="window" lastClr="FFFFFF"/>
                  </a:solidFill>
                  <a:effectLst/>
                  <a:uLnTx/>
                  <a:uFillTx/>
                </a:rPr>
                <a:t>Probability</a:t>
              </a:r>
              <a:r>
                <a:rPr kumimoji="0" lang="en-US" sz="2800" b="0" u="none" strike="noStrike" kern="0" cap="none" spc="0" normalizeH="0" dirty="0">
                  <a:ln>
                    <a:noFill/>
                  </a:ln>
                  <a:solidFill>
                    <a:sysClr val="window" lastClr="FFFFFF"/>
                  </a:solidFill>
                  <a:effectLst/>
                  <a:uLnTx/>
                  <a:uFillTx/>
                </a:rPr>
                <a:t> of being in the right positions increases over time</a:t>
              </a:r>
              <a:endParaRPr kumimoji="0" lang="en-US" sz="2800" b="0" u="none" strike="noStrike" kern="0" cap="none" spc="0" normalizeH="0" baseline="0" noProof="0" dirty="0">
                <a:ln>
                  <a:noFill/>
                </a:ln>
                <a:solidFill>
                  <a:sysClr val="window" lastClr="FFFFFF"/>
                </a:solidFill>
                <a:effectLst/>
                <a:uLnTx/>
                <a:uFillTx/>
              </a:endParaRPr>
            </a:p>
          </p:txBody>
        </p:sp>
      </p:grpSp>
      <p:pic>
        <p:nvPicPr>
          <p:cNvPr id="8"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7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anim calcmode="lin" valueType="num">
                                      <p:cBhvr>
                                        <p:cTn id="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fade">
                                      <p:cBhvr>
                                        <p:cTn id="12" dur="500"/>
                                        <p:tgtEl>
                                          <p:spTgt spid="4">
                                            <p:txEl>
                                              <p:pRg st="8" end="8"/>
                                            </p:txEl>
                                          </p:spTgt>
                                        </p:tgtEl>
                                      </p:cBhvr>
                                    </p:animEffect>
                                    <p:anim calcmode="lin" valueType="num">
                                      <p:cBhvr>
                                        <p:cTn id="1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Lifetime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37</a:t>
            </a:fld>
            <a:endParaRPr lang="en-US" dirty="0"/>
          </a:p>
        </p:txBody>
      </p:sp>
      <p:sp>
        <p:nvSpPr>
          <p:cNvPr id="4" name="Content Placeholder 3"/>
          <p:cNvSpPr>
            <a:spLocks noGrp="1"/>
          </p:cNvSpPr>
          <p:nvPr>
            <p:ph sz="quarter" idx="1"/>
          </p:nvPr>
        </p:nvSpPr>
        <p:spPr>
          <a:xfrm>
            <a:off x="152400" y="1536700"/>
            <a:ext cx="8839200" cy="5410200"/>
          </a:xfrm>
        </p:spPr>
        <p:txBody>
          <a:bodyPr>
            <a:normAutofit lnSpcReduction="10000"/>
          </a:bodyPr>
          <a:lstStyle/>
          <a:p>
            <a:r>
              <a:rPr lang="en-US" dirty="0"/>
              <a:t>One possible mitigation against the predecessor attack is to increase the circuit lifetime</a:t>
            </a:r>
          </a:p>
          <a:p>
            <a:pPr lvl="1"/>
            <a:r>
              <a:rPr lang="en-US" dirty="0"/>
              <a:t>E.g. suppose your circuit was persistent for 30 days</a:t>
            </a:r>
          </a:p>
          <a:p>
            <a:pPr lvl="1"/>
            <a:r>
              <a:rPr lang="en-US" dirty="0"/>
              <a:t>Attacker has 1 chance of being selected as guard and exit</a:t>
            </a:r>
          </a:p>
          <a:p>
            <a:r>
              <a:rPr lang="en-US" dirty="0"/>
              <a:t>Problems?</a:t>
            </a:r>
          </a:p>
          <a:p>
            <a:pPr lvl="1"/>
            <a:r>
              <a:rPr lang="en-US" dirty="0"/>
              <a:t>If you happen to choose the attacker as guard and exit, you are screwed</a:t>
            </a:r>
          </a:p>
          <a:p>
            <a:pPr lvl="1"/>
            <a:r>
              <a:rPr lang="en-US" dirty="0"/>
              <a:t>A single attacker in the circuit (as guard or exit) can still perform statistical inference attacks</a:t>
            </a:r>
          </a:p>
          <a:p>
            <a:pPr lvl="1"/>
            <a:r>
              <a:rPr lang="en-US" dirty="0"/>
              <a:t>Tor relays are not 100% stable, long lived circuits will die</a:t>
            </a:r>
          </a:p>
          <a:p>
            <a:r>
              <a:rPr lang="en-US" dirty="0"/>
              <a:t>Bottom line: long lived circuits are not a solution</a:t>
            </a:r>
          </a:p>
          <a:p>
            <a:pPr lvl="1"/>
            <a:r>
              <a:rPr lang="en-US" dirty="0"/>
              <a:t>Tor’s default circuit lifetime is 10 minutes</a:t>
            </a:r>
          </a:p>
        </p:txBody>
      </p:sp>
      <p:pic>
        <p:nvPicPr>
          <p:cNvPr id="5"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68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1000"/>
                                        <p:tgtEl>
                                          <p:spTgt spid="4">
                                            <p:txEl>
                                              <p:pRg st="5" end="5"/>
                                            </p:txEl>
                                          </p:spTgt>
                                        </p:tgtEl>
                                      </p:cBhvr>
                                    </p:animEffect>
                                    <p:anim calcmode="lin" valueType="num">
                                      <p:cBhvr>
                                        <p:cTn id="1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1000"/>
                                        <p:tgtEl>
                                          <p:spTgt spid="4">
                                            <p:txEl>
                                              <p:pRg st="6" end="6"/>
                                            </p:txEl>
                                          </p:spTgt>
                                        </p:tgtEl>
                                      </p:cBhvr>
                                    </p:animEffect>
                                    <p:anim calcmode="lin" valueType="num">
                                      <p:cBhvr>
                                        <p:cTn id="1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1000"/>
                                        <p:tgtEl>
                                          <p:spTgt spid="4">
                                            <p:txEl>
                                              <p:pRg st="7" end="7"/>
                                            </p:txEl>
                                          </p:spTgt>
                                        </p:tgtEl>
                                      </p:cBhvr>
                                    </p:animEffect>
                                    <p:anim calcmode="lin" valueType="num">
                                      <p:cBhvr>
                                        <p:cTn id="2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1000"/>
                                        <p:tgtEl>
                                          <p:spTgt spid="4">
                                            <p:txEl>
                                              <p:pRg st="8" end="8"/>
                                            </p:txEl>
                                          </p:spTgt>
                                        </p:tgtEl>
                                      </p:cBhvr>
                                    </p:animEffect>
                                    <p:anim calcmode="lin" valueType="num">
                                      <p:cBhvr>
                                        <p:cTn id="3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Selecting Relays</a:t>
            </a:r>
          </a:p>
        </p:txBody>
      </p:sp>
      <p:sp>
        <p:nvSpPr>
          <p:cNvPr id="2" name="Slide Number Placeholder 1"/>
          <p:cNvSpPr>
            <a:spLocks noGrp="1"/>
          </p:cNvSpPr>
          <p:nvPr>
            <p:ph type="sldNum" sz="quarter" idx="12"/>
          </p:nvPr>
        </p:nvSpPr>
        <p:spPr/>
        <p:txBody>
          <a:bodyPr>
            <a:normAutofit fontScale="92500" lnSpcReduction="20000"/>
          </a:bodyPr>
          <a:lstStyle/>
          <a:p>
            <a:fld id="{283B9EA5-CE9A-4950-A80C-5ADF06B45BB8}" type="slidenum">
              <a:rPr lang="en-US" smtClean="0"/>
              <a:t>38</a:t>
            </a:fld>
            <a:endParaRPr lang="en-US"/>
          </a:p>
        </p:txBody>
      </p:sp>
      <p:sp>
        <p:nvSpPr>
          <p:cNvPr id="4" name="Content Placeholder 3"/>
          <p:cNvSpPr>
            <a:spLocks noGrp="1"/>
          </p:cNvSpPr>
          <p:nvPr>
            <p:ph sz="quarter" idx="1"/>
          </p:nvPr>
        </p:nvSpPr>
        <p:spPr>
          <a:xfrm>
            <a:off x="152399" y="1600200"/>
            <a:ext cx="8890971" cy="5257800"/>
          </a:xfrm>
        </p:spPr>
        <p:txBody>
          <a:bodyPr>
            <a:normAutofit lnSpcReduction="10000"/>
          </a:bodyPr>
          <a:lstStyle/>
          <a:p>
            <a:r>
              <a:rPr lang="en-US" dirty="0"/>
              <a:t>How do clients locate the Tor relays?</a:t>
            </a:r>
          </a:p>
          <a:p>
            <a:r>
              <a:rPr lang="en-US" dirty="0"/>
              <a:t>Tor Consensus File</a:t>
            </a:r>
          </a:p>
          <a:p>
            <a:pPr lvl="1"/>
            <a:r>
              <a:rPr lang="en-US" dirty="0"/>
              <a:t>Hosted by trusted </a:t>
            </a:r>
            <a:r>
              <a:rPr lang="en-US" dirty="0">
                <a:solidFill>
                  <a:schemeClr val="accent1"/>
                </a:solidFill>
              </a:rPr>
              <a:t>directory</a:t>
            </a:r>
            <a:r>
              <a:rPr lang="en-US" dirty="0"/>
              <a:t> servers</a:t>
            </a:r>
          </a:p>
          <a:p>
            <a:pPr lvl="1"/>
            <a:r>
              <a:rPr lang="en-US" dirty="0"/>
              <a:t>Lists all known relays</a:t>
            </a:r>
          </a:p>
          <a:p>
            <a:pPr lvl="2"/>
            <a:r>
              <a:rPr lang="en-US" dirty="0"/>
              <a:t>IP address, uptime, measured bandwidth, etc.</a:t>
            </a:r>
          </a:p>
          <a:p>
            <a:r>
              <a:rPr lang="en-US" dirty="0"/>
              <a:t>Not all relays are created equal</a:t>
            </a:r>
          </a:p>
          <a:p>
            <a:pPr lvl="1"/>
            <a:r>
              <a:rPr lang="en-US" dirty="0"/>
              <a:t>Entry/guard and exit relays are specially labelled</a:t>
            </a:r>
          </a:p>
          <a:p>
            <a:pPr lvl="1"/>
            <a:r>
              <a:rPr lang="en-US" dirty="0"/>
              <a:t>Why?</a:t>
            </a:r>
          </a:p>
          <a:p>
            <a:r>
              <a:rPr lang="en-US" dirty="0"/>
              <a:t>Tor does not select relays randomly</a:t>
            </a:r>
          </a:p>
          <a:p>
            <a:pPr lvl="1"/>
            <a:r>
              <a:rPr lang="en-US" dirty="0"/>
              <a:t>Chance of selection is proportional to bandwidth</a:t>
            </a:r>
          </a:p>
          <a:p>
            <a:pPr lvl="1"/>
            <a:r>
              <a:rPr lang="en-US" dirty="0"/>
              <a:t>Why? Is this a good idea?</a:t>
            </a:r>
          </a:p>
        </p:txBody>
      </p:sp>
      <p:pic>
        <p:nvPicPr>
          <p:cNvPr id="9219"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6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Guard Relays</a:t>
            </a:r>
          </a:p>
        </p:txBody>
      </p:sp>
      <p:sp>
        <p:nvSpPr>
          <p:cNvPr id="2" name="Slide Number Placeholder 1"/>
          <p:cNvSpPr>
            <a:spLocks noGrp="1"/>
          </p:cNvSpPr>
          <p:nvPr>
            <p:ph type="sldNum" sz="quarter" idx="12"/>
          </p:nvPr>
        </p:nvSpPr>
        <p:spPr/>
        <p:txBody>
          <a:bodyPr>
            <a:normAutofit fontScale="92500" lnSpcReduction="20000"/>
          </a:bodyPr>
          <a:lstStyle/>
          <a:p>
            <a:fld id="{283B9EA5-CE9A-4950-A80C-5ADF06B45BB8}" type="slidenum">
              <a:rPr lang="en-US" smtClean="0"/>
              <a:t>39</a:t>
            </a:fld>
            <a:endParaRPr lang="en-US"/>
          </a:p>
        </p:txBody>
      </p:sp>
      <p:sp>
        <p:nvSpPr>
          <p:cNvPr id="4" name="Content Placeholder 3"/>
          <p:cNvSpPr>
            <a:spLocks noGrp="1"/>
          </p:cNvSpPr>
          <p:nvPr>
            <p:ph sz="quarter" idx="1"/>
          </p:nvPr>
        </p:nvSpPr>
        <p:spPr>
          <a:xfrm>
            <a:off x="0" y="1600200"/>
            <a:ext cx="9144000" cy="5257800"/>
          </a:xfrm>
        </p:spPr>
        <p:txBody>
          <a:bodyPr>
            <a:normAutofit/>
          </a:bodyPr>
          <a:lstStyle/>
          <a:p>
            <a:r>
              <a:rPr lang="en-US" dirty="0"/>
              <a:t>Guard relays help prevent attackers from becoming the first relay</a:t>
            </a:r>
          </a:p>
          <a:p>
            <a:pPr lvl="1"/>
            <a:r>
              <a:rPr lang="en-US" dirty="0"/>
              <a:t>Tor selects 3 guard relays and uses them for 3 months</a:t>
            </a:r>
          </a:p>
          <a:p>
            <a:pPr lvl="1"/>
            <a:r>
              <a:rPr lang="en-US" dirty="0"/>
              <a:t>After 3 months, 3 new guards are selected</a:t>
            </a:r>
          </a:p>
          <a:p>
            <a:r>
              <a:rPr lang="en-US" dirty="0"/>
              <a:t>Only certain relays may become guards:</a:t>
            </a:r>
          </a:p>
          <a:p>
            <a:pPr lvl="1"/>
            <a:r>
              <a:rPr lang="en-US" dirty="0"/>
              <a:t>Have long and consistent uptimes…</a:t>
            </a:r>
          </a:p>
          <a:p>
            <a:pPr lvl="1"/>
            <a:r>
              <a:rPr lang="en-US" dirty="0"/>
              <a:t>Have high bandwidth…</a:t>
            </a:r>
          </a:p>
          <a:p>
            <a:pPr lvl="1"/>
            <a:r>
              <a:rPr lang="en-US" dirty="0"/>
              <a:t>Are manually vetted by the Tor community</a:t>
            </a:r>
          </a:p>
          <a:p>
            <a:r>
              <a:rPr lang="en-US" dirty="0"/>
              <a:t>Problem: what happens if you choose an evil guard?</a:t>
            </a:r>
          </a:p>
          <a:p>
            <a:pPr lvl="1"/>
            <a:r>
              <a:rPr lang="en-US" dirty="0"/>
              <a:t>M/N chance of full compromise (i.e. source and destination)</a:t>
            </a:r>
          </a:p>
        </p:txBody>
      </p:sp>
      <p:pic>
        <p:nvPicPr>
          <p:cNvPr id="5"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15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anim calcmode="lin" valueType="num">
                                      <p:cBhvr>
                                        <p:cTn id="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8" end="8"/>
                                            </p:txEl>
                                          </p:spTgt>
                                        </p:tgtEl>
                                        <p:attrNameLst>
                                          <p:attrName>style.visibility</p:attrName>
                                        </p:attrNameLst>
                                      </p:cBhvr>
                                      <p:to>
                                        <p:strVal val="visible"/>
                                      </p:to>
                                    </p:set>
                                    <p:animEffect transition="in" filter="fade">
                                      <p:cBhvr>
                                        <p:cTn id="14" dur="500"/>
                                        <p:tgtEl>
                                          <p:spTgt spid="4">
                                            <p:txEl>
                                              <p:pRg st="8" end="8"/>
                                            </p:txEl>
                                          </p:spTgt>
                                        </p:tgtEl>
                                      </p:cBhvr>
                                    </p:animEffect>
                                    <p:anim calcmode="lin" valueType="num">
                                      <p:cBhvr>
                                        <p:cTn id="1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Who Uses Anonymity Systems?</a:t>
            </a:r>
          </a:p>
        </p:txBody>
      </p:sp>
      <p:sp>
        <p:nvSpPr>
          <p:cNvPr id="4" name="Slide Number Placeholder 3"/>
          <p:cNvSpPr>
            <a:spLocks noGrp="1"/>
          </p:cNvSpPr>
          <p:nvPr>
            <p:ph type="sldNum" sz="quarter" idx="12"/>
          </p:nvPr>
        </p:nvSpPr>
        <p:spPr/>
        <p:txBody>
          <a:bodyPr>
            <a:normAutofit fontScale="92500" lnSpcReduction="20000"/>
          </a:bodyPr>
          <a:lstStyle/>
          <a:p>
            <a:fld id="{283B9EA5-CE9A-4950-A80C-5ADF06B45BB8}" type="slidenum">
              <a:rPr lang="en-US" smtClean="0"/>
              <a:t>4</a:t>
            </a:fld>
            <a:endParaRPr lang="en-US"/>
          </a:p>
        </p:txBody>
      </p:sp>
      <p:sp>
        <p:nvSpPr>
          <p:cNvPr id="6" name="Content Placeholder 5"/>
          <p:cNvSpPr>
            <a:spLocks noGrp="1"/>
          </p:cNvSpPr>
          <p:nvPr>
            <p:ph sz="quarter" idx="1"/>
          </p:nvPr>
        </p:nvSpPr>
        <p:spPr/>
        <p:txBody>
          <a:bodyPr>
            <a:normAutofit/>
          </a:bodyPr>
          <a:lstStyle/>
          <a:p>
            <a:r>
              <a:rPr lang="en-US" dirty="0"/>
              <a:t>“If you’re not doing anything wrong, you shouldn’t have anything to hide.”</a:t>
            </a:r>
          </a:p>
          <a:p>
            <a:pPr lvl="1"/>
            <a:r>
              <a:rPr lang="en-US" dirty="0"/>
              <a:t>Implies that anonymous communication is for criminals</a:t>
            </a:r>
          </a:p>
          <a:p>
            <a:r>
              <a:rPr lang="en-US" dirty="0"/>
              <a:t>The truth: who uses Tor?</a:t>
            </a:r>
          </a:p>
          <a:p>
            <a:pPr lvl="1"/>
            <a:r>
              <a:rPr lang="en-US" dirty="0"/>
              <a:t>Journalists</a:t>
            </a:r>
          </a:p>
          <a:p>
            <a:pPr lvl="1"/>
            <a:r>
              <a:rPr lang="en-US" dirty="0"/>
              <a:t>Law enforcement</a:t>
            </a:r>
          </a:p>
          <a:p>
            <a:pPr lvl="1"/>
            <a:r>
              <a:rPr lang="en-US" dirty="0"/>
              <a:t>Human rights activists</a:t>
            </a:r>
          </a:p>
          <a:p>
            <a:pPr lvl="1"/>
            <a:r>
              <a:rPr lang="en-US" dirty="0">
                <a:solidFill>
                  <a:schemeClr val="accent1"/>
                </a:solidFill>
              </a:rPr>
              <a:t>Normal people</a:t>
            </a:r>
          </a:p>
          <a:p>
            <a:r>
              <a:rPr lang="en-US" dirty="0"/>
              <a:t>Fact: Tor was/is developed by the Navy</a:t>
            </a:r>
          </a:p>
        </p:txBody>
      </p:sp>
      <p:sp>
        <p:nvSpPr>
          <p:cNvPr id="7" name="Content Placeholder 5"/>
          <p:cNvSpPr txBox="1">
            <a:spLocks/>
          </p:cNvSpPr>
          <p:nvPr/>
        </p:nvSpPr>
        <p:spPr>
          <a:xfrm>
            <a:off x="3935100" y="3581397"/>
            <a:ext cx="5795749" cy="175487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r>
              <a:rPr lang="en-US" dirty="0"/>
              <a:t>Business executives</a:t>
            </a:r>
          </a:p>
          <a:p>
            <a:pPr lvl="1"/>
            <a:r>
              <a:rPr lang="en-US" dirty="0"/>
              <a:t>Military/intelligence personnel</a:t>
            </a:r>
          </a:p>
          <a:p>
            <a:pPr lvl="1"/>
            <a:r>
              <a:rPr lang="en-US" dirty="0"/>
              <a:t>Abuse victims</a:t>
            </a:r>
          </a:p>
        </p:txBody>
      </p:sp>
    </p:spTree>
    <p:extLst>
      <p:ext uri="{BB962C8B-B14F-4D97-AF65-F5344CB8AC3E}">
        <p14:creationId xmlns:p14="http://schemas.microsoft.com/office/powerpoint/2010/main" val="126257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anim calcmode="lin" valueType="num">
                                      <p:cBhvr>
                                        <p:cTn id="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anim calcmode="lin" valueType="num">
                                      <p:cBhvr>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anim calcmode="lin" valueType="num">
                                      <p:cBhvr>
                                        <p:cTn id="1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anim calcmode="lin" valueType="num">
                                      <p:cBhvr>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6">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anim calcmode="lin" valueType="num">
                                      <p:cBhvr>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anim calcmode="lin" valueType="num">
                                      <p:cBhvr>
                                        <p:cTn id="42"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3" dur="5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Relays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40</a:t>
            </a:fld>
            <a:endParaRPr lang="en-US" dirty="0"/>
          </a:p>
        </p:txBody>
      </p:sp>
      <p:sp>
        <p:nvSpPr>
          <p:cNvPr id="4" name="Content Placeholder 3"/>
          <p:cNvSpPr>
            <a:spLocks noGrp="1"/>
          </p:cNvSpPr>
          <p:nvPr>
            <p:ph sz="quarter" idx="1"/>
          </p:nvPr>
        </p:nvSpPr>
        <p:spPr/>
        <p:txBody>
          <a:bodyPr/>
          <a:lstStyle/>
          <a:p>
            <a:r>
              <a:rPr lang="en-US" dirty="0"/>
              <a:t>Relays must self-elect to be exit nodes</a:t>
            </a:r>
          </a:p>
          <a:p>
            <a:r>
              <a:rPr lang="en-US" dirty="0"/>
              <a:t>Why?</a:t>
            </a:r>
          </a:p>
          <a:p>
            <a:pPr lvl="1"/>
            <a:r>
              <a:rPr lang="en-US" dirty="0"/>
              <a:t>Legal problems.</a:t>
            </a:r>
          </a:p>
          <a:p>
            <a:pPr lvl="1"/>
            <a:r>
              <a:rPr lang="en-US" dirty="0"/>
              <a:t>If someone does something malicious or illegal using Tor and the police trace the traffic, the trace leads to the exit node</a:t>
            </a:r>
          </a:p>
          <a:p>
            <a:r>
              <a:rPr lang="en-US" dirty="0"/>
              <a:t>Running a Tor exit is not for the faint of heart</a:t>
            </a:r>
          </a:p>
          <a:p>
            <a:pPr marL="365760" lvl="1" indent="0">
              <a:buNone/>
            </a:pPr>
            <a:endParaRPr lang="en-US" dirty="0"/>
          </a:p>
        </p:txBody>
      </p:sp>
      <p:pic>
        <p:nvPicPr>
          <p:cNvPr id="5"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85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Services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41</a:t>
            </a:fld>
            <a:endParaRPr lang="en-US" dirty="0"/>
          </a:p>
        </p:txBody>
      </p:sp>
      <p:sp>
        <p:nvSpPr>
          <p:cNvPr id="4" name="Content Placeholder 3"/>
          <p:cNvSpPr>
            <a:spLocks noGrp="1"/>
          </p:cNvSpPr>
          <p:nvPr>
            <p:ph sz="quarter" idx="1"/>
          </p:nvPr>
        </p:nvSpPr>
        <p:spPr>
          <a:xfrm>
            <a:off x="152400" y="1514901"/>
            <a:ext cx="8839200" cy="5343099"/>
          </a:xfrm>
        </p:spPr>
        <p:txBody>
          <a:bodyPr>
            <a:normAutofit lnSpcReduction="10000"/>
          </a:bodyPr>
          <a:lstStyle/>
          <a:p>
            <a:r>
              <a:rPr lang="en-US" dirty="0"/>
              <a:t>Tor is very good at hiding the source of traffic</a:t>
            </a:r>
          </a:p>
          <a:p>
            <a:pPr lvl="1"/>
            <a:r>
              <a:rPr lang="en-US" dirty="0"/>
              <a:t>But the destination is often an exposed website</a:t>
            </a:r>
          </a:p>
          <a:p>
            <a:r>
              <a:rPr lang="en-US" dirty="0"/>
              <a:t>What if we want to run an anonymous service?</a:t>
            </a:r>
          </a:p>
          <a:p>
            <a:pPr lvl="1"/>
            <a:r>
              <a:rPr lang="en-US" dirty="0"/>
              <a:t>i.e. a website, where nobody knows the IP address?</a:t>
            </a:r>
          </a:p>
          <a:p>
            <a:r>
              <a:rPr lang="en-US" dirty="0"/>
              <a:t>Tor supports Hidden Services</a:t>
            </a:r>
          </a:p>
          <a:p>
            <a:pPr lvl="1"/>
            <a:r>
              <a:rPr lang="en-US" dirty="0"/>
              <a:t>Allows you to run a server and have people connect</a:t>
            </a:r>
          </a:p>
          <a:p>
            <a:pPr lvl="1"/>
            <a:r>
              <a:rPr lang="en-US" dirty="0"/>
              <a:t>… without disclosing the IP or DNS name</a:t>
            </a:r>
          </a:p>
          <a:p>
            <a:r>
              <a:rPr lang="en-US" dirty="0"/>
              <a:t>Many hidden services</a:t>
            </a:r>
          </a:p>
          <a:p>
            <a:pPr lvl="1"/>
            <a:r>
              <a:rPr lang="en-US" dirty="0"/>
              <a:t>Tor Mail, Tor Char</a:t>
            </a:r>
          </a:p>
          <a:p>
            <a:pPr lvl="1"/>
            <a:r>
              <a:rPr lang="en-US" dirty="0" err="1"/>
              <a:t>DuckDuckGo</a:t>
            </a:r>
            <a:endParaRPr lang="en-US" dirty="0"/>
          </a:p>
          <a:p>
            <a:pPr lvl="1"/>
            <a:r>
              <a:rPr lang="en-US" dirty="0" err="1"/>
              <a:t>Wikileaks</a:t>
            </a:r>
            <a:endParaRPr lang="en-US" dirty="0"/>
          </a:p>
        </p:txBody>
      </p:sp>
      <p:pic>
        <p:nvPicPr>
          <p:cNvPr id="5"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3862316" y="5349922"/>
            <a:ext cx="3794078" cy="105087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r>
              <a:rPr lang="en-US" dirty="0"/>
              <a:t>The Pirate Bay</a:t>
            </a:r>
          </a:p>
          <a:p>
            <a:pPr lvl="1"/>
            <a:r>
              <a:rPr lang="en-US" dirty="0"/>
              <a:t>Silk Road (2.0? 3.0?)</a:t>
            </a:r>
          </a:p>
        </p:txBody>
      </p:sp>
    </p:spTree>
    <p:extLst>
      <p:ext uri="{BB962C8B-B14F-4D97-AF65-F5344CB8AC3E}">
        <p14:creationId xmlns:p14="http://schemas.microsoft.com/office/powerpoint/2010/main" val="222188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anim calcmode="lin" valueType="num">
                                      <p:cBhvr>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anim calcmode="lin" valueType="num">
                                      <p:cBhvr>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anim calcmode="lin" valueType="num">
                                      <p:cBhvr>
                                        <p:cTn id="3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anim calcmode="lin" valueType="num">
                                      <p:cBhvr>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anim calcmode="lin" valueType="num">
                                      <p:cBhvr>
                                        <p:cTn id="40"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anim calcmode="lin" valueType="num">
                                      <p:cBhvr>
                                        <p:cTn id="47" dur="500" fill="hold"/>
                                        <p:tgtEl>
                                          <p:spTgt spid="6"/>
                                        </p:tgtEl>
                                        <p:attrNameLst>
                                          <p:attrName>ppt_x</p:attrName>
                                        </p:attrNameLst>
                                      </p:cBhvr>
                                      <p:tavLst>
                                        <p:tav tm="0">
                                          <p:val>
                                            <p:strVal val="#ppt_x"/>
                                          </p:val>
                                        </p:tav>
                                        <p:tav tm="100000">
                                          <p:val>
                                            <p:strVal val="#ppt_x"/>
                                          </p:val>
                                        </p:tav>
                                      </p:tavLst>
                                    </p:anim>
                                    <p:anim calcmode="lin" valueType="num">
                                      <p:cBhvr>
                                        <p:cTn id="48"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659272" y="1665800"/>
            <a:ext cx="4301177" cy="400110"/>
          </a:xfrm>
          <a:prstGeom prst="rect">
            <a:avLst/>
          </a:prstGeom>
          <a:noFill/>
        </p:spPr>
        <p:txBody>
          <a:bodyPr wrap="none" rtlCol="0">
            <a:spAutoFit/>
          </a:bodyPr>
          <a:lstStyle/>
          <a:p>
            <a:r>
              <a:rPr lang="en-US" sz="2000" b="1" u="sng" dirty="0"/>
              <a:t>https://go2ndkjdf8whfanf4o.onion</a:t>
            </a:r>
          </a:p>
        </p:txBody>
      </p:sp>
      <p:sp>
        <p:nvSpPr>
          <p:cNvPr id="44" name="Oval 43"/>
          <p:cNvSpPr/>
          <p:nvPr/>
        </p:nvSpPr>
        <p:spPr>
          <a:xfrm>
            <a:off x="5026183" y="3357242"/>
            <a:ext cx="979209" cy="979209"/>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320257" y="2207079"/>
            <a:ext cx="979209" cy="979209"/>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Hidden Service Example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42</a:t>
            </a:fld>
            <a:endParaRPr lang="en-US" dirty="0"/>
          </a:p>
        </p:txBody>
      </p:sp>
      <p:sp>
        <p:nvSpPr>
          <p:cNvPr id="4" name="Content Placeholder 3"/>
          <p:cNvSpPr>
            <a:spLocks noGrp="1"/>
          </p:cNvSpPr>
          <p:nvPr>
            <p:ph sz="quarter" idx="1"/>
          </p:nvPr>
        </p:nvSpPr>
        <p:spPr>
          <a:xfrm>
            <a:off x="136803" y="5868538"/>
            <a:ext cx="8839200" cy="959893"/>
          </a:xfrm>
        </p:spPr>
        <p:txBody>
          <a:bodyPr>
            <a:normAutofit lnSpcReduction="10000"/>
          </a:bodyPr>
          <a:lstStyle/>
          <a:p>
            <a:r>
              <a:rPr lang="en-US" dirty="0"/>
              <a:t>Onion URL is a hash, allows any Tor user to find the introduction points</a:t>
            </a:r>
          </a:p>
        </p:txBody>
      </p:sp>
      <p:pic>
        <p:nvPicPr>
          <p:cNvPr id="5"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Classes\5700\assets\User Coat Blue-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78" y="2719563"/>
            <a:ext cx="714657" cy="7146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686" y="2586934"/>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566" y="2275667"/>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5" y="2297547"/>
            <a:ext cx="851848" cy="851848"/>
          </a:xfrm>
          <a:prstGeom prst="rect">
            <a:avLst/>
          </a:prstGeom>
          <a:noFill/>
          <a:extLst>
            <a:ext uri="{909E8E84-426E-40DD-AFC4-6F175D3DCCD1}">
              <a14:hiddenFill xmlns:a14="http://schemas.microsoft.com/office/drawing/2010/main">
                <a:solidFill>
                  <a:srgbClr val="FFFFFF"/>
                </a:solidFill>
              </a14:hiddenFill>
            </a:ext>
          </a:extLst>
        </p:spPr>
      </p:pic>
      <p:sp>
        <p:nvSpPr>
          <p:cNvPr id="12" name="Left-Right Arrow 11"/>
          <p:cNvSpPr/>
          <p:nvPr/>
        </p:nvSpPr>
        <p:spPr>
          <a:xfrm rot="1970188">
            <a:off x="838435" y="3394827"/>
            <a:ext cx="857845" cy="2578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p:cNvSpPr/>
          <p:nvPr/>
        </p:nvSpPr>
        <p:spPr>
          <a:xfrm rot="16759542">
            <a:off x="7360879" y="2383567"/>
            <a:ext cx="342893" cy="1207835"/>
          </a:xfrm>
          <a:prstGeom prst="upDownArrow">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rot="1573725">
            <a:off x="2320553" y="4431958"/>
            <a:ext cx="598862" cy="273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5173" y="2816570"/>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74849" y="2469591"/>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7460" y="2491471"/>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663" y="2275319"/>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150" y="2504955"/>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756" y="473943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5243" y="4969069"/>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423" y="3910527"/>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8910" y="4140163"/>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317" y="3408346"/>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0804" y="3637982"/>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845" y="3869982"/>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4332" y="4099618"/>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ictures\Server_icons_lnx\Icons\128X128\black_serv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0837" y="2879399"/>
            <a:ext cx="815166" cy="8151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993493" y="2168541"/>
            <a:ext cx="1040670" cy="707886"/>
          </a:xfrm>
          <a:prstGeom prst="rect">
            <a:avLst/>
          </a:prstGeom>
          <a:noFill/>
        </p:spPr>
        <p:txBody>
          <a:bodyPr wrap="none" rtlCol="0">
            <a:spAutoFit/>
          </a:bodyPr>
          <a:lstStyle/>
          <a:p>
            <a:pPr algn="ctr"/>
            <a:r>
              <a:rPr lang="en-US" sz="2000" dirty="0"/>
              <a:t>Hidden</a:t>
            </a:r>
          </a:p>
          <a:p>
            <a:pPr algn="ctr"/>
            <a:r>
              <a:rPr lang="en-US" sz="2000" dirty="0"/>
              <a:t>Service</a:t>
            </a:r>
          </a:p>
        </p:txBody>
      </p:sp>
      <p:sp>
        <p:nvSpPr>
          <p:cNvPr id="37" name="Up-Down Arrow 36"/>
          <p:cNvSpPr/>
          <p:nvPr/>
        </p:nvSpPr>
        <p:spPr>
          <a:xfrm rot="14157603">
            <a:off x="7712483" y="3256922"/>
            <a:ext cx="342893" cy="930528"/>
          </a:xfrm>
          <a:prstGeom prst="upDownArrow">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Down Arrow 37"/>
          <p:cNvSpPr/>
          <p:nvPr/>
        </p:nvSpPr>
        <p:spPr>
          <a:xfrm rot="18023515">
            <a:off x="6172701" y="3740905"/>
            <a:ext cx="342893" cy="739150"/>
          </a:xfrm>
          <a:prstGeom prst="upDownArrow">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Down Arrow 38"/>
          <p:cNvSpPr/>
          <p:nvPr/>
        </p:nvSpPr>
        <p:spPr>
          <a:xfrm rot="16200000">
            <a:off x="5472890" y="2287249"/>
            <a:ext cx="342893" cy="778304"/>
          </a:xfrm>
          <a:prstGeom prst="upDownArrow">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flipH="1">
            <a:off x="3628624" y="725341"/>
            <a:ext cx="2063294" cy="966610"/>
            <a:chOff x="1219200" y="4876798"/>
            <a:chExt cx="5181605" cy="1384996"/>
          </a:xfrm>
        </p:grpSpPr>
        <p:sp>
          <p:nvSpPr>
            <p:cNvPr id="41" name="Rectangular Callout 40"/>
            <p:cNvSpPr/>
            <p:nvPr/>
          </p:nvSpPr>
          <p:spPr>
            <a:xfrm>
              <a:off x="1219200" y="4876799"/>
              <a:ext cx="5181600" cy="1384995"/>
            </a:xfrm>
            <a:prstGeom prst="wedgeRectCallout">
              <a:avLst>
                <a:gd name="adj1" fmla="val -8730"/>
                <a:gd name="adj2" fmla="val 92022"/>
              </a:avLst>
            </a:prstGeom>
            <a:solidFill>
              <a:schemeClr val="accent3"/>
            </a:solidFill>
            <a:ln w="38100" cap="flat" cmpd="sng" algn="ctr">
              <a:solidFill>
                <a:schemeClr val="accent3">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42" name="TextBox 41"/>
            <p:cNvSpPr txBox="1"/>
            <p:nvPr/>
          </p:nvSpPr>
          <p:spPr>
            <a:xfrm>
              <a:off x="1219205" y="4876798"/>
              <a:ext cx="5181600" cy="136708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Introduction Points</a:t>
              </a:r>
              <a:endParaRPr kumimoji="0" lang="en-US" sz="2800" b="0" u="none" strike="noStrike" kern="0" cap="none" spc="0" normalizeH="0" baseline="0" noProof="0" dirty="0">
                <a:ln>
                  <a:noFill/>
                </a:ln>
                <a:solidFill>
                  <a:sysClr val="window" lastClr="FFFFFF"/>
                </a:solidFill>
                <a:effectLst/>
                <a:uLnTx/>
                <a:uFillTx/>
              </a:endParaRPr>
            </a:p>
          </p:txBody>
        </p:sp>
      </p:grpSp>
      <p:pic>
        <p:nvPicPr>
          <p:cNvPr id="46"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0369" y="4721830"/>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0856" y="4951466"/>
            <a:ext cx="447098" cy="65792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D:\Pictures\Server_icons_lnx\Icons\128X128\ser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909" y="3652683"/>
            <a:ext cx="851848" cy="85184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D:\Classes\5700\assets\Tor_logo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3396" y="3882319"/>
            <a:ext cx="447098" cy="657924"/>
          </a:xfrm>
          <a:prstGeom prst="rect">
            <a:avLst/>
          </a:prstGeom>
          <a:noFill/>
          <a:extLst>
            <a:ext uri="{909E8E84-426E-40DD-AFC4-6F175D3DCCD1}">
              <a14:hiddenFill xmlns:a14="http://schemas.microsoft.com/office/drawing/2010/main">
                <a:solidFill>
                  <a:srgbClr val="FFFFFF"/>
                </a:solidFill>
              </a14:hiddenFill>
            </a:ext>
          </a:extLst>
        </p:spPr>
      </p:pic>
      <p:sp>
        <p:nvSpPr>
          <p:cNvPr id="43" name="Left-Up Arrow 42"/>
          <p:cNvSpPr/>
          <p:nvPr/>
        </p:nvSpPr>
        <p:spPr>
          <a:xfrm>
            <a:off x="6092217" y="3775619"/>
            <a:ext cx="2683293" cy="1683485"/>
          </a:xfrm>
          <a:prstGeom prst="leftUpArrow">
            <a:avLst>
              <a:gd name="adj1" fmla="val 8782"/>
              <a:gd name="adj2" fmla="val 11362"/>
              <a:gd name="adj3" fmla="val 11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Right Arrow 50"/>
          <p:cNvSpPr/>
          <p:nvPr/>
        </p:nvSpPr>
        <p:spPr>
          <a:xfrm rot="21410273">
            <a:off x="3659890" y="4956732"/>
            <a:ext cx="1542680" cy="3820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descr="D:\Classes\5700\assets\Email-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884" y="3104519"/>
            <a:ext cx="609101" cy="609101"/>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p:cNvGrpSpPr/>
          <p:nvPr/>
        </p:nvGrpSpPr>
        <p:grpSpPr>
          <a:xfrm flipH="1">
            <a:off x="235709" y="4721830"/>
            <a:ext cx="2249047" cy="966610"/>
            <a:chOff x="1219200" y="4876798"/>
            <a:chExt cx="5181605" cy="1384996"/>
          </a:xfrm>
        </p:grpSpPr>
        <p:sp>
          <p:nvSpPr>
            <p:cNvPr id="54" name="Rectangular Callout 53"/>
            <p:cNvSpPr/>
            <p:nvPr/>
          </p:nvSpPr>
          <p:spPr>
            <a:xfrm>
              <a:off x="1219200" y="4876799"/>
              <a:ext cx="5181600" cy="1384995"/>
            </a:xfrm>
            <a:prstGeom prst="wedgeRectCallout">
              <a:avLst>
                <a:gd name="adj1" fmla="val -66378"/>
                <a:gd name="adj2" fmla="val -12460"/>
              </a:avLst>
            </a:prstGeom>
            <a:solidFill>
              <a:schemeClr val="accent1"/>
            </a:solidFill>
            <a:ln w="381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55" name="TextBox 54"/>
            <p:cNvSpPr txBox="1"/>
            <p:nvPr/>
          </p:nvSpPr>
          <p:spPr>
            <a:xfrm>
              <a:off x="1219205" y="4876798"/>
              <a:ext cx="5181600" cy="136708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Rendezvous Point</a:t>
              </a:r>
              <a:endParaRPr kumimoji="0" lang="en-US" sz="2800" b="0" u="none" strike="noStrike" kern="0" cap="none" spc="0" normalizeH="0" baseline="0" noProof="0" dirty="0">
                <a:ln>
                  <a:noFill/>
                </a:ln>
                <a:solidFill>
                  <a:sysClr val="window" lastClr="FFFFFF"/>
                </a:solidFill>
                <a:effectLst/>
                <a:uLnTx/>
                <a:uFillTx/>
              </a:endParaRPr>
            </a:p>
          </p:txBody>
        </p:sp>
      </p:grpSp>
    </p:spTree>
    <p:extLst>
      <p:ext uri="{BB962C8B-B14F-4D97-AF65-F5344CB8AC3E}">
        <p14:creationId xmlns:p14="http://schemas.microsoft.com/office/powerpoint/2010/main" val="26241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right)">
                                      <p:cBhvr>
                                        <p:cTn id="10" dur="500"/>
                                        <p:tgtEl>
                                          <p:spTgt spid="3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right)">
                                      <p:cBhvr>
                                        <p:cTn id="14" dur="500"/>
                                        <p:tgtEl>
                                          <p:spTgt spid="38"/>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right)">
                                      <p:cBhvr>
                                        <p:cTn id="17" dur="500"/>
                                        <p:tgtEl>
                                          <p:spTgt spid="39"/>
                                        </p:tgtEl>
                                      </p:cBhvr>
                                    </p:animEffect>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arn(inVertical)">
                                      <p:cBhvr>
                                        <p:cTn id="21" dur="500"/>
                                        <p:tgtEl>
                                          <p:spTgt spid="3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inVertical)">
                                      <p:cBhvr>
                                        <p:cTn id="24" dur="500"/>
                                        <p:tgtEl>
                                          <p:spTgt spid="44"/>
                                        </p:tgtEl>
                                      </p:cBhvr>
                                    </p:animEffect>
                                  </p:childTnLst>
                                </p:cTn>
                              </p:par>
                              <p:par>
                                <p:cTn id="25" presetID="42"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anim calcmode="lin" valueType="num">
                                      <p:cBhvr>
                                        <p:cTn id="28" dur="500" fill="hold"/>
                                        <p:tgtEl>
                                          <p:spTgt spid="40"/>
                                        </p:tgtEl>
                                        <p:attrNameLst>
                                          <p:attrName>ppt_x</p:attrName>
                                        </p:attrNameLst>
                                      </p:cBhvr>
                                      <p:tavLst>
                                        <p:tav tm="0">
                                          <p:val>
                                            <p:strVal val="#ppt_x"/>
                                          </p:val>
                                        </p:tav>
                                        <p:tav tm="100000">
                                          <p:val>
                                            <p:strVal val="#ppt_x"/>
                                          </p:val>
                                        </p:tav>
                                      </p:tavLst>
                                    </p:anim>
                                    <p:anim calcmode="lin" valueType="num">
                                      <p:cBhvr>
                                        <p:cTn id="29"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nodeType="clickEffect">
                                  <p:stCondLst>
                                    <p:cond delay="0"/>
                                  </p:stCondLst>
                                  <p:childTnLst>
                                    <p:animEffect transition="out" filter="fade">
                                      <p:cBhvr>
                                        <p:cTn id="33" dur="500"/>
                                        <p:tgtEl>
                                          <p:spTgt spid="40"/>
                                        </p:tgtEl>
                                      </p:cBhvr>
                                    </p:animEffect>
                                    <p:anim calcmode="lin" valueType="num">
                                      <p:cBhvr>
                                        <p:cTn id="34" dur="500"/>
                                        <p:tgtEl>
                                          <p:spTgt spid="40"/>
                                        </p:tgtEl>
                                        <p:attrNameLst>
                                          <p:attrName>ppt_x</p:attrName>
                                        </p:attrNameLst>
                                      </p:cBhvr>
                                      <p:tavLst>
                                        <p:tav tm="0">
                                          <p:val>
                                            <p:strVal val="ppt_x"/>
                                          </p:val>
                                        </p:tav>
                                        <p:tav tm="100000">
                                          <p:val>
                                            <p:strVal val="ppt_x"/>
                                          </p:val>
                                        </p:tav>
                                      </p:tavLst>
                                    </p:anim>
                                    <p:anim calcmode="lin" valueType="num">
                                      <p:cBhvr>
                                        <p:cTn id="35" dur="500"/>
                                        <p:tgtEl>
                                          <p:spTgt spid="40"/>
                                        </p:tgtEl>
                                        <p:attrNameLst>
                                          <p:attrName>ppt_y</p:attrName>
                                        </p:attrNameLst>
                                      </p:cBhvr>
                                      <p:tavLst>
                                        <p:tav tm="0">
                                          <p:val>
                                            <p:strVal val="ppt_y"/>
                                          </p:val>
                                        </p:tav>
                                        <p:tav tm="100000">
                                          <p:val>
                                            <p:strVal val="ppt_y+.1"/>
                                          </p:val>
                                        </p:tav>
                                      </p:tavLst>
                                    </p:anim>
                                    <p:set>
                                      <p:cBhvr>
                                        <p:cTn id="36" dur="1" fill="hold">
                                          <p:stCondLst>
                                            <p:cond delay="499"/>
                                          </p:stCondLst>
                                        </p:cTn>
                                        <p:tgtEl>
                                          <p:spTgt spid="40"/>
                                        </p:tgtEl>
                                        <p:attrNameLst>
                                          <p:attrName>style.visibility</p:attrName>
                                        </p:attrNameLst>
                                      </p:cBhvr>
                                      <p:to>
                                        <p:strVal val="hidden"/>
                                      </p:to>
                                    </p:set>
                                  </p:childTnLst>
                                </p:cTn>
                              </p:par>
                              <p:par>
                                <p:cTn id="37" presetID="16" presetClass="entr" presetSubtype="21"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inVertical)">
                                      <p:cBhvr>
                                        <p:cTn id="39" dur="500"/>
                                        <p:tgtEl>
                                          <p:spTgt spid="36"/>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anim calcmode="lin" valueType="num">
                                      <p:cBhvr>
                                        <p:cTn id="4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par>
                          <p:cTn id="54" fill="hold">
                            <p:stCondLst>
                              <p:cond delay="1000"/>
                            </p:stCondLst>
                            <p:childTnLst>
                              <p:par>
                                <p:cTn id="55" presetID="42" presetClass="entr" presetSubtype="0" fill="hold"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anim calcmode="lin" valueType="num">
                                      <p:cBhvr>
                                        <p:cTn id="58" dur="500" fill="hold"/>
                                        <p:tgtEl>
                                          <p:spTgt spid="53"/>
                                        </p:tgtEl>
                                        <p:attrNameLst>
                                          <p:attrName>ppt_x</p:attrName>
                                        </p:attrNameLst>
                                      </p:cBhvr>
                                      <p:tavLst>
                                        <p:tav tm="0">
                                          <p:val>
                                            <p:strVal val="#ppt_x"/>
                                          </p:val>
                                        </p:tav>
                                        <p:tav tm="100000">
                                          <p:val>
                                            <p:strVal val="#ppt_x"/>
                                          </p:val>
                                        </p:tav>
                                      </p:tavLst>
                                    </p:anim>
                                    <p:anim calcmode="lin" valueType="num">
                                      <p:cBhvr>
                                        <p:cTn id="59" dur="5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anim calcmode="lin" valueType="num">
                                      <p:cBhvr>
                                        <p:cTn id="65" dur="500" fill="hold"/>
                                        <p:tgtEl>
                                          <p:spTgt spid="52"/>
                                        </p:tgtEl>
                                        <p:attrNameLst>
                                          <p:attrName>ppt_x</p:attrName>
                                        </p:attrNameLst>
                                      </p:cBhvr>
                                      <p:tavLst>
                                        <p:tav tm="0">
                                          <p:val>
                                            <p:strVal val="#ppt_x"/>
                                          </p:val>
                                        </p:tav>
                                        <p:tav tm="100000">
                                          <p:val>
                                            <p:strVal val="#ppt_x"/>
                                          </p:val>
                                        </p:tav>
                                      </p:tavLst>
                                    </p:anim>
                                    <p:anim calcmode="lin" valueType="num">
                                      <p:cBhvr>
                                        <p:cTn id="66" dur="500" fill="hold"/>
                                        <p:tgtEl>
                                          <p:spTgt spid="52"/>
                                        </p:tgtEl>
                                        <p:attrNameLst>
                                          <p:attrName>ppt_y</p:attrName>
                                        </p:attrNameLst>
                                      </p:cBhvr>
                                      <p:tavLst>
                                        <p:tav tm="0">
                                          <p:val>
                                            <p:strVal val="#ppt_y+.1"/>
                                          </p:val>
                                        </p:tav>
                                        <p:tav tm="100000">
                                          <p:val>
                                            <p:strVal val="#ppt_y"/>
                                          </p:val>
                                        </p:tav>
                                      </p:tavLst>
                                    </p:anim>
                                  </p:childTnLst>
                                </p:cTn>
                              </p:par>
                            </p:childTnLst>
                          </p:cTn>
                        </p:par>
                        <p:par>
                          <p:cTn id="67" fill="hold">
                            <p:stCondLst>
                              <p:cond delay="500"/>
                            </p:stCondLst>
                            <p:childTnLst>
                              <p:par>
                                <p:cTn id="68" presetID="0" presetClass="path" presetSubtype="0" accel="50000" decel="50000" fill="hold" nodeType="afterEffect">
                                  <p:stCondLst>
                                    <p:cond delay="0"/>
                                  </p:stCondLst>
                                  <p:childTnLst>
                                    <p:animMotion origin="layout" path="M -5.55556E-6 -2.39593E-6 C 0.01162 -0.00277 0.02621 -0.00647 0.03732 -0.01202 C 0.04756 -0.01711 0.05659 -0.02544 0.06718 -0.02983 C 0.06978 -0.03214 0.07187 -0.03561 0.07465 -0.03792 C 0.07742 -0.04001 0.0809 -0.03977 0.08367 -0.04186 C 0.09253 -0.04833 0.09357 -0.05064 0.10312 -0.05365 C 0.10867 -0.05897 0.11492 -0.06174 0.121 -0.06568 C 0.1276 -0.07007 0.13315 -0.07516 0.14044 -0.0777 C 0.14669 -0.08325 0.15069 -0.08372 0.15833 -0.08557 C 0.17621 -0.08418 0.18801 -0.0821 0.20451 -0.0777 C 0.2085 -0.07655 0.21405 -0.07631 0.21787 -0.07354 C 0.23697 -0.06059 0.25468 -0.04718 0.27621 -0.04186 C 0.28367 -0.04255 0.29114 -0.04232 0.2986 -0.04371 C 0.30485 -0.04486 0.31162 -0.05018 0.31805 -0.0518 C 0.3302 -0.05504 0.35017 -0.05689 0.36128 -0.0636 C 0.37274 -0.07053 0.37083 -0.07123 0.38072 -0.07562 C 0.38558 -0.07793 0.39079 -0.07886 0.39565 -0.08163 C 0.40069 -0.08464 0.40103 -0.08603 0.40607 -0.08765 C 0.41215 -0.08973 0.41805 -0.09088 0.42395 -0.09343 C 0.43454 -0.10337 0.42673 -0.09736 0.45069 -0.10152 C 0.47395 -0.10569 0.49583 -0.10638 0.51944 -0.10754 C 0.52499 -0.10846 0.53037 -0.11147 0.53593 -0.11147 C 0.54965 -0.11147 0.56006 -0.10962 0.57326 -0.10754 C 0.58697 -0.10083 0.60346 -0.10222 0.61787 -0.09944 C 0.62499 -0.09644 0.63159 -0.09482 0.63888 -0.09343 C 0.64774 -0.08973 0.65694 -0.08903 0.66579 -0.08557 C 0.6743 -0.0821 0.68246 -0.07816 0.69114 -0.07562 C 0.7026 -0.06799 0.71596 -0.06568 0.72846 -0.0636 C 0.73992 -0.05897 0.72655 -0.06383 0.75086 -0.05966 C 0.7644 -0.05735 0.7776 -0.05018 0.79114 -0.04787 C 0.79826 -0.04463 0.80451 -0.04024 0.81197 -0.03792 C 0.81666 -0.03376 0.82065 -0.03307 0.82551 -0.02983 C 0.83593 -0.02266 0.82395 -0.02844 0.83437 -0.02405 C 0.83836 -0.0185 0.84149 -0.01942 0.84635 -0.01595 C 0.84947 -0.01364 0.85537 -0.00809 0.85537 -0.00809 C 0.86162 0.00463 0.85867 0.00047 0.86267 0.00579 " pathEditMode="relative" ptsTypes="fffffffffffffffffffffffffffffffffffA">
                                      <p:cBhvr>
                                        <p:cTn id="69" dur="1500" fill="hold"/>
                                        <p:tgtEl>
                                          <p:spTgt spid="52"/>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up)">
                                      <p:cBhvr>
                                        <p:cTn id="74" dur="500"/>
                                        <p:tgtEl>
                                          <p:spTgt spid="43"/>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right)">
                                      <p:cBhvr>
                                        <p:cTn id="78" dur="500"/>
                                        <p:tgtEl>
                                          <p:spTgt spid="51"/>
                                        </p:tgtEl>
                                      </p:cBhvr>
                                    </p:animEffect>
                                  </p:childTnLst>
                                </p:cTn>
                              </p:par>
                            </p:childTnLst>
                          </p:cTn>
                        </p:par>
                        <p:par>
                          <p:cTn id="79" fill="hold">
                            <p:stCondLst>
                              <p:cond delay="1000"/>
                            </p:stCondLst>
                            <p:childTnLst>
                              <p:par>
                                <p:cTn id="80" presetID="10" presetClass="exit" presetSubtype="0" fill="hold" nodeType="afterEffect">
                                  <p:stCondLst>
                                    <p:cond delay="0"/>
                                  </p:stCondLst>
                                  <p:childTnLst>
                                    <p:animEffect transition="out" filter="fade">
                                      <p:cBhvr>
                                        <p:cTn id="81" dur="500"/>
                                        <p:tgtEl>
                                          <p:spTgt spid="52"/>
                                        </p:tgtEl>
                                      </p:cBhvr>
                                    </p:animEffect>
                                    <p:set>
                                      <p:cBhvr>
                                        <p:cTn id="82" dur="1" fill="hold">
                                          <p:stCondLst>
                                            <p:cond delay="499"/>
                                          </p:stCondLst>
                                        </p:cTn>
                                        <p:tgtEl>
                                          <p:spTgt spid="52"/>
                                        </p:tgtEl>
                                        <p:attrNameLst>
                                          <p:attrName>style.visibility</p:attrName>
                                        </p:attrNameLst>
                                      </p:cBhvr>
                                      <p:to>
                                        <p:strVal val="hidden"/>
                                      </p:to>
                                    </p:set>
                                  </p:childTnLst>
                                </p:cTn>
                              </p:par>
                              <p:par>
                                <p:cTn id="83" presetID="42" presetClass="exit" presetSubtype="0" fill="hold" nodeType="withEffect">
                                  <p:stCondLst>
                                    <p:cond delay="0"/>
                                  </p:stCondLst>
                                  <p:childTnLst>
                                    <p:animEffect transition="out" filter="fade">
                                      <p:cBhvr>
                                        <p:cTn id="84" dur="500"/>
                                        <p:tgtEl>
                                          <p:spTgt spid="53"/>
                                        </p:tgtEl>
                                      </p:cBhvr>
                                    </p:animEffect>
                                    <p:anim calcmode="lin" valueType="num">
                                      <p:cBhvr>
                                        <p:cTn id="85" dur="500"/>
                                        <p:tgtEl>
                                          <p:spTgt spid="53"/>
                                        </p:tgtEl>
                                        <p:attrNameLst>
                                          <p:attrName>ppt_x</p:attrName>
                                        </p:attrNameLst>
                                      </p:cBhvr>
                                      <p:tavLst>
                                        <p:tav tm="0">
                                          <p:val>
                                            <p:strVal val="ppt_x"/>
                                          </p:val>
                                        </p:tav>
                                        <p:tav tm="100000">
                                          <p:val>
                                            <p:strVal val="ppt_x"/>
                                          </p:val>
                                        </p:tav>
                                      </p:tavLst>
                                    </p:anim>
                                    <p:anim calcmode="lin" valueType="num">
                                      <p:cBhvr>
                                        <p:cTn id="86" dur="500"/>
                                        <p:tgtEl>
                                          <p:spTgt spid="53"/>
                                        </p:tgtEl>
                                        <p:attrNameLst>
                                          <p:attrName>ppt_y</p:attrName>
                                        </p:attrNameLst>
                                      </p:cBhvr>
                                      <p:tavLst>
                                        <p:tav tm="0">
                                          <p:val>
                                            <p:strVal val="ppt_y"/>
                                          </p:val>
                                        </p:tav>
                                        <p:tav tm="100000">
                                          <p:val>
                                            <p:strVal val="ppt_y+.1"/>
                                          </p:val>
                                        </p:tav>
                                      </p:tavLst>
                                    </p:anim>
                                    <p:set>
                                      <p:cBhvr>
                                        <p:cTn id="87"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4" grpId="0" animBg="1"/>
      <p:bldP spid="35" grpId="0" animBg="1"/>
      <p:bldP spid="4" grpId="0" build="p"/>
      <p:bldP spid="12" grpId="0" animBg="1"/>
      <p:bldP spid="13" grpId="0" animBg="1"/>
      <p:bldP spid="15" grpId="0" animBg="1"/>
      <p:bldP spid="37" grpId="0" animBg="1"/>
      <p:bldP spid="38" grpId="0" animBg="1"/>
      <p:bldP spid="39" grpId="0" animBg="1"/>
      <p:bldP spid="43" grpId="0" animBg="1"/>
      <p:bldP spid="5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 Forward Secrecy</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43</a:t>
            </a:fld>
            <a:endParaRPr lang="en-US" dirty="0"/>
          </a:p>
        </p:txBody>
      </p:sp>
      <p:sp>
        <p:nvSpPr>
          <p:cNvPr id="4" name="Content Placeholder 3"/>
          <p:cNvSpPr>
            <a:spLocks noGrp="1"/>
          </p:cNvSpPr>
          <p:nvPr>
            <p:ph sz="quarter" idx="1"/>
          </p:nvPr>
        </p:nvSpPr>
        <p:spPr/>
        <p:txBody>
          <a:bodyPr/>
          <a:lstStyle/>
          <a:p>
            <a:r>
              <a:rPr lang="en-US" dirty="0"/>
              <a:t>In traditional mix networks, all traffic is encrypted using public/private </a:t>
            </a:r>
            <a:r>
              <a:rPr lang="en-US" dirty="0" err="1"/>
              <a:t>keypairs</a:t>
            </a:r>
            <a:endParaRPr lang="en-US" dirty="0"/>
          </a:p>
          <a:p>
            <a:r>
              <a:rPr lang="en-US" dirty="0"/>
              <a:t>Problem: what happens if a private key is stolen?</a:t>
            </a:r>
          </a:p>
          <a:p>
            <a:pPr lvl="1"/>
            <a:r>
              <a:rPr lang="en-US" dirty="0"/>
              <a:t>All </a:t>
            </a:r>
            <a:r>
              <a:rPr lang="en-US" dirty="0">
                <a:solidFill>
                  <a:schemeClr val="accent1"/>
                </a:solidFill>
              </a:rPr>
              <a:t>future</a:t>
            </a:r>
            <a:r>
              <a:rPr lang="en-US" dirty="0"/>
              <a:t> traffic can be observed and decrypted</a:t>
            </a:r>
          </a:p>
          <a:p>
            <a:pPr lvl="1"/>
            <a:r>
              <a:rPr lang="en-US" dirty="0"/>
              <a:t>If </a:t>
            </a:r>
            <a:r>
              <a:rPr lang="en-US" dirty="0">
                <a:solidFill>
                  <a:schemeClr val="accent1"/>
                </a:solidFill>
              </a:rPr>
              <a:t>past</a:t>
            </a:r>
            <a:r>
              <a:rPr lang="en-US" dirty="0"/>
              <a:t> traffic has been logged, it can also be decrypted</a:t>
            </a:r>
          </a:p>
          <a:p>
            <a:r>
              <a:rPr lang="en-US" dirty="0"/>
              <a:t>Tor implements Perfect Forward Secrecy (PFC)</a:t>
            </a:r>
          </a:p>
          <a:p>
            <a:pPr lvl="1"/>
            <a:r>
              <a:rPr lang="en-US" dirty="0"/>
              <a:t>The client negotiates a new public key pair with each relay</a:t>
            </a:r>
          </a:p>
          <a:p>
            <a:pPr lvl="1"/>
            <a:r>
              <a:rPr lang="en-US" dirty="0"/>
              <a:t>Original </a:t>
            </a:r>
            <a:r>
              <a:rPr lang="en-US" dirty="0" err="1"/>
              <a:t>keypairs</a:t>
            </a:r>
            <a:r>
              <a:rPr lang="en-US" dirty="0"/>
              <a:t> are only used for signatures</a:t>
            </a:r>
          </a:p>
          <a:p>
            <a:pPr lvl="2"/>
            <a:r>
              <a:rPr lang="en-US" dirty="0"/>
              <a:t>i.e. to verify the authenticity of messages</a:t>
            </a:r>
          </a:p>
        </p:txBody>
      </p:sp>
      <p:pic>
        <p:nvPicPr>
          <p:cNvPr id="5"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flipH="1">
            <a:off x="1009921" y="1705969"/>
            <a:ext cx="7438015" cy="2320118"/>
            <a:chOff x="1219200" y="4876799"/>
            <a:chExt cx="5181600" cy="1384995"/>
          </a:xfrm>
        </p:grpSpPr>
        <p:sp>
          <p:nvSpPr>
            <p:cNvPr id="7" name="Rectangular Callout 6"/>
            <p:cNvSpPr/>
            <p:nvPr/>
          </p:nvSpPr>
          <p:spPr>
            <a:xfrm>
              <a:off x="1219200" y="4876799"/>
              <a:ext cx="5181600" cy="1384995"/>
            </a:xfrm>
            <a:prstGeom prst="wedgeRectCallout">
              <a:avLst>
                <a:gd name="adj1" fmla="val -2213"/>
                <a:gd name="adj2" fmla="val 45429"/>
              </a:avLst>
            </a:prstGeom>
            <a:solidFill>
              <a:schemeClr val="accent2"/>
            </a:solidFill>
            <a:ln w="38100" cap="flat" cmpd="sng" algn="ctr">
              <a:solidFill>
                <a:schemeClr val="accent2">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 name="TextBox 7"/>
            <p:cNvSpPr txBox="1"/>
            <p:nvPr/>
          </p:nvSpPr>
          <p:spPr>
            <a:xfrm>
              <a:off x="1371321" y="5007150"/>
              <a:ext cx="4896385" cy="1083991"/>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u="none" strike="noStrike" kern="0" cap="none" spc="0" normalizeH="0" baseline="0" noProof="0" dirty="0">
                  <a:ln>
                    <a:noFill/>
                  </a:ln>
                  <a:solidFill>
                    <a:sysClr val="window" lastClr="FFFFFF"/>
                  </a:solidFill>
                  <a:effectLst/>
                  <a:uLnTx/>
                  <a:uFillTx/>
                </a:rPr>
                <a:t>An</a:t>
              </a:r>
              <a:r>
                <a:rPr kumimoji="0" lang="en-US" sz="2800" b="0" u="none" strike="noStrike" kern="0" cap="none" spc="0" normalizeH="0" noProof="0" dirty="0">
                  <a:ln>
                    <a:noFill/>
                  </a:ln>
                  <a:solidFill>
                    <a:sysClr val="window" lastClr="FFFFFF"/>
                  </a:solidFill>
                  <a:effectLst/>
                  <a:uLnTx/>
                  <a:uFillTx/>
                </a:rPr>
                <a:t> attacker who compromises a private key can still eavesdrop on future traffic</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0" baseline="0" dirty="0">
                  <a:solidFill>
                    <a:sysClr val="window" lastClr="FFFFFF"/>
                  </a:solidFill>
                </a:rPr>
                <a:t>… but past traffic is encrypted with </a:t>
              </a:r>
              <a:r>
                <a:rPr lang="en-US" sz="2800" kern="0" baseline="0" dirty="0">
                  <a:solidFill>
                    <a:schemeClr val="accent1"/>
                  </a:solidFill>
                </a:rPr>
                <a:t>ephemeral</a:t>
              </a:r>
              <a:r>
                <a:rPr lang="en-US" sz="2800" kern="0" baseline="0" dirty="0">
                  <a:solidFill>
                    <a:sysClr val="window" lastClr="FFFFFF"/>
                  </a:solidFill>
                </a:rPr>
                <a:t> </a:t>
              </a:r>
              <a:r>
                <a:rPr lang="en-US" sz="2800" kern="0" baseline="0" dirty="0" err="1">
                  <a:solidFill>
                    <a:sysClr val="window" lastClr="FFFFFF"/>
                  </a:solidFill>
                </a:rPr>
                <a:t>keypairs</a:t>
              </a:r>
              <a:r>
                <a:rPr lang="en-US" sz="2800" kern="0" baseline="0" dirty="0">
                  <a:solidFill>
                    <a:sysClr val="window" lastClr="FFFFFF"/>
                  </a:solidFill>
                </a:rPr>
                <a:t> that are not stored</a:t>
              </a:r>
              <a:endParaRPr kumimoji="0" lang="en-US" sz="2800" b="0" u="none" strike="noStrike" kern="0" cap="none" spc="0" normalizeH="0" baseline="0" noProof="0" dirty="0">
                <a:ln>
                  <a:noFill/>
                </a:ln>
                <a:solidFill>
                  <a:sysClr val="window" lastClr="FFFFFF"/>
                </a:solidFill>
                <a:effectLst/>
                <a:uLnTx/>
                <a:uFillTx/>
              </a:endParaRPr>
            </a:p>
          </p:txBody>
        </p:sp>
      </p:grpSp>
    </p:spTree>
    <p:extLst>
      <p:ext uri="{BB962C8B-B14F-4D97-AF65-F5344CB8AC3E}">
        <p14:creationId xmlns:p14="http://schemas.microsoft.com/office/powerpoint/2010/main" val="31596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anim calcmode="lin" valueType="num">
                                      <p:cBhvr>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anim calcmode="lin" valueType="num">
                                      <p:cBhvr>
                                        <p:cTn id="2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Tor Bridges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44</a:t>
            </a:fld>
            <a:endParaRPr lang="en-US" dirty="0"/>
          </a:p>
        </p:txBody>
      </p:sp>
      <p:sp>
        <p:nvSpPr>
          <p:cNvPr id="4" name="Content Placeholder 3"/>
          <p:cNvSpPr>
            <a:spLocks noGrp="1"/>
          </p:cNvSpPr>
          <p:nvPr>
            <p:ph sz="quarter" idx="1"/>
          </p:nvPr>
        </p:nvSpPr>
        <p:spPr/>
        <p:txBody>
          <a:bodyPr/>
          <a:lstStyle/>
          <a:p>
            <a:r>
              <a:rPr lang="en-US" dirty="0"/>
              <a:t>Anyone can look up the IP addresses of Tor relays</a:t>
            </a:r>
          </a:p>
          <a:p>
            <a:pPr lvl="1"/>
            <a:r>
              <a:rPr lang="en-US" dirty="0"/>
              <a:t>Public information in the consensus file</a:t>
            </a:r>
          </a:p>
          <a:p>
            <a:r>
              <a:rPr lang="en-US" dirty="0"/>
              <a:t>Many countries block traffic to these IPs</a:t>
            </a:r>
          </a:p>
          <a:p>
            <a:pPr lvl="1"/>
            <a:r>
              <a:rPr lang="en-US" dirty="0"/>
              <a:t>Essentially a denial-of-service against Tor</a:t>
            </a:r>
          </a:p>
          <a:p>
            <a:r>
              <a:rPr lang="en-US" dirty="0"/>
              <a:t>Solution: Tor Bridges</a:t>
            </a:r>
          </a:p>
          <a:p>
            <a:pPr lvl="1"/>
            <a:r>
              <a:rPr lang="en-US" dirty="0"/>
              <a:t>Essentially, Tor proxies that are not publicly known</a:t>
            </a:r>
          </a:p>
          <a:p>
            <a:pPr lvl="1"/>
            <a:r>
              <a:rPr lang="en-US" dirty="0"/>
              <a:t>Used to connect clients in censored areas to the rest of the Tor network</a:t>
            </a:r>
          </a:p>
          <a:p>
            <a:r>
              <a:rPr lang="en-US" dirty="0"/>
              <a:t>Tor maintains bridges in many countries</a:t>
            </a:r>
          </a:p>
        </p:txBody>
      </p:sp>
      <p:pic>
        <p:nvPicPr>
          <p:cNvPr id="5"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25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anim calcmode="lin" valueType="num">
                                      <p:cBhvr>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anim calcmode="lin" valueType="num">
                                      <p:cBhvr>
                                        <p:cTn id="2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Obfuscating Tor Traffic</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45</a:t>
            </a:fld>
            <a:endParaRPr lang="en-US" dirty="0"/>
          </a:p>
        </p:txBody>
      </p:sp>
      <p:sp>
        <p:nvSpPr>
          <p:cNvPr id="4" name="Content Placeholder 3"/>
          <p:cNvSpPr>
            <a:spLocks noGrp="1"/>
          </p:cNvSpPr>
          <p:nvPr>
            <p:ph sz="quarter" idx="1"/>
          </p:nvPr>
        </p:nvSpPr>
        <p:spPr/>
        <p:txBody>
          <a:bodyPr/>
          <a:lstStyle/>
          <a:p>
            <a:r>
              <a:rPr lang="en-US" dirty="0"/>
              <a:t>Bridges alone may be insufficient to get around all types of censorship</a:t>
            </a:r>
          </a:p>
          <a:p>
            <a:pPr lvl="1"/>
            <a:r>
              <a:rPr lang="en-US" dirty="0"/>
              <a:t>DPI can be used to locate and drop Tor frames</a:t>
            </a:r>
          </a:p>
          <a:p>
            <a:pPr lvl="1"/>
            <a:r>
              <a:rPr lang="en-US" dirty="0"/>
              <a:t>Iran blocked all encrypted packets for some time</a:t>
            </a:r>
          </a:p>
          <a:p>
            <a:r>
              <a:rPr lang="en-US" dirty="0"/>
              <a:t>Tor adopts a pluggable transport design</a:t>
            </a:r>
          </a:p>
          <a:p>
            <a:pPr lvl="1"/>
            <a:r>
              <a:rPr lang="en-US" dirty="0"/>
              <a:t>Tor traffic is forwarded to an obfuscation program</a:t>
            </a:r>
          </a:p>
          <a:p>
            <a:pPr lvl="1"/>
            <a:r>
              <a:rPr lang="en-US" dirty="0"/>
              <a:t>Obfuscator transforms the Tor traffic to look like some other protocol</a:t>
            </a:r>
          </a:p>
          <a:p>
            <a:pPr lvl="2"/>
            <a:r>
              <a:rPr lang="en-US" dirty="0"/>
              <a:t>BitTorrent, HTTP, streaming audio, etc.</a:t>
            </a:r>
          </a:p>
          <a:p>
            <a:pPr lvl="1"/>
            <a:r>
              <a:rPr lang="en-US" dirty="0" err="1"/>
              <a:t>Deobfuscator</a:t>
            </a:r>
            <a:r>
              <a:rPr lang="en-US" dirty="0"/>
              <a:t> on the receiver side extracts the Tor data from the encoding</a:t>
            </a:r>
          </a:p>
        </p:txBody>
      </p:sp>
      <p:pic>
        <p:nvPicPr>
          <p:cNvPr id="5" name="Picture 3" descr="D:\Classes\5700\assets\Torproje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224" y="95536"/>
            <a:ext cx="1484147" cy="11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300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46</a:t>
            </a:fld>
            <a:endParaRPr lang="en-US" dirty="0"/>
          </a:p>
        </p:txBody>
      </p:sp>
      <p:sp>
        <p:nvSpPr>
          <p:cNvPr id="4" name="Content Placeholder 3"/>
          <p:cNvSpPr>
            <a:spLocks noGrp="1"/>
          </p:cNvSpPr>
          <p:nvPr>
            <p:ph sz="quarter" idx="1"/>
          </p:nvPr>
        </p:nvSpPr>
        <p:spPr/>
        <p:txBody>
          <a:bodyPr/>
          <a:lstStyle/>
          <a:p>
            <a:pPr marL="514350" indent="-514350">
              <a:buFont typeface="+mj-lt"/>
              <a:buAutoNum type="arabicPeriod"/>
            </a:pPr>
            <a:r>
              <a:rPr lang="en-US" sz="2000" dirty="0"/>
              <a:t>Crowds: </a:t>
            </a:r>
            <a:r>
              <a:rPr lang="en-US" sz="2000" dirty="0">
                <a:hlinkClick r:id="rId2"/>
              </a:rPr>
              <a:t>http://avirubin.com/crowds.pdf</a:t>
            </a:r>
            <a:endParaRPr lang="en-US" sz="2000" dirty="0"/>
          </a:p>
          <a:p>
            <a:pPr marL="514350" indent="-514350">
              <a:buFont typeface="+mj-lt"/>
              <a:buAutoNum type="arabicPeriod"/>
            </a:pPr>
            <a:r>
              <a:rPr lang="en-US" sz="2000" dirty="0" err="1"/>
              <a:t>Chaum</a:t>
            </a:r>
            <a:r>
              <a:rPr lang="en-US" sz="2000" dirty="0"/>
              <a:t> mix: </a:t>
            </a:r>
            <a:r>
              <a:rPr lang="en-US" sz="2000" dirty="0">
                <a:hlinkClick r:id="rId3"/>
              </a:rPr>
              <a:t>http://www.ovmj.org/GNUnet/papers/p84-chaum.pdf</a:t>
            </a:r>
            <a:endParaRPr lang="en-US" sz="2000" dirty="0"/>
          </a:p>
          <a:p>
            <a:pPr marL="514350" indent="-514350">
              <a:buFont typeface="+mj-lt"/>
              <a:buAutoNum type="arabicPeriod"/>
            </a:pPr>
            <a:r>
              <a:rPr lang="en-US" sz="2000" dirty="0"/>
              <a:t>Tor: </a:t>
            </a:r>
            <a:r>
              <a:rPr lang="en-US" sz="2000" dirty="0">
                <a:hlinkClick r:id="rId4"/>
              </a:rPr>
              <a:t>https://svn.torproject.org/svn/projects/design-paper/tor-design.pdf</a:t>
            </a:r>
            <a:endParaRPr lang="en-US" sz="2000" dirty="0"/>
          </a:p>
          <a:p>
            <a:pPr marL="514350" indent="-514350">
              <a:buFont typeface="+mj-lt"/>
              <a:buAutoNum type="arabicPeriod"/>
            </a:pPr>
            <a:r>
              <a:rPr lang="en-US" sz="2000" dirty="0"/>
              <a:t>Predecessors attack: </a:t>
            </a:r>
            <a:r>
              <a:rPr lang="en-US" sz="2000" dirty="0">
                <a:hlinkClick r:id="rId5"/>
              </a:rPr>
              <a:t>http://prisms.cs.umass.edu/brian/pubs/wright-tissec.pdf</a:t>
            </a:r>
            <a:endParaRPr lang="en-US" sz="2000"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694091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Want Anonymity?</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5</a:t>
            </a:fld>
            <a:endParaRPr lang="en-US" dirty="0"/>
          </a:p>
        </p:txBody>
      </p:sp>
      <p:sp>
        <p:nvSpPr>
          <p:cNvPr id="4" name="Content Placeholder 3"/>
          <p:cNvSpPr>
            <a:spLocks noGrp="1"/>
          </p:cNvSpPr>
          <p:nvPr>
            <p:ph sz="quarter" idx="1"/>
          </p:nvPr>
        </p:nvSpPr>
        <p:spPr>
          <a:xfrm>
            <a:off x="152400" y="1600200"/>
            <a:ext cx="8839200" cy="5257800"/>
          </a:xfrm>
        </p:spPr>
        <p:txBody>
          <a:bodyPr>
            <a:normAutofit/>
          </a:bodyPr>
          <a:lstStyle/>
          <a:p>
            <a:r>
              <a:rPr lang="en-US" dirty="0"/>
              <a:t>To protect privacy</a:t>
            </a:r>
          </a:p>
          <a:p>
            <a:pPr lvl="1"/>
            <a:r>
              <a:rPr lang="en-US" dirty="0"/>
              <a:t>Avoid tracking by advertising companies</a:t>
            </a:r>
          </a:p>
          <a:p>
            <a:pPr lvl="1"/>
            <a:r>
              <a:rPr lang="en-US" dirty="0"/>
              <a:t>Viewing sensitive content</a:t>
            </a:r>
          </a:p>
          <a:p>
            <a:pPr lvl="2"/>
            <a:r>
              <a:rPr lang="en-US" dirty="0"/>
              <a:t>Information on medical conditions</a:t>
            </a:r>
          </a:p>
          <a:p>
            <a:pPr lvl="2"/>
            <a:r>
              <a:rPr lang="en-US" dirty="0"/>
              <a:t>Advice on bankruptcy</a:t>
            </a:r>
          </a:p>
          <a:p>
            <a:r>
              <a:rPr lang="en-US" dirty="0"/>
              <a:t>Protection from prosecution</a:t>
            </a:r>
          </a:p>
          <a:p>
            <a:pPr lvl="1"/>
            <a:r>
              <a:rPr lang="en-US" dirty="0"/>
              <a:t>Not every country guarantees free speech</a:t>
            </a:r>
          </a:p>
          <a:p>
            <a:pPr lvl="1"/>
            <a:r>
              <a:rPr lang="en-US" dirty="0"/>
              <a:t>Downloading copyrighted material</a:t>
            </a:r>
          </a:p>
          <a:p>
            <a:r>
              <a:rPr lang="en-US" dirty="0"/>
              <a:t>To prevent chilling-effects</a:t>
            </a:r>
          </a:p>
          <a:p>
            <a:pPr lvl="1"/>
            <a:r>
              <a:rPr lang="en-US" dirty="0"/>
              <a:t>It’s easier to voice unpopular or controversial opinions if you are anonymous</a:t>
            </a:r>
          </a:p>
        </p:txBody>
      </p:sp>
    </p:spTree>
    <p:extLst>
      <p:ext uri="{BB962C8B-B14F-4D97-AF65-F5344CB8AC3E}">
        <p14:creationId xmlns:p14="http://schemas.microsoft.com/office/powerpoint/2010/main" val="35072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anim calcmode="lin" valueType="num">
                                      <p:cBhvr>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anim calcmode="lin" valueType="num">
                                      <p:cBhvr>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anim calcmode="lin" valueType="num">
                                      <p:cBhvr>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anim calcmode="lin" valueType="num">
                                      <p:cBhvr>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anim calcmode="lin" valueType="num">
                                      <p:cBhvr>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anim calcmode="lin" valueType="num">
                                      <p:cBhvr>
                                        <p:cTn id="4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500"/>
                                        <p:tgtEl>
                                          <p:spTgt spid="4">
                                            <p:txEl>
                                              <p:pRg st="7" end="7"/>
                                            </p:txEl>
                                          </p:spTgt>
                                        </p:tgtEl>
                                      </p:cBhvr>
                                    </p:animEffect>
                                    <p:anim calcmode="lin" valueType="num">
                                      <p:cBhvr>
                                        <p:cTn id="4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fade">
                                      <p:cBhvr>
                                        <p:cTn id="51" dur="500"/>
                                        <p:tgtEl>
                                          <p:spTgt spid="4">
                                            <p:txEl>
                                              <p:pRg st="8" end="8"/>
                                            </p:txEl>
                                          </p:spTgt>
                                        </p:tgtEl>
                                      </p:cBhvr>
                                    </p:animEffect>
                                    <p:anim calcmode="lin" valueType="num">
                                      <p:cBhvr>
                                        <p:cTn id="5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3" dur="500" fill="hold"/>
                                        <p:tgtEl>
                                          <p:spTgt spid="4">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fade">
                                      <p:cBhvr>
                                        <p:cTn id="56" dur="500"/>
                                        <p:tgtEl>
                                          <p:spTgt spid="4">
                                            <p:txEl>
                                              <p:pRg st="9" end="9"/>
                                            </p:txEl>
                                          </p:spTgt>
                                        </p:tgtEl>
                                      </p:cBhvr>
                                    </p:animEffect>
                                    <p:anim calcmode="lin" valueType="num">
                                      <p:cBhvr>
                                        <p:cTn id="5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Anonymity Layer</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6</a:t>
            </a:fld>
            <a:endParaRPr lang="en-US" dirty="0"/>
          </a:p>
        </p:txBody>
      </p:sp>
      <p:sp>
        <p:nvSpPr>
          <p:cNvPr id="4" name="Content Placeholder 3"/>
          <p:cNvSpPr>
            <a:spLocks noGrp="1"/>
          </p:cNvSpPr>
          <p:nvPr>
            <p:ph sz="quarter" idx="1"/>
          </p:nvPr>
        </p:nvSpPr>
        <p:spPr>
          <a:xfrm>
            <a:off x="3452884" y="1600200"/>
            <a:ext cx="5538716" cy="5105400"/>
          </a:xfrm>
        </p:spPr>
        <p:txBody>
          <a:bodyPr/>
          <a:lstStyle/>
          <a:p>
            <a:r>
              <a:rPr lang="en-US" dirty="0"/>
              <a:t>Function:</a:t>
            </a:r>
          </a:p>
          <a:p>
            <a:pPr lvl="1"/>
            <a:r>
              <a:rPr lang="en-US" dirty="0"/>
              <a:t>Hide the source, destination, and content of Internet flows from eavesdroppers </a:t>
            </a:r>
          </a:p>
          <a:p>
            <a:r>
              <a:rPr lang="en-US" dirty="0"/>
              <a:t>Key challenge:</a:t>
            </a:r>
          </a:p>
          <a:p>
            <a:pPr lvl="1"/>
            <a:r>
              <a:rPr lang="en-US" dirty="0"/>
              <a:t>Defining and quantifying anonymity</a:t>
            </a:r>
          </a:p>
          <a:p>
            <a:pPr lvl="1"/>
            <a:r>
              <a:rPr lang="en-US" dirty="0"/>
              <a:t>Building systems that are resilient to </a:t>
            </a:r>
            <a:r>
              <a:rPr lang="en-US" dirty="0" err="1"/>
              <a:t>deanonymization</a:t>
            </a:r>
            <a:endParaRPr lang="en-US" dirty="0"/>
          </a:p>
          <a:p>
            <a:pPr lvl="1"/>
            <a:r>
              <a:rPr lang="en-US" dirty="0"/>
              <a:t>Maintaining performance</a:t>
            </a:r>
          </a:p>
        </p:txBody>
      </p:sp>
      <p:sp>
        <p:nvSpPr>
          <p:cNvPr id="6" name="Content Placeholder 2"/>
          <p:cNvSpPr txBox="1">
            <a:spLocks/>
          </p:cNvSpPr>
          <p:nvPr/>
        </p:nvSpPr>
        <p:spPr>
          <a:xfrm>
            <a:off x="270798" y="1651482"/>
            <a:ext cx="2242663"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8" name="Content Placeholder 2"/>
          <p:cNvSpPr txBox="1">
            <a:spLocks/>
          </p:cNvSpPr>
          <p:nvPr/>
        </p:nvSpPr>
        <p:spPr>
          <a:xfrm>
            <a:off x="270536" y="3236846"/>
            <a:ext cx="2242654" cy="573177"/>
          </a:xfrm>
          <a:prstGeom prst="rect">
            <a:avLst/>
          </a:prstGeom>
          <a:solidFill>
            <a:srgbClr val="00206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Presentation</a:t>
            </a:r>
          </a:p>
        </p:txBody>
      </p:sp>
      <p:sp>
        <p:nvSpPr>
          <p:cNvPr id="10" name="Content Placeholder 2"/>
          <p:cNvSpPr txBox="1">
            <a:spLocks/>
          </p:cNvSpPr>
          <p:nvPr/>
        </p:nvSpPr>
        <p:spPr>
          <a:xfrm>
            <a:off x="270667" y="3810023"/>
            <a:ext cx="2242654" cy="573177"/>
          </a:xfrm>
          <a:prstGeom prst="rect">
            <a:avLst/>
          </a:prstGeom>
          <a:solidFill>
            <a:srgbClr val="0070C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Session</a:t>
            </a:r>
          </a:p>
        </p:txBody>
      </p:sp>
      <p:sp>
        <p:nvSpPr>
          <p:cNvPr id="12" name="Content Placeholder 2"/>
          <p:cNvSpPr txBox="1">
            <a:spLocks/>
          </p:cNvSpPr>
          <p:nvPr/>
        </p:nvSpPr>
        <p:spPr>
          <a:xfrm>
            <a:off x="270667" y="4383200"/>
            <a:ext cx="2242654"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4" name="Content Placeholder 2"/>
          <p:cNvSpPr txBox="1">
            <a:spLocks/>
          </p:cNvSpPr>
          <p:nvPr/>
        </p:nvSpPr>
        <p:spPr>
          <a:xfrm>
            <a:off x="270667" y="4956377"/>
            <a:ext cx="2242654"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6" name="Content Placeholder 2"/>
          <p:cNvSpPr txBox="1">
            <a:spLocks/>
          </p:cNvSpPr>
          <p:nvPr/>
        </p:nvSpPr>
        <p:spPr>
          <a:xfrm>
            <a:off x="270667" y="5534111"/>
            <a:ext cx="2242654" cy="573177"/>
          </a:xfrm>
          <a:prstGeom prst="rect">
            <a:avLst/>
          </a:prstGeom>
          <a:solidFill>
            <a:schemeClr val="accent3"/>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8" name="Content Placeholder 2"/>
          <p:cNvSpPr txBox="1">
            <a:spLocks/>
          </p:cNvSpPr>
          <p:nvPr/>
        </p:nvSpPr>
        <p:spPr>
          <a:xfrm>
            <a:off x="270798" y="6107288"/>
            <a:ext cx="2242654"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20" name="Left Brace 19"/>
          <p:cNvSpPr/>
          <p:nvPr/>
        </p:nvSpPr>
        <p:spPr>
          <a:xfrm>
            <a:off x="2647665" y="1869744"/>
            <a:ext cx="559559" cy="4653886"/>
          </a:xfrm>
          <a:prstGeom prst="leftBrace">
            <a:avLst>
              <a:gd name="adj1" fmla="val 8333"/>
              <a:gd name="adj2" fmla="val 18159"/>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Content Placeholder 2"/>
          <p:cNvSpPr txBox="1">
            <a:spLocks/>
          </p:cNvSpPr>
          <p:nvPr/>
        </p:nvSpPr>
        <p:spPr>
          <a:xfrm>
            <a:off x="270798" y="2420322"/>
            <a:ext cx="2242663" cy="573177"/>
          </a:xfrm>
          <a:prstGeom prst="rect">
            <a:avLst/>
          </a:prstGeom>
          <a:solidFill>
            <a:schemeClr val="tx1"/>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2800" dirty="0">
                <a:solidFill>
                  <a:schemeClr val="bg1"/>
                </a:solidFill>
              </a:rPr>
              <a:t>Anonymity</a:t>
            </a:r>
          </a:p>
        </p:txBody>
      </p:sp>
    </p:spTree>
    <p:extLst>
      <p:ext uri="{BB962C8B-B14F-4D97-AF65-F5344CB8AC3E}">
        <p14:creationId xmlns:p14="http://schemas.microsoft.com/office/powerpoint/2010/main" val="693795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85788"/>
            <a:ext cx="6858000" cy="2387600"/>
          </a:xfrm>
        </p:spPr>
        <p:txBody>
          <a:bodyPr/>
          <a:lstStyle/>
          <a:p>
            <a:r>
              <a:rPr lang="en-IN" altLang="en-US" sz="6000">
                <a:solidFill>
                  <a:schemeClr val="bg1"/>
                </a:solidFill>
              </a:rPr>
              <a:t>What is Anonymity ?</a:t>
            </a:r>
          </a:p>
        </p:txBody>
      </p:sp>
      <p:sp>
        <p:nvSpPr>
          <p:cNvPr id="3" name="Subtitle 2"/>
          <p:cNvSpPr>
            <a:spLocks noGrp="1"/>
          </p:cNvSpPr>
          <p:nvPr>
            <p:ph type="subTitle" idx="1"/>
          </p:nvPr>
        </p:nvSpPr>
        <p:spPr>
          <a:xfrm>
            <a:off x="766666" y="3064240"/>
            <a:ext cx="6856444" cy="1899645"/>
          </a:xfrm>
        </p:spPr>
        <p:txBody>
          <a:bodyPr>
            <a:noAutofit/>
          </a:bodyPr>
          <a:lstStyle/>
          <a:p>
            <a:pPr algn="just"/>
            <a:r>
              <a:rPr lang="en-US" sz="1800" dirty="0">
                <a:solidFill>
                  <a:schemeClr val="tx1">
                    <a:lumMod val="95000"/>
                  </a:schemeClr>
                </a:solidFill>
                <a:latin typeface="Times New Roman" panose="02020603050405020304" pitchFamily="18" charset="0"/>
                <a:cs typeface="Times New Roman" panose="02020603050405020304" pitchFamily="18" charset="0"/>
              </a:rPr>
              <a:t>Anonymity describes situations where the acting person's identity is unknown. Some writers have argued that namelessness, though technically correct, does not capture what is more centrally at stake in contexts of anonymity. </a:t>
            </a:r>
            <a:endParaRPr lang="en-US" sz="1800" dirty="0" smtClean="0">
              <a:solidFill>
                <a:schemeClr val="tx1">
                  <a:lumMod val="95000"/>
                </a:schemeClr>
              </a:solidFill>
              <a:latin typeface="Times New Roman" panose="02020603050405020304" pitchFamily="18" charset="0"/>
              <a:cs typeface="Times New Roman" panose="02020603050405020304" pitchFamily="18" charset="0"/>
            </a:endParaRPr>
          </a:p>
          <a:p>
            <a:pPr algn="just"/>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smtClean="0">
                <a:solidFill>
                  <a:schemeClr val="tx1">
                    <a:lumMod val="95000"/>
                  </a:schemeClr>
                </a:solidFill>
                <a:latin typeface="Times New Roman" panose="02020603050405020304" pitchFamily="18" charset="0"/>
                <a:cs typeface="Times New Roman" panose="02020603050405020304" pitchFamily="18" charset="0"/>
              </a:rPr>
              <a:t>The </a:t>
            </a:r>
            <a:r>
              <a:rPr lang="en-US" sz="1800" dirty="0">
                <a:solidFill>
                  <a:schemeClr val="tx1">
                    <a:lumMod val="95000"/>
                  </a:schemeClr>
                </a:solidFill>
                <a:latin typeface="Times New Roman" panose="02020603050405020304" pitchFamily="18" charset="0"/>
                <a:cs typeface="Times New Roman" panose="02020603050405020304" pitchFamily="18" charset="0"/>
              </a:rPr>
              <a:t>important idea here is that a person be non-identifiable, unreachable, or </a:t>
            </a:r>
            <a:r>
              <a:rPr lang="en-US" sz="1800" dirty="0" err="1">
                <a:solidFill>
                  <a:schemeClr val="tx1">
                    <a:lumMod val="95000"/>
                  </a:schemeClr>
                </a:solidFill>
                <a:latin typeface="Times New Roman" panose="02020603050405020304" pitchFamily="18" charset="0"/>
                <a:cs typeface="Times New Roman" panose="02020603050405020304" pitchFamily="18" charset="0"/>
              </a:rPr>
              <a:t>untrackable</a:t>
            </a:r>
            <a:r>
              <a:rPr lang="en-US" sz="1800" dirty="0">
                <a:solidFill>
                  <a:schemeClr val="tx1">
                    <a:lumMod val="9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355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432" y="375285"/>
            <a:ext cx="7576661" cy="2387600"/>
          </a:xfrm>
        </p:spPr>
        <p:txBody>
          <a:bodyPr/>
          <a:lstStyle/>
          <a:p>
            <a:r>
              <a:rPr lang="en-IN" altLang="en-US" sz="6000">
                <a:solidFill>
                  <a:schemeClr val="bg1"/>
                </a:solidFill>
              </a:rPr>
              <a:t>Why is Anonymity necessary ?</a:t>
            </a:r>
          </a:p>
        </p:txBody>
      </p:sp>
      <p:sp>
        <p:nvSpPr>
          <p:cNvPr id="3" name="Subtitle 2"/>
          <p:cNvSpPr>
            <a:spLocks noGrp="1"/>
          </p:cNvSpPr>
          <p:nvPr>
            <p:ph type="subTitle" idx="1"/>
          </p:nvPr>
        </p:nvSpPr>
        <p:spPr>
          <a:xfrm>
            <a:off x="384109" y="2896289"/>
            <a:ext cx="7864152" cy="1470438"/>
          </a:xfrm>
        </p:spPr>
        <p:txBody>
          <a:bodyPr>
            <a:noAutofit/>
          </a:bodyPr>
          <a:lstStyle/>
          <a:p>
            <a:pPr algn="just"/>
            <a:r>
              <a:rPr lang="en-IN" altLang="en-US" sz="1600" dirty="0">
                <a:solidFill>
                  <a:schemeClr val="tx1">
                    <a:lumMod val="95000"/>
                  </a:schemeClr>
                </a:solidFill>
                <a:latin typeface="Times New Roman" panose="02020603050405020304" pitchFamily="18" charset="0"/>
                <a:cs typeface="Times New Roman" panose="02020603050405020304" pitchFamily="18" charset="0"/>
              </a:rPr>
              <a:t>This is the final step of any sort of penetration testing as a process – all the rest is paperwork. In a nutshell, its goal is to erase the digital signs left out by the pen tester during the earlier stages of the test. These digital signs, in essence, prove the pen tester’s presence in the targeted computer system.</a:t>
            </a:r>
          </a:p>
        </p:txBody>
      </p:sp>
    </p:spTree>
    <p:extLst>
      <p:ext uri="{BB962C8B-B14F-4D97-AF65-F5344CB8AC3E}">
        <p14:creationId xmlns:p14="http://schemas.microsoft.com/office/powerpoint/2010/main" val="407946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628" y="394970"/>
            <a:ext cx="8015764" cy="958850"/>
          </a:xfrm>
        </p:spPr>
        <p:txBody>
          <a:bodyPr>
            <a:noAutofit/>
          </a:bodyPr>
          <a:lstStyle/>
          <a:p>
            <a:r>
              <a:rPr lang="en-IN" altLang="en-US" sz="3600" dirty="0">
                <a:solidFill>
                  <a:schemeClr val="bg1"/>
                </a:solidFill>
                <a:latin typeface="Times New Roman" panose="02020603050405020304" pitchFamily="18" charset="0"/>
                <a:cs typeface="Times New Roman" panose="02020603050405020304" pitchFamily="18" charset="0"/>
              </a:rPr>
              <a:t>How to achieve Anonymity ?</a:t>
            </a:r>
          </a:p>
        </p:txBody>
      </p:sp>
      <p:sp>
        <p:nvSpPr>
          <p:cNvPr id="5" name="Subtitle 4"/>
          <p:cNvSpPr>
            <a:spLocks noGrp="1"/>
          </p:cNvSpPr>
          <p:nvPr>
            <p:ph type="subTitle" idx="1"/>
          </p:nvPr>
        </p:nvSpPr>
        <p:spPr>
          <a:xfrm>
            <a:off x="102637" y="1353821"/>
            <a:ext cx="8332236" cy="4832375"/>
          </a:xfrm>
        </p:spPr>
        <p:txBody>
          <a:bodyPr>
            <a:normAutofit fontScale="85000" lnSpcReduction="20000"/>
          </a:bodyPr>
          <a:lstStyle/>
          <a:p>
            <a:pPr marL="0" indent="0" algn="just">
              <a:buNone/>
            </a:pPr>
            <a:endParaRPr lang="en-IN" altLang="en-US" dirty="0">
              <a:solidFill>
                <a:schemeClr val="bg1"/>
              </a:solidFill>
              <a:sym typeface="+mn-ea"/>
            </a:endParaRPr>
          </a:p>
          <a:p>
            <a:pPr marL="0" indent="0" algn="just">
              <a:buNone/>
            </a:pPr>
            <a:r>
              <a:rPr lang="en-IN" altLang="en-US" dirty="0">
                <a:solidFill>
                  <a:schemeClr val="tx1">
                    <a:lumMod val="95000"/>
                  </a:schemeClr>
                </a:solidFill>
                <a:latin typeface="Times New Roman" panose="02020603050405020304" pitchFamily="18" charset="0"/>
                <a:cs typeface="Times New Roman" panose="02020603050405020304" pitchFamily="18" charset="0"/>
                <a:sym typeface="+mn-ea"/>
              </a:rPr>
              <a:t>There are three basic ways of ensuring anonymity on the internet. They are :</a:t>
            </a:r>
          </a:p>
          <a:p>
            <a:pPr algn="just"/>
            <a:r>
              <a:rPr lang="en-IN" altLang="en-US" sz="1800" dirty="0" smtClean="0">
                <a:solidFill>
                  <a:schemeClr val="tx1">
                    <a:lumMod val="95000"/>
                  </a:schemeClr>
                </a:solidFill>
                <a:latin typeface="Times New Roman" panose="02020603050405020304" pitchFamily="18" charset="0"/>
                <a:cs typeface="Times New Roman" panose="02020603050405020304" pitchFamily="18" charset="0"/>
                <a:sym typeface="+mn-ea"/>
              </a:rPr>
              <a:t>1</a:t>
            </a:r>
            <a:r>
              <a:rPr lang="en-IN" altLang="en-US" sz="1800" dirty="0">
                <a:solidFill>
                  <a:schemeClr val="tx1">
                    <a:lumMod val="95000"/>
                  </a:schemeClr>
                </a:solidFill>
                <a:latin typeface="Times New Roman" panose="02020603050405020304" pitchFamily="18" charset="0"/>
                <a:cs typeface="Times New Roman" panose="02020603050405020304" pitchFamily="18" charset="0"/>
                <a:sym typeface="+mn-ea"/>
              </a:rPr>
              <a:t>. </a:t>
            </a:r>
            <a:r>
              <a:rPr lang="en-IN" altLang="en-US" dirty="0">
                <a:solidFill>
                  <a:schemeClr val="tx1">
                    <a:lumMod val="95000"/>
                  </a:schemeClr>
                </a:solidFill>
                <a:latin typeface="Times New Roman" panose="02020603050405020304" pitchFamily="18" charset="0"/>
                <a:cs typeface="Times New Roman" panose="02020603050405020304" pitchFamily="18" charset="0"/>
                <a:sym typeface="+mn-ea"/>
              </a:rPr>
              <a:t>Use of </a:t>
            </a:r>
            <a:r>
              <a:rPr lang="en-IN" altLang="en-US" dirty="0" err="1">
                <a:solidFill>
                  <a:schemeClr val="tx1">
                    <a:lumMod val="95000"/>
                  </a:schemeClr>
                </a:solidFill>
                <a:latin typeface="Times New Roman" panose="02020603050405020304" pitchFamily="18" charset="0"/>
                <a:cs typeface="Times New Roman" panose="02020603050405020304" pitchFamily="18" charset="0"/>
                <a:sym typeface="+mn-ea"/>
              </a:rPr>
              <a:t>ProxyChains</a:t>
            </a:r>
            <a:endParaRPr lang="en-IN" altLang="en-US"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lgn="just">
              <a:buNone/>
            </a:pPr>
            <a:r>
              <a:rPr lang="en-IN" altLang="en-US" sz="1600" dirty="0" err="1">
                <a:solidFill>
                  <a:schemeClr val="tx1">
                    <a:lumMod val="95000"/>
                  </a:schemeClr>
                </a:solidFill>
                <a:latin typeface="Times New Roman" panose="02020603050405020304" pitchFamily="18" charset="0"/>
                <a:cs typeface="Times New Roman" panose="02020603050405020304" pitchFamily="18" charset="0"/>
                <a:sym typeface="+mn-ea"/>
              </a:rPr>
              <a:t>Proxychains</a:t>
            </a:r>
            <a:r>
              <a:rPr lang="en-IN" altLang="en-US" sz="1600" dirty="0">
                <a:solidFill>
                  <a:schemeClr val="tx1">
                    <a:lumMod val="95000"/>
                  </a:schemeClr>
                </a:solidFill>
                <a:latin typeface="Times New Roman" panose="02020603050405020304" pitchFamily="18" charset="0"/>
                <a:cs typeface="Times New Roman" panose="02020603050405020304" pitchFamily="18" charset="0"/>
                <a:sym typeface="+mn-ea"/>
              </a:rPr>
              <a:t> is a program that allows you to use SSH, TELNET, VNC, FTP and any other Internet application from behind HTTP(HTTPS) and SOCKS(4/5) proxy servers. This "</a:t>
            </a:r>
            <a:r>
              <a:rPr lang="en-IN" altLang="en-US" sz="1600" dirty="0" err="1">
                <a:solidFill>
                  <a:schemeClr val="tx1">
                    <a:lumMod val="95000"/>
                  </a:schemeClr>
                </a:solidFill>
                <a:latin typeface="Times New Roman" panose="02020603050405020304" pitchFamily="18" charset="0"/>
                <a:cs typeface="Times New Roman" panose="02020603050405020304" pitchFamily="18" charset="0"/>
                <a:sym typeface="+mn-ea"/>
              </a:rPr>
              <a:t>proxifier</a:t>
            </a:r>
            <a:r>
              <a:rPr lang="en-IN" altLang="en-US" sz="1600" dirty="0">
                <a:solidFill>
                  <a:schemeClr val="tx1">
                    <a:lumMod val="95000"/>
                  </a:schemeClr>
                </a:solidFill>
                <a:latin typeface="Times New Roman" panose="02020603050405020304" pitchFamily="18" charset="0"/>
                <a:cs typeface="Times New Roman" panose="02020603050405020304" pitchFamily="18" charset="0"/>
                <a:sym typeface="+mn-ea"/>
              </a:rPr>
              <a:t>" provides proxy server support to any app. </a:t>
            </a:r>
          </a:p>
          <a:p>
            <a:pPr marL="0" indent="0" algn="just">
              <a:buNone/>
            </a:pPr>
            <a:endParaRPr lang="en-IN" altLang="en-US" dirty="0">
              <a:solidFill>
                <a:schemeClr val="tx1">
                  <a:lumMod val="95000"/>
                </a:schemeClr>
              </a:solidFill>
              <a:latin typeface="Times New Roman" panose="02020603050405020304" pitchFamily="18" charset="0"/>
              <a:cs typeface="Times New Roman" panose="02020603050405020304" pitchFamily="18" charset="0"/>
            </a:endParaRPr>
          </a:p>
          <a:p>
            <a:pPr marL="0" indent="0" algn="just">
              <a:buNone/>
            </a:pPr>
            <a:r>
              <a:rPr lang="en-IN" altLang="en-US" dirty="0">
                <a:solidFill>
                  <a:schemeClr val="tx1">
                    <a:lumMod val="95000"/>
                  </a:schemeClr>
                </a:solidFill>
                <a:latin typeface="Times New Roman" panose="02020603050405020304" pitchFamily="18" charset="0"/>
                <a:cs typeface="Times New Roman" panose="02020603050405020304" pitchFamily="18" charset="0"/>
                <a:sym typeface="+mn-ea"/>
              </a:rPr>
              <a:t>2. Use of VPN</a:t>
            </a:r>
            <a:endParaRPr lang="en-IN" altLang="en-US"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lgn="just">
              <a:buNone/>
            </a:pPr>
            <a:r>
              <a:rPr lang="en-IN" altLang="en-US" sz="1600" dirty="0">
                <a:solidFill>
                  <a:schemeClr val="tx1">
                    <a:lumMod val="95000"/>
                  </a:schemeClr>
                </a:solidFill>
                <a:latin typeface="Times New Roman" panose="02020603050405020304" pitchFamily="18" charset="0"/>
                <a:cs typeface="Times New Roman" panose="02020603050405020304" pitchFamily="18" charset="0"/>
                <a:sym typeface="+mn-ea"/>
              </a:rPr>
              <a:t>A virtual private network (VPN) extends a private network across a public network and enables users to send and receive data across shared or public networks as if their computing devices were directly connected to the private network.</a:t>
            </a:r>
            <a:endParaRPr lang="en-IN" altLang="en-US" dirty="0">
              <a:solidFill>
                <a:schemeClr val="tx1">
                  <a:lumMod val="95000"/>
                </a:schemeClr>
              </a:solidFill>
              <a:latin typeface="Times New Roman" panose="02020603050405020304" pitchFamily="18" charset="0"/>
              <a:cs typeface="Times New Roman" panose="02020603050405020304" pitchFamily="18" charset="0"/>
              <a:sym typeface="+mn-ea"/>
            </a:endParaRPr>
          </a:p>
          <a:p>
            <a:pPr marL="457200" lvl="1" indent="0" algn="just">
              <a:buNone/>
            </a:pPr>
            <a:endParaRPr lang="en-IN" altLang="en-US" dirty="0">
              <a:solidFill>
                <a:schemeClr val="tx1">
                  <a:lumMod val="95000"/>
                </a:schemeClr>
              </a:solidFill>
              <a:latin typeface="Times New Roman" panose="02020603050405020304" pitchFamily="18" charset="0"/>
              <a:cs typeface="Times New Roman" panose="02020603050405020304" pitchFamily="18" charset="0"/>
            </a:endParaRPr>
          </a:p>
          <a:p>
            <a:pPr marL="0" indent="0" algn="just">
              <a:buNone/>
            </a:pPr>
            <a:r>
              <a:rPr lang="en-IN" altLang="en-US" dirty="0">
                <a:solidFill>
                  <a:schemeClr val="tx1">
                    <a:lumMod val="95000"/>
                  </a:schemeClr>
                </a:solidFill>
                <a:latin typeface="Times New Roman" panose="02020603050405020304" pitchFamily="18" charset="0"/>
                <a:cs typeface="Times New Roman" panose="02020603050405020304" pitchFamily="18" charset="0"/>
                <a:sym typeface="+mn-ea"/>
              </a:rPr>
              <a:t>3. Use of TOR Networking</a:t>
            </a:r>
            <a:endParaRPr lang="en-IN" altLang="en-US"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lgn="just">
              <a:buNone/>
            </a:pPr>
            <a:r>
              <a:rPr lang="en-IN" altLang="en-US" sz="1600" dirty="0">
                <a:solidFill>
                  <a:schemeClr val="tx1">
                    <a:lumMod val="95000"/>
                  </a:schemeClr>
                </a:solidFill>
                <a:latin typeface="Times New Roman" panose="02020603050405020304" pitchFamily="18" charset="0"/>
                <a:cs typeface="Times New Roman" panose="02020603050405020304" pitchFamily="18" charset="0"/>
                <a:sym typeface="+mn-ea"/>
              </a:rPr>
              <a:t>Tor directs Internet traffic through a free, worldwide, volunteer overlay network consisting of more than seven thousand relays to conceal a user's location and usage from anyone conducting network surveillance or traffic analysis</a:t>
            </a:r>
            <a:r>
              <a:rPr lang="en-IN" altLang="en-US" dirty="0">
                <a:solidFill>
                  <a:schemeClr val="tx1">
                    <a:lumMod val="95000"/>
                  </a:schemeClr>
                </a:solidFill>
                <a:latin typeface="Times New Roman" panose="02020603050405020304" pitchFamily="18" charset="0"/>
                <a:cs typeface="Times New Roman" panose="02020603050405020304" pitchFamily="18" charset="0"/>
                <a:sym typeface="+mn-ea"/>
              </a:rPr>
              <a:t>.</a:t>
            </a:r>
          </a:p>
          <a:p>
            <a:pPr marL="457200" lvl="1" indent="0" algn="just">
              <a:buNone/>
            </a:pPr>
            <a:endParaRPr lang="en-IN" altLang="en-US" dirty="0">
              <a:solidFill>
                <a:schemeClr val="tx1">
                  <a:lumMod val="95000"/>
                </a:schemeClr>
              </a:solidFill>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38791897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67524</TotalTime>
  <Words>2583</Words>
  <Application>Microsoft Office PowerPoint</Application>
  <PresentationFormat>On-screen Show (4:3)</PresentationFormat>
  <Paragraphs>420</Paragraphs>
  <Slides>46</Slides>
  <Notes>1</Notes>
  <HiddenSlides>1</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Median</vt:lpstr>
      <vt:lpstr>PowerPoint Presentation</vt:lpstr>
      <vt:lpstr>You Are Not Anonymous</vt:lpstr>
      <vt:lpstr>Wiretapping is Ubiquitous</vt:lpstr>
      <vt:lpstr>Who Uses Anonymity Systems?</vt:lpstr>
      <vt:lpstr>Why Do We Want Anonymity?</vt:lpstr>
      <vt:lpstr>Anonymity Layer</vt:lpstr>
      <vt:lpstr>What is Anonymity ?</vt:lpstr>
      <vt:lpstr>Why is Anonymity necessary ?</vt:lpstr>
      <vt:lpstr>How to achieve Anonymity ?</vt:lpstr>
      <vt:lpstr>ProxyChains</vt:lpstr>
      <vt:lpstr>VPN</vt:lpstr>
      <vt:lpstr>PowerPoint Presentation</vt:lpstr>
      <vt:lpstr>PowerPoint Presentation</vt:lpstr>
      <vt:lpstr>PowerPoint Presentation</vt:lpstr>
      <vt:lpstr>Outline</vt:lpstr>
      <vt:lpstr>Quantifying Anonymity</vt:lpstr>
      <vt:lpstr>PowerPoint Presentation</vt:lpstr>
      <vt:lpstr>Other Definitions</vt:lpstr>
      <vt:lpstr>Crypto (SSL)</vt:lpstr>
      <vt:lpstr>Anonymizing Proxies</vt:lpstr>
      <vt:lpstr>Anonymizing VPNs</vt:lpstr>
      <vt:lpstr>Using Content to Deanonymize</vt:lpstr>
      <vt:lpstr>Statistical Inference Attacks</vt:lpstr>
      <vt:lpstr>Data To Protect</vt:lpstr>
      <vt:lpstr>Outline</vt:lpstr>
      <vt:lpstr>Crypto Algorithms</vt:lpstr>
      <vt:lpstr>Symmetric Key Crypto</vt:lpstr>
      <vt:lpstr>Public Key Crypto</vt:lpstr>
      <vt:lpstr>Public Key Crypto in Action</vt:lpstr>
      <vt:lpstr>Tor: The 2nd Generation Onion Router</vt:lpstr>
      <vt:lpstr>Deployment and Statistics</vt:lpstr>
      <vt:lpstr>Celebrities Use Tor</vt:lpstr>
      <vt:lpstr>How Do You Use Tor?</vt:lpstr>
      <vt:lpstr>Tor Example</vt:lpstr>
      <vt:lpstr>Attacks Against Tor Circuits</vt:lpstr>
      <vt:lpstr>Predecessor Attack</vt:lpstr>
      <vt:lpstr>Circuit Lifetime</vt:lpstr>
      <vt:lpstr>Selecting Relays</vt:lpstr>
      <vt:lpstr>Guard Relays</vt:lpstr>
      <vt:lpstr>Exit Relays</vt:lpstr>
      <vt:lpstr>Hidden Services</vt:lpstr>
      <vt:lpstr>Hidden Service Example</vt:lpstr>
      <vt:lpstr>Perfect Forward Secrecy</vt:lpstr>
      <vt:lpstr>Tor Bridges</vt:lpstr>
      <vt:lpstr>Obfuscating Tor Traffic</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 Wilson</dc:creator>
  <cp:lastModifiedBy>Admin</cp:lastModifiedBy>
  <cp:revision>883</cp:revision>
  <cp:lastPrinted>2012-08-22T04:00:45Z</cp:lastPrinted>
  <dcterms:created xsi:type="dcterms:W3CDTF">2012-01-03T02:22:46Z</dcterms:created>
  <dcterms:modified xsi:type="dcterms:W3CDTF">2022-05-22T08:09:05Z</dcterms:modified>
</cp:coreProperties>
</file>