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7" r:id="rId5"/>
    <p:sldId id="290" r:id="rId6"/>
    <p:sldId id="292" r:id="rId7"/>
    <p:sldId id="293" r:id="rId8"/>
    <p:sldId id="309" r:id="rId9"/>
    <p:sldId id="296" r:id="rId10"/>
    <p:sldId id="295" r:id="rId11"/>
    <p:sldId id="294" r:id="rId12"/>
    <p:sldId id="297" r:id="rId13"/>
    <p:sldId id="298" r:id="rId14"/>
    <p:sldId id="278" r:id="rId15"/>
    <p:sldId id="279" r:id="rId16"/>
    <p:sldId id="280" r:id="rId17"/>
    <p:sldId id="300" r:id="rId18"/>
    <p:sldId id="301" r:id="rId19"/>
    <p:sldId id="299" r:id="rId20"/>
    <p:sldId id="282" r:id="rId21"/>
    <p:sldId id="304" r:id="rId22"/>
    <p:sldId id="302" r:id="rId23"/>
    <p:sldId id="305" r:id="rId24"/>
    <p:sldId id="307" r:id="rId25"/>
    <p:sldId id="308" r:id="rId26"/>
    <p:sldId id="289" r:id="rId27"/>
    <p:sldId id="286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6559-ECE4-422D-921E-5CFDB6EEB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3162-336D-48B1-960E-6B79A9374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0D13-2217-4327-B696-88F40141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FB4F-3097-4B15-9615-0BECA989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82BE3-51A7-4377-B3A2-C4DDD347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E45E-C06E-4887-828E-3E54E0FC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80ED-5F4C-4BB2-B8D8-3E5BFC02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6A79-D22D-41C3-B92D-3F37A66A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E30D-AA77-4512-9384-0D16EDA7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66B59-72AE-4AAD-95AA-40BB53DA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8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EE047-D260-43D9-9DE6-7F78B1DD9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56B06-FABD-4DC4-892D-5D51B5EB4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A906-88DC-4265-A0C2-F53F45B3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6E2F-5F9C-48C3-8455-C684BD6E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52DAD-66D0-4DA1-9383-87F82064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6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87E4-492B-4B1D-A7BF-16AF5448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4FA9-2929-4E36-B345-1738ED2B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5612-5904-40E0-8650-9EE1DDC4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63C9-6A65-48F0-87DD-4804248B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B438B-066B-4E80-9A1D-988341A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5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6DF-B24A-4ED8-9BFA-2613A1A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05702-28E9-4597-BC1E-48B56590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9099-09E9-4EAE-B400-365F3117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2AEB-C442-4629-B7CF-4DF322A6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58E6-232F-48BF-8DA2-25E8A882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0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7C7C-C52B-41FE-BBAD-51D140EC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D938-E4B1-4D4B-9B6E-1EF285C29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7AF4-C8E5-4918-8027-364FE6964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36C1-AAEA-4760-AD9E-5F69DDD8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9B22-7248-4EC4-BEBF-0DB2F826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E7405-158B-4438-B47E-04674FE1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1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EE82-2912-4444-884A-12A8A3DD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5FC38-F8B7-40EB-90B7-383CA2C9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DA27F-A7F5-42AF-8C7A-B077F182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0B75B-595E-4FEC-8438-D3980C9D4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7BB64-65AD-4979-8E95-BE78E6D90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F6AAA-4A57-4A87-A9F8-0D8CB074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865F7-893B-4BCF-8CEC-791A0685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A5583-7C59-474B-8129-14E3880A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4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1464-91D3-455B-8B27-A0FE6D85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C0C52-9701-49FE-BD80-F4DB85F6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CBB1E-A4CD-4E70-8586-B85FBDD3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2B7D8-71BF-4683-AEB0-E990AA57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43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CF176-D26B-401C-A2D2-8E0E45F8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FB68A-7980-47FA-903E-8C6CB7BA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1E86-9CFC-4B30-AD37-ACC825B8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710D-5230-48AD-B9FC-6E7A6DBD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ACAF-8C81-4070-91F6-A9EB070C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EEA9-F3F9-4062-BD58-C02B0E987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E97F2-183F-4C8C-A92A-8DB85F4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CBF3-FB99-4F12-8AFB-CF9E3CFD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47888-F2BC-4AD0-99D5-0DAD8DC7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3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DFF-C95D-4B83-B094-11D83B55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40315-31C1-4AFD-A125-3D6D1ABF2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A1A7-8202-4FDA-B1E1-1CCBE977C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337BA-EDFD-4A5B-B193-DCC364A8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9F6C0-13F4-44A5-9FEC-EF32DE14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36E42-DDDE-4998-AFB0-D23D4373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7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7136A-ACCD-42D0-97F8-E75B1FB0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3558C-CCDB-4062-9377-30DDF4F1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4B1C-153C-4DAF-829E-BB3E10AB4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1E966-257B-41AD-9396-261A45204DE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9997-9D4F-4482-A001-C0D295894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F84C-C353-4CC9-9742-9A51A9455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83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52401"/>
            <a:ext cx="7981950" cy="1908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hlink"/>
                </a:solidFill>
              </a:rPr>
              <a:t>Lecture 12: </a:t>
            </a:r>
            <a:r>
              <a:rPr lang="en-IN" altLang="en-US" dirty="0">
                <a:solidFill>
                  <a:schemeClr val="hlink"/>
                </a:solidFill>
              </a:rPr>
              <a:t>Minimization of </a:t>
            </a:r>
            <a:r>
              <a:rPr lang="en-US" altLang="en-US" dirty="0">
                <a:solidFill>
                  <a:schemeClr val="hlink"/>
                </a:solidFill>
              </a:rPr>
              <a:t>DFA</a:t>
            </a:r>
            <a:br>
              <a:rPr lang="en-US" altLang="en-US" dirty="0">
                <a:solidFill>
                  <a:schemeClr val="hlink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278064"/>
            <a:ext cx="11502887" cy="44275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Agenda: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DFA Minimization Rules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Example of DFA Minimization</a:t>
            </a:r>
            <a:endParaRPr lang="en-US" altLang="en-US" dirty="0">
              <a:solidFill>
                <a:schemeClr val="hlink"/>
              </a:solidFill>
            </a:endParaRP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A431-72D7-4DCC-8C77-AA9BBE02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Minimized DFA: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C17A5A-658A-4C2A-A4A8-E13C94B2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603298"/>
              </p:ext>
            </p:extLst>
          </p:nvPr>
        </p:nvGraphicFramePr>
        <p:xfrm>
          <a:off x="5552661" y="1876496"/>
          <a:ext cx="580113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786">
                  <a:extLst>
                    <a:ext uri="{9D8B030D-6E8A-4147-A177-3AD203B41FA5}">
                      <a16:colId xmlns:a16="http://schemas.microsoft.com/office/drawing/2014/main" val="3873775710"/>
                    </a:ext>
                  </a:extLst>
                </a:gridCol>
                <a:gridCol w="1808958">
                  <a:extLst>
                    <a:ext uri="{9D8B030D-6E8A-4147-A177-3AD203B41FA5}">
                      <a16:colId xmlns:a16="http://schemas.microsoft.com/office/drawing/2014/main" val="3598903866"/>
                    </a:ext>
                  </a:extLst>
                </a:gridCol>
                <a:gridCol w="2266395">
                  <a:extLst>
                    <a:ext uri="{9D8B030D-6E8A-4147-A177-3AD203B41FA5}">
                      <a16:colId xmlns:a16="http://schemas.microsoft.com/office/drawing/2014/main" val="3265986261"/>
                    </a:ext>
                  </a:extLst>
                </a:gridCol>
              </a:tblGrid>
              <a:tr h="300802">
                <a:tc>
                  <a:txBody>
                    <a:bodyPr/>
                    <a:lstStyle/>
                    <a:p>
                      <a:r>
                        <a:rPr lang="en-IN" dirty="0"/>
                        <a:t>Q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0514"/>
                  </a:ext>
                </a:extLst>
              </a:tr>
              <a:tr h="327431"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A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58385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14344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28269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96998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r>
                        <a:rPr lang="en-IN" dirty="0"/>
                        <a:t>*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471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4BDCD0-C006-4076-B41B-39DEB1772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04415"/>
              </p:ext>
            </p:extLst>
          </p:nvPr>
        </p:nvGraphicFramePr>
        <p:xfrm>
          <a:off x="5658676" y="4301922"/>
          <a:ext cx="5695125" cy="187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248">
                  <a:extLst>
                    <a:ext uri="{9D8B030D-6E8A-4147-A177-3AD203B41FA5}">
                      <a16:colId xmlns:a16="http://schemas.microsoft.com/office/drawing/2014/main" val="3873775710"/>
                    </a:ext>
                  </a:extLst>
                </a:gridCol>
                <a:gridCol w="1775900">
                  <a:extLst>
                    <a:ext uri="{9D8B030D-6E8A-4147-A177-3AD203B41FA5}">
                      <a16:colId xmlns:a16="http://schemas.microsoft.com/office/drawing/2014/main" val="3598903866"/>
                    </a:ext>
                  </a:extLst>
                </a:gridCol>
                <a:gridCol w="2224977">
                  <a:extLst>
                    <a:ext uri="{9D8B030D-6E8A-4147-A177-3AD203B41FA5}">
                      <a16:colId xmlns:a16="http://schemas.microsoft.com/office/drawing/2014/main" val="3265986261"/>
                    </a:ext>
                  </a:extLst>
                </a:gridCol>
              </a:tblGrid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Q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0514"/>
                  </a:ext>
                </a:extLst>
              </a:tr>
              <a:tr h="401446"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58385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14344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96998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*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4713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C4A6AA0-4619-46FE-B3A1-6B424A74A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6" y="1886435"/>
            <a:ext cx="5305425" cy="44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5DEE-9718-4512-AF04-F8F2F3F0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en-IN" sz="2800" b="1"/>
              <a:t>Example 2 </a:t>
            </a:r>
            <a:r>
              <a:rPr lang="en-IN" sz="2800" b="1" dirty="0"/>
              <a:t>: </a:t>
            </a:r>
            <a:r>
              <a:rPr lang="en-IN" sz="2800" dirty="0"/>
              <a:t>w </a:t>
            </a:r>
            <a:r>
              <a:rPr lang="en-IN" sz="2800" dirty="0">
                <a:ea typeface="Cambria Math" panose="02040503050406030204" pitchFamily="18" charset="0"/>
              </a:rPr>
              <a:t>∈{0,1}*| w accept the string 000 or 010. </a:t>
            </a:r>
            <a:br>
              <a:rPr lang="en-IN" sz="2800" dirty="0">
                <a:ea typeface="Cambria Math" panose="02040503050406030204" pitchFamily="18" charset="0"/>
              </a:rPr>
            </a:br>
            <a:r>
              <a:rPr lang="en-IN" sz="2800" dirty="0">
                <a:ea typeface="Cambria Math" panose="02040503050406030204" pitchFamily="18" charset="0"/>
              </a:rPr>
              <a:t>Convert this language to NFA then DFA and  follows with minimized DFA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4B64-1FCB-456B-B254-C46018FC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NFA: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44887B-6B2F-4569-B9AF-27BE2787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44065"/>
              </p:ext>
            </p:extLst>
          </p:nvPr>
        </p:nvGraphicFramePr>
        <p:xfrm>
          <a:off x="1033670" y="3657600"/>
          <a:ext cx="39358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26">
                  <a:extLst>
                    <a:ext uri="{9D8B030D-6E8A-4147-A177-3AD203B41FA5}">
                      <a16:colId xmlns:a16="http://schemas.microsoft.com/office/drawing/2014/main" val="1777473337"/>
                    </a:ext>
                  </a:extLst>
                </a:gridCol>
                <a:gridCol w="947130">
                  <a:extLst>
                    <a:ext uri="{9D8B030D-6E8A-4147-A177-3AD203B41FA5}">
                      <a16:colId xmlns:a16="http://schemas.microsoft.com/office/drawing/2014/main" val="348877786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542239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Q          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19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p,q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01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21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2616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F03C46F-B4DA-42E6-B03E-028516C5A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05" y="2750275"/>
            <a:ext cx="5305425" cy="368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3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9200-D829-4B38-875C-A40B0404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Set 2 </a:t>
            </a:r>
            <a:r>
              <a:rPr lang="en-IN" baseline="30000" dirty="0"/>
              <a:t>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D9DB-995A-45AF-A6D4-D49548BF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Q’= {</a:t>
            </a:r>
            <a:r>
              <a:rPr lang="en-IN" dirty="0" err="1"/>
              <a:t>p,q,r,s,pq,pr,ps,qr,qs,rs,pqr,pqs,prs,qrs,pqrs</a:t>
            </a:r>
            <a:r>
              <a:rPr lang="en-IN" dirty="0"/>
              <a:t>}</a:t>
            </a:r>
          </a:p>
          <a:p>
            <a:r>
              <a:rPr lang="en-IN" dirty="0"/>
              <a:t>F’= { </a:t>
            </a:r>
            <a:r>
              <a:rPr lang="en-IN" dirty="0" err="1"/>
              <a:t>s,ps,qs,rs,pqs,prs,qrs,pqrs</a:t>
            </a:r>
            <a:r>
              <a:rPr lang="en-IN" dirty="0"/>
              <a:t>}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‘(p,0)=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pq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‘(p,1)= p;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‘(q,0)= r 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‘(q,1)= r;...........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‘(pqr,0)={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(p,0) U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(q,0)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(r,0) }={ {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pq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} U{r}U {s}} ={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pqrs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indicate Start state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* Indicate Final State</a:t>
            </a:r>
          </a:p>
          <a:p>
            <a:pPr marL="0" indent="0">
              <a:buNone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According to this final state transition table are as follows:</a:t>
            </a: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6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FA12-6B9F-4307-892F-13E1C66A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365126"/>
            <a:ext cx="10571922" cy="430004"/>
          </a:xfrm>
        </p:spPr>
        <p:txBody>
          <a:bodyPr>
            <a:normAutofit fontScale="90000"/>
          </a:bodyPr>
          <a:lstStyle/>
          <a:p>
            <a:r>
              <a:rPr lang="en-IN" dirty="0"/>
              <a:t>State Transition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EAF4A9-D28D-441E-B0C3-F22776C37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04174"/>
              </p:ext>
            </p:extLst>
          </p:nvPr>
        </p:nvGraphicFramePr>
        <p:xfrm>
          <a:off x="675860" y="927653"/>
          <a:ext cx="8958469" cy="6566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101">
                  <a:extLst>
                    <a:ext uri="{9D8B030D-6E8A-4147-A177-3AD203B41FA5}">
                      <a16:colId xmlns:a16="http://schemas.microsoft.com/office/drawing/2014/main" val="122886287"/>
                    </a:ext>
                  </a:extLst>
                </a:gridCol>
                <a:gridCol w="2292456">
                  <a:extLst>
                    <a:ext uri="{9D8B030D-6E8A-4147-A177-3AD203B41FA5}">
                      <a16:colId xmlns:a16="http://schemas.microsoft.com/office/drawing/2014/main" val="1552570799"/>
                    </a:ext>
                  </a:extLst>
                </a:gridCol>
                <a:gridCol w="2292456">
                  <a:extLst>
                    <a:ext uri="{9D8B030D-6E8A-4147-A177-3AD203B41FA5}">
                      <a16:colId xmlns:a16="http://schemas.microsoft.com/office/drawing/2014/main" val="3520974126"/>
                    </a:ext>
                  </a:extLst>
                </a:gridCol>
                <a:gridCol w="2292456">
                  <a:extLst>
                    <a:ext uri="{9D8B030D-6E8A-4147-A177-3AD203B41FA5}">
                      <a16:colId xmlns:a16="http://schemas.microsoft.com/office/drawing/2014/main" val="3684453001"/>
                    </a:ext>
                  </a:extLst>
                </a:gridCol>
              </a:tblGrid>
              <a:tr h="572562">
                <a:tc>
                  <a:txBody>
                    <a:bodyPr/>
                    <a:lstStyle/>
                    <a:p>
                      <a:r>
                        <a:rPr lang="en-IN" dirty="0"/>
                        <a:t>Rename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          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Rename State</a:t>
                      </a:r>
                    </a:p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Rename State</a:t>
                      </a:r>
                    </a:p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48176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p,q</a:t>
                      </a:r>
                      <a:r>
                        <a:rPr lang="en-IN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18371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37578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*S(4)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1439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*S(4)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*S(4)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21300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Pqr</a:t>
                      </a:r>
                      <a:r>
                        <a:rPr lang="en-IN" dirty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r>
                        <a:rPr lang="en-IN" dirty="0"/>
                        <a:t>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17191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Pqs</a:t>
                      </a:r>
                      <a:r>
                        <a:rPr lang="en-IN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07932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*</a:t>
                      </a:r>
                      <a:r>
                        <a:rPr lang="en-IN" dirty="0" err="1"/>
                        <a:t>Pqs</a:t>
                      </a:r>
                      <a:r>
                        <a:rPr lang="en-IN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*Ps(7)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66329"/>
                  </a:ext>
                </a:extLst>
              </a:tr>
              <a:tr h="53190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*Rs(10)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30723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qs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*Rs(10)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*Rs(10)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74142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*S(4)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*S(4)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66463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Pqrs</a:t>
                      </a:r>
                      <a:r>
                        <a:rPr lang="en-IN" dirty="0"/>
                        <a:t>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r>
                        <a:rPr lang="en-IN" dirty="0"/>
                        <a:t>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31545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pqs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*</a:t>
                      </a:r>
                      <a:r>
                        <a:rPr lang="en-IN" dirty="0" err="1"/>
                        <a:t>Pqrs</a:t>
                      </a:r>
                      <a:r>
                        <a:rPr lang="en-IN" dirty="0"/>
                        <a:t>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Prs</a:t>
                      </a:r>
                      <a:r>
                        <a:rPr lang="en-IN" dirty="0"/>
                        <a:t>(13)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00232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Pqs</a:t>
                      </a:r>
                      <a:r>
                        <a:rPr lang="en-IN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*Ps(7)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2493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qrs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*Rs(10)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*Rs(10)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36464"/>
                  </a:ext>
                </a:extLst>
              </a:tr>
              <a:tr h="57256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pqrs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*</a:t>
                      </a:r>
                      <a:r>
                        <a:rPr lang="en-IN" dirty="0" err="1"/>
                        <a:t>Pqrs</a:t>
                      </a:r>
                      <a:r>
                        <a:rPr lang="en-IN" dirty="0"/>
                        <a:t>(15)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Prs</a:t>
                      </a:r>
                      <a:r>
                        <a:rPr lang="en-IN" dirty="0"/>
                        <a:t>(13)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4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4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9CC6-672D-4328-B5D8-FA4CBF8D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DFA(15 states):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EE499-345B-48AC-AA1B-CABE0CE1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8" y="1690688"/>
            <a:ext cx="9647583" cy="4511329"/>
          </a:xfrm>
        </p:spPr>
      </p:pic>
    </p:spTree>
    <p:extLst>
      <p:ext uri="{BB962C8B-B14F-4D97-AF65-F5344CB8AC3E}">
        <p14:creationId xmlns:p14="http://schemas.microsoft.com/office/powerpoint/2010/main" val="31026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D2FB-DD70-479D-A389-2D253B72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the Unreachable State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AF688D-C76B-4B14-AEB4-DE0B22D9A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72544"/>
            <a:ext cx="5305425" cy="2857500"/>
          </a:xfrm>
        </p:spPr>
      </p:pic>
    </p:spTree>
    <p:extLst>
      <p:ext uri="{BB962C8B-B14F-4D97-AF65-F5344CB8AC3E}">
        <p14:creationId xmlns:p14="http://schemas.microsoft.com/office/powerpoint/2010/main" val="254314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7CB7-07B8-4891-B578-0FE9B91E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Wingdings" panose="05000000000000000000" pitchFamily="2" charset="2"/>
              </a:rPr>
              <a:t>0 equivalence 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B953-8829-49CA-92F9-0062AD94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Q={1,5,6,7,11,12,13,15 }</a:t>
            </a:r>
          </a:p>
          <a:p>
            <a:endParaRPr lang="en-IN" dirty="0"/>
          </a:p>
          <a:p>
            <a:r>
              <a:rPr lang="en-IN" dirty="0"/>
              <a:t>Set of Non Final State: </a:t>
            </a:r>
          </a:p>
          <a:p>
            <a:endParaRPr lang="en-IN" dirty="0"/>
          </a:p>
          <a:p>
            <a:r>
              <a:rPr lang="en-IN" dirty="0"/>
              <a:t>{1,5,6,11}</a:t>
            </a:r>
          </a:p>
          <a:p>
            <a:endParaRPr lang="en-IN" dirty="0"/>
          </a:p>
          <a:p>
            <a:r>
              <a:rPr lang="en-IN" dirty="0"/>
              <a:t>Set of final State:</a:t>
            </a:r>
          </a:p>
          <a:p>
            <a:r>
              <a:rPr lang="en-IN" dirty="0"/>
              <a:t>{7,12,13,15,}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37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FA12-6B9F-4307-892F-13E1C66A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365126"/>
            <a:ext cx="10571922" cy="430004"/>
          </a:xfrm>
        </p:spPr>
        <p:txBody>
          <a:bodyPr>
            <a:normAutofit fontScale="90000"/>
          </a:bodyPr>
          <a:lstStyle/>
          <a:p>
            <a:r>
              <a:rPr lang="en-IN" dirty="0"/>
              <a:t>Minimized State Transition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EAF4A9-D28D-441E-B0C3-F22776C37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611620"/>
              </p:ext>
            </p:extLst>
          </p:nvPr>
        </p:nvGraphicFramePr>
        <p:xfrm>
          <a:off x="874643" y="927653"/>
          <a:ext cx="9766855" cy="3842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097">
                  <a:extLst>
                    <a:ext uri="{9D8B030D-6E8A-4147-A177-3AD203B41FA5}">
                      <a16:colId xmlns:a16="http://schemas.microsoft.com/office/drawing/2014/main" val="1552570799"/>
                    </a:ext>
                  </a:extLst>
                </a:gridCol>
                <a:gridCol w="3321879">
                  <a:extLst>
                    <a:ext uri="{9D8B030D-6E8A-4147-A177-3AD203B41FA5}">
                      <a16:colId xmlns:a16="http://schemas.microsoft.com/office/drawing/2014/main" val="3520974126"/>
                    </a:ext>
                  </a:extLst>
                </a:gridCol>
                <a:gridCol w="3321879">
                  <a:extLst>
                    <a:ext uri="{9D8B030D-6E8A-4147-A177-3AD203B41FA5}">
                      <a16:colId xmlns:a16="http://schemas.microsoft.com/office/drawing/2014/main" val="3684453001"/>
                    </a:ext>
                  </a:extLst>
                </a:gridCol>
              </a:tblGrid>
              <a:tr h="483886">
                <a:tc>
                  <a:txBody>
                    <a:bodyPr/>
                    <a:lstStyle/>
                    <a:p>
                      <a:r>
                        <a:rPr lang="en-IN" dirty="0"/>
                        <a:t>Q          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48176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18371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17191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07932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66329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31545"/>
                  </a:ext>
                </a:extLst>
              </a:tr>
              <a:tr h="52432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00232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2493"/>
                  </a:ext>
                </a:extLst>
              </a:tr>
              <a:tr h="5928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*15</a:t>
                      </a:r>
                    </a:p>
                    <a:p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4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9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7CB7-07B8-4891-B578-0FE9B91E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 equivalence </a:t>
            </a:r>
            <a:b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B953-8829-49CA-92F9-0062AD94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{1,5,6,11}</a:t>
            </a:r>
          </a:p>
          <a:p>
            <a:pPr marL="0" indent="0">
              <a:buNone/>
            </a:pPr>
            <a:r>
              <a:rPr lang="en-IN" dirty="0"/>
              <a:t>={ 1,5} {6,11}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{7,12,13,15}</a:t>
            </a:r>
          </a:p>
          <a:p>
            <a:r>
              <a:rPr lang="en-IN" dirty="0"/>
              <a:t>={{7,12,13,15}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20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FA12-6B9F-4307-892F-13E1C66A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365126"/>
            <a:ext cx="10571922" cy="430004"/>
          </a:xfrm>
        </p:spPr>
        <p:txBody>
          <a:bodyPr>
            <a:normAutofit fontScale="90000"/>
          </a:bodyPr>
          <a:lstStyle/>
          <a:p>
            <a:r>
              <a:rPr lang="en-IN" dirty="0"/>
              <a:t>Minimized State Transition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EAF4A9-D28D-441E-B0C3-F22776C37B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4643" y="927653"/>
          <a:ext cx="9766855" cy="3842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097">
                  <a:extLst>
                    <a:ext uri="{9D8B030D-6E8A-4147-A177-3AD203B41FA5}">
                      <a16:colId xmlns:a16="http://schemas.microsoft.com/office/drawing/2014/main" val="1552570799"/>
                    </a:ext>
                  </a:extLst>
                </a:gridCol>
                <a:gridCol w="3321879">
                  <a:extLst>
                    <a:ext uri="{9D8B030D-6E8A-4147-A177-3AD203B41FA5}">
                      <a16:colId xmlns:a16="http://schemas.microsoft.com/office/drawing/2014/main" val="3520974126"/>
                    </a:ext>
                  </a:extLst>
                </a:gridCol>
                <a:gridCol w="3321879">
                  <a:extLst>
                    <a:ext uri="{9D8B030D-6E8A-4147-A177-3AD203B41FA5}">
                      <a16:colId xmlns:a16="http://schemas.microsoft.com/office/drawing/2014/main" val="3684453001"/>
                    </a:ext>
                  </a:extLst>
                </a:gridCol>
              </a:tblGrid>
              <a:tr h="483886">
                <a:tc>
                  <a:txBody>
                    <a:bodyPr/>
                    <a:lstStyle/>
                    <a:p>
                      <a:r>
                        <a:rPr lang="en-IN" dirty="0"/>
                        <a:t>Q          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48176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18371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17191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07932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66329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31545"/>
                  </a:ext>
                </a:extLst>
              </a:tr>
              <a:tr h="52432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00232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2493"/>
                  </a:ext>
                </a:extLst>
              </a:tr>
              <a:tr h="5928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15</a:t>
                      </a:r>
                    </a:p>
                    <a:p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4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63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B5CC-EEC0-4E68-A110-00B42662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Minimized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6BD5-0E6A-47EC-A2FF-59472C1B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4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Minimization of DFA is required to obtain the minimal version of DFA which consist of the minimum numbers of state possible.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DFA  5 States  </a:t>
            </a:r>
            <a:r>
              <a:rPr lang="en-IN" dirty="0">
                <a:sym typeface="Wingdings" panose="05000000000000000000" pitchFamily="2" charset="2"/>
              </a:rPr>
              <a:t>  4 states  by merging any two state without changing the meaning of DFA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When  to merge two states?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 Equivalent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711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AE54-4FD0-43CE-BC80-5185030D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 equivalence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D7C6-4354-4771-9B3C-7FBF09C6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{1,5,6,11}</a:t>
            </a:r>
          </a:p>
          <a:p>
            <a:pPr marL="0" indent="0">
              <a:buNone/>
            </a:pPr>
            <a:r>
              <a:rPr lang="en-IN" dirty="0"/>
              <a:t>={ 1,5} {6}{11}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{7,12,13,15}</a:t>
            </a:r>
          </a:p>
          <a:p>
            <a:r>
              <a:rPr lang="en-IN" dirty="0"/>
              <a:t>={{7,12,13,15}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073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AE54-4FD0-43CE-BC80-5185030D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 equivalence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D7C6-4354-4771-9B3C-7FBF09C6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{1,5,6,11}</a:t>
            </a:r>
          </a:p>
          <a:p>
            <a:pPr marL="0" indent="0">
              <a:buNone/>
            </a:pPr>
            <a:r>
              <a:rPr lang="en-IN" dirty="0"/>
              <a:t>={ 1}{5} {6}{11}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{7,12,13,15}</a:t>
            </a:r>
          </a:p>
          <a:p>
            <a:r>
              <a:rPr lang="en-IN" dirty="0"/>
              <a:t>={{7,12,13,15}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608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AE54-4FD0-43CE-BC80-5185030D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4 equivalence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D7C6-4354-4771-9B3C-7FBF09C6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{1,5,6,11}</a:t>
            </a:r>
          </a:p>
          <a:p>
            <a:pPr marL="0" indent="0">
              <a:buNone/>
            </a:pPr>
            <a:r>
              <a:rPr lang="en-IN" dirty="0"/>
              <a:t>={ 1}{5} {6}{11}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{7,12,13,15}</a:t>
            </a:r>
          </a:p>
          <a:p>
            <a:r>
              <a:rPr lang="en-IN" dirty="0"/>
              <a:t>={{7,12,13,15}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99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F8B-AABD-49BC-9FE3-63B98A28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6D5B5-A15D-415B-A156-82C5F7293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983"/>
            <a:ext cx="7912733" cy="4560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7FC1E-7CB9-483E-A76C-FF3636D7A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96" y="2405785"/>
            <a:ext cx="5305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67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6B5C-F7D9-42DD-8793-567F431F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DFA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F63C0-7CE0-4FDE-B31A-6676BDE47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4487"/>
            <a:ext cx="11417630" cy="4732476"/>
          </a:xfrm>
        </p:spPr>
      </p:pic>
    </p:spTree>
    <p:extLst>
      <p:ext uri="{BB962C8B-B14F-4D97-AF65-F5344CB8AC3E}">
        <p14:creationId xmlns:p14="http://schemas.microsoft.com/office/powerpoint/2010/main" val="352030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9872-D65E-456B-BE50-B63A1D99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Thanks !!!!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Any Query???</a:t>
            </a:r>
          </a:p>
        </p:txBody>
      </p:sp>
    </p:spTree>
    <p:extLst>
      <p:ext uri="{BB962C8B-B14F-4D97-AF65-F5344CB8AC3E}">
        <p14:creationId xmlns:p14="http://schemas.microsoft.com/office/powerpoint/2010/main" val="97003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8A61-CDD9-4AD4-9BF3-0FF7CDE0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DFA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6D2D-AA45-407A-B838-64FC3A5F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State Equivalence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My Hill </a:t>
            </a:r>
            <a:r>
              <a:rPr lang="en-IN" dirty="0" err="1"/>
              <a:t>Nerode</a:t>
            </a:r>
            <a:r>
              <a:rPr lang="en-IN" dirty="0"/>
              <a:t> Theorem( Table Filling Method)</a:t>
            </a:r>
          </a:p>
        </p:txBody>
      </p:sp>
    </p:spTree>
    <p:extLst>
      <p:ext uri="{BB962C8B-B14F-4D97-AF65-F5344CB8AC3E}">
        <p14:creationId xmlns:p14="http://schemas.microsoft.com/office/powerpoint/2010/main" val="204187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1975-6D4C-450A-A6F2-E90BE0EE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 fontScale="90000"/>
          </a:bodyPr>
          <a:lstStyle/>
          <a:p>
            <a:r>
              <a:rPr lang="en-IN" dirty="0"/>
              <a:t>State Equivalence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09E4-449C-42C2-BBA9-ECAFCEA43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077033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X and Y are two states in a DFA, we can combine these two states into {X, Y} if they are not distinguishable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Two states are distinguishable, if there is at least one string S, such that one of δ (X, S) and δ (Y, S) is accepting and another is not accepting.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Nunito" pitchFamily="2" charset="0"/>
              </a:rPr>
              <a:t> Hence, a DFA is minimal if and only if all the states are distinguishable.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26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C0FD-F0E8-B999-E33E-8409F339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38C7-82A7-B482-A40A-A3EB82F1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All the states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Q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are divided in two partitions −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final states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non-final states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and are denoted by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P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Nunito" pitchFamily="2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All the states in a partition are 0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Nunito" pitchFamily="2" charset="0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equivalent. Take a counter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and initialize it with 0.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Increment k by 1. For each partition in P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itchFamily="2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 divide the states in P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itchFamily="2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into two partitions if they are k-distinguishable. Two states within this partition X and Y are k-distinguishable if there is an input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such that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δ(X, S)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δ(Y, S)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are (k-1)-distinguishable.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If P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itchFamily="2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≠ P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itchFamily="2" charset="0"/>
              </a:rPr>
              <a:t>k-1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 repeat Step 2, otherwise go to Step 4.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4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Combine k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Nunito" pitchFamily="2" charset="0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equivalent sets and make them the new states of the reduced DFA.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48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DA06-C0E9-46A3-B545-A881950C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DFA Minimization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2BD7-D4A7-4200-BF41-263ECE03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For reducing equivalent state to  a single state one should follow the following rules: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can replace one non final state by its equivalent non final state only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can replace one final state with its equivalent final state only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cannot delete initial state.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cannot replace one final state by its non final state or non final state by final state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Replace state A by state B  meaning  deleting all entries related to state  A from transition table. Whenever we find A we replace with B. 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repeat the above steps until  equivalence states are found.  After getting two consecutive rows of equivalent state we stop the process.</a:t>
            </a:r>
          </a:p>
        </p:txBody>
      </p:sp>
    </p:spTree>
    <p:extLst>
      <p:ext uri="{BB962C8B-B14F-4D97-AF65-F5344CB8AC3E}">
        <p14:creationId xmlns:p14="http://schemas.microsoft.com/office/powerpoint/2010/main" val="87969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DC40-31FC-4838-8623-BB2912E2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Minimization DFA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B4EC-3DF1-4BFC-8FB0-CE7DD9D4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When we say that two states are equivalent?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sym typeface="Wingdings" panose="05000000000000000000" pitchFamily="2" charset="2"/>
              </a:rPr>
              <a:t>Two states let it be ‘A’ and ‘B’ are said to be equivalent if –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A,x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)  F  and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B,x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)  F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A,x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)≠  F  and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B,x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 ≠  F</a:t>
            </a: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where x is input string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If  |x|= 0 then A and B are said to be 0 equivalent.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If  |x|= 1 then A and B are said to be 1 equivalent.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If  |x|= 2 then A and B are said to be 2 equivalent.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......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If  |x|= n then A and B are said to be n equivalent.</a:t>
            </a: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30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E95-0B61-41C4-99A3-F73793EF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 Minimized the following DFA using Method 1.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7FA46-F359-4409-9AD3-8C0B6E48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6" y="1690688"/>
            <a:ext cx="7845288" cy="4491748"/>
          </a:xfrm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A1106191-E9CA-44BD-8A73-5AC990D00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81038"/>
              </p:ext>
            </p:extLst>
          </p:nvPr>
        </p:nvGraphicFramePr>
        <p:xfrm>
          <a:off x="7580242" y="2300065"/>
          <a:ext cx="3773557" cy="2245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599">
                  <a:extLst>
                    <a:ext uri="{9D8B030D-6E8A-4147-A177-3AD203B41FA5}">
                      <a16:colId xmlns:a16="http://schemas.microsoft.com/office/drawing/2014/main" val="3873775710"/>
                    </a:ext>
                  </a:extLst>
                </a:gridCol>
                <a:gridCol w="1176701">
                  <a:extLst>
                    <a:ext uri="{9D8B030D-6E8A-4147-A177-3AD203B41FA5}">
                      <a16:colId xmlns:a16="http://schemas.microsoft.com/office/drawing/2014/main" val="3598903866"/>
                    </a:ext>
                  </a:extLst>
                </a:gridCol>
                <a:gridCol w="1474257">
                  <a:extLst>
                    <a:ext uri="{9D8B030D-6E8A-4147-A177-3AD203B41FA5}">
                      <a16:colId xmlns:a16="http://schemas.microsoft.com/office/drawing/2014/main" val="3265986261"/>
                    </a:ext>
                  </a:extLst>
                </a:gridCol>
              </a:tblGrid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Q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0514"/>
                  </a:ext>
                </a:extLst>
              </a:tr>
              <a:tr h="401446"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58385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14344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28269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96998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*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34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B150-BA94-468F-8911-A1524CF3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Equivalence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BB94-D479-424E-9CCC-7FE2F34D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 equivalence :  { A,B,C,D}{E}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 equivalence :  { A,B,C} {D}{E}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 equivalence : { A,C} {B} {D}{E}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 equivalence : { A,C} {B} {D}{E}</a:t>
            </a: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IN" dirty="0"/>
              <a:t>Stopping Condition: When two rows are consecutively giving same result then end the process.</a:t>
            </a: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C96DC4-FEAF-4D13-97E3-B542A1A41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72228"/>
              </p:ext>
            </p:extLst>
          </p:nvPr>
        </p:nvGraphicFramePr>
        <p:xfrm>
          <a:off x="7400324" y="1825625"/>
          <a:ext cx="3807726" cy="225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3873775710"/>
                    </a:ext>
                  </a:extLst>
                </a:gridCol>
                <a:gridCol w="1187356">
                  <a:extLst>
                    <a:ext uri="{9D8B030D-6E8A-4147-A177-3AD203B41FA5}">
                      <a16:colId xmlns:a16="http://schemas.microsoft.com/office/drawing/2014/main" val="3598903866"/>
                    </a:ext>
                  </a:extLst>
                </a:gridCol>
                <a:gridCol w="1487606">
                  <a:extLst>
                    <a:ext uri="{9D8B030D-6E8A-4147-A177-3AD203B41FA5}">
                      <a16:colId xmlns:a16="http://schemas.microsoft.com/office/drawing/2014/main" val="3265986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0514"/>
                  </a:ext>
                </a:extLst>
              </a:tr>
              <a:tr h="403670"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5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1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2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9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4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817FA1-AFFA-465B-B36F-65A4D39655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CBAACC-9FB2-4B92-99B8-62E80B9CD2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7E6E72-6D43-4C69-BA6B-BC0348F4AA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b446da-5126-4012-b412-a3877f300c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1363</Words>
  <Application>Microsoft Office PowerPoint</Application>
  <PresentationFormat>Widescreen</PresentationFormat>
  <Paragraphs>342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Cambria Math</vt:lpstr>
      <vt:lpstr>Nunito</vt:lpstr>
      <vt:lpstr>Wingdings</vt:lpstr>
      <vt:lpstr>Office Theme</vt:lpstr>
      <vt:lpstr>Lecture 12: Minimization of DFA </vt:lpstr>
      <vt:lpstr>Minimized DFA</vt:lpstr>
      <vt:lpstr>Methods of DFA Minimization</vt:lpstr>
      <vt:lpstr>State Equivalence Method </vt:lpstr>
      <vt:lpstr>Algorithm</vt:lpstr>
      <vt:lpstr>DFA Minimization Rules:</vt:lpstr>
      <vt:lpstr>Minimization DFA Rules:</vt:lpstr>
      <vt:lpstr>Example 1: Minimized the following DFA using Method 1.</vt:lpstr>
      <vt:lpstr>State Equivalence Method</vt:lpstr>
      <vt:lpstr>Minimized DFA:</vt:lpstr>
      <vt:lpstr>Example 2 : w ∈{0,1}*| w accept the string 000 or 010.  Convert this language to NFA then DFA and  follows with minimized DFA</vt:lpstr>
      <vt:lpstr>Power Set 2 Q</vt:lpstr>
      <vt:lpstr>State Transition Table</vt:lpstr>
      <vt:lpstr>DFA(15 states):</vt:lpstr>
      <vt:lpstr>Remove the Unreachable State</vt:lpstr>
      <vt:lpstr>0 equivalence  </vt:lpstr>
      <vt:lpstr>Minimized State Transition table</vt:lpstr>
      <vt:lpstr>1 equivalence  </vt:lpstr>
      <vt:lpstr>Minimized State Transition table</vt:lpstr>
      <vt:lpstr>2 equivalence</vt:lpstr>
      <vt:lpstr>3 equivalence</vt:lpstr>
      <vt:lpstr>4 equivalence</vt:lpstr>
      <vt:lpstr>DFA</vt:lpstr>
      <vt:lpstr>Final DFA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12: Minimization of DFA</dc:title>
  <dc:creator>Vaibhav Chunekar</dc:creator>
  <cp:lastModifiedBy>Shreeya Chunekar</cp:lastModifiedBy>
  <cp:revision>24</cp:revision>
  <dcterms:created xsi:type="dcterms:W3CDTF">2020-08-27T07:48:51Z</dcterms:created>
  <dcterms:modified xsi:type="dcterms:W3CDTF">2022-09-13T05:50:53Z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