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72" r:id="rId14"/>
    <p:sldId id="273" r:id="rId15"/>
    <p:sldId id="274" r:id="rId16"/>
    <p:sldId id="275" r:id="rId17"/>
    <p:sldId id="276" r:id="rId18"/>
    <p:sldId id="277" r:id="rId19"/>
    <p:sldId id="278" r:id="rId20"/>
    <p:sldId id="268" r:id="rId21"/>
    <p:sldId id="279" r:id="rId22"/>
    <p:sldId id="280" r:id="rId23"/>
    <p:sldId id="269" r:id="rId24"/>
    <p:sldId id="281" r:id="rId25"/>
    <p:sldId id="282" r:id="rId26"/>
    <p:sldId id="27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441EDC-293C-4903-80C6-9B051FFBD7A3}" type="datetimeFigureOut">
              <a:rPr lang="en-US" smtClean="0"/>
              <a:t>8/11/2020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19A40B-6A69-4A19-BE81-590CED0A301A}" type="slidenum">
              <a:rPr lang="en-US" smtClean="0"/>
              <a:t>‹#›</a:t>
            </a:fld>
            <a:endParaRPr lang="en-US"/>
          </a:p>
        </p:txBody>
      </p:sp>
    </p:spTree>
    <p:extLst>
      <p:ext uri="{BB962C8B-B14F-4D97-AF65-F5344CB8AC3E}">
        <p14:creationId xmlns:p14="http://schemas.microsoft.com/office/powerpoint/2010/main" val="432370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A40B-6A69-4A19-BE81-590CED0A301A}" type="slidenum">
              <a:rPr lang="en-US" smtClean="0"/>
              <a:t>10</a:t>
            </a:fld>
            <a:endParaRPr lang="en-US"/>
          </a:p>
        </p:txBody>
      </p:sp>
    </p:spTree>
    <p:extLst>
      <p:ext uri="{BB962C8B-B14F-4D97-AF65-F5344CB8AC3E}">
        <p14:creationId xmlns:p14="http://schemas.microsoft.com/office/powerpoint/2010/main" val="3902753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Chapter%201_external%201.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a:t>
            </a:r>
            <a:br>
              <a:rPr lang="en-US" dirty="0" smtClean="0"/>
            </a:br>
            <a:endParaRPr lang="en-US" dirty="0"/>
          </a:p>
        </p:txBody>
      </p:sp>
      <p:sp>
        <p:nvSpPr>
          <p:cNvPr id="3" name="Subtitle 2"/>
          <p:cNvSpPr>
            <a:spLocks noGrp="1"/>
          </p:cNvSpPr>
          <p:nvPr>
            <p:ph type="subTitle" idx="1"/>
          </p:nvPr>
        </p:nvSpPr>
        <p:spPr/>
        <p:txBody>
          <a:bodyPr>
            <a:normAutofit fontScale="85000" lnSpcReduction="10000"/>
          </a:bodyPr>
          <a:lstStyle/>
          <a:p>
            <a:r>
              <a:rPr lang="en-US" dirty="0"/>
              <a:t>Interaction of OS and hardware, Goals of OS, Basic functions of OS, OS Services, System Calls, Types of system calls. </a:t>
            </a:r>
          </a:p>
          <a:p>
            <a:r>
              <a:rPr lang="en-US" dirty="0"/>
              <a:t> </a:t>
            </a:r>
          </a:p>
        </p:txBody>
      </p:sp>
    </p:spTree>
    <p:extLst>
      <p:ext uri="{BB962C8B-B14F-4D97-AF65-F5344CB8AC3E}">
        <p14:creationId xmlns:p14="http://schemas.microsoft.com/office/powerpoint/2010/main" val="279160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err="1" smtClean="0"/>
              <a:t>Cont</a:t>
            </a:r>
            <a:r>
              <a:rPr lang="en-US" u="sng" dirty="0" smtClean="0"/>
              <a:t>…</a:t>
            </a:r>
            <a:endParaRPr lang="en-US" u="sng" dirty="0"/>
          </a:p>
        </p:txBody>
      </p:sp>
      <p:sp>
        <p:nvSpPr>
          <p:cNvPr id="3" name="Content Placeholder 2"/>
          <p:cNvSpPr>
            <a:spLocks noGrp="1"/>
          </p:cNvSpPr>
          <p:nvPr>
            <p:ph idx="1"/>
          </p:nvPr>
        </p:nvSpPr>
        <p:spPr/>
        <p:txBody>
          <a:bodyPr>
            <a:normAutofit fontScale="92500" lnSpcReduction="10000"/>
          </a:bodyPr>
          <a:lstStyle/>
          <a:p>
            <a:pPr algn="just"/>
            <a:r>
              <a:rPr lang="en-US" dirty="0"/>
              <a:t>An Operating System can also be viewed as a control </a:t>
            </a:r>
            <a:r>
              <a:rPr lang="en-US" dirty="0" smtClean="0"/>
              <a:t>program</a:t>
            </a:r>
          </a:p>
          <a:p>
            <a:pPr algn="just"/>
            <a:r>
              <a:rPr lang="en-US" dirty="0" smtClean="0"/>
              <a:t>control </a:t>
            </a:r>
            <a:r>
              <a:rPr lang="en-US" dirty="0"/>
              <a:t>the various I/O devices and the users programs. </a:t>
            </a:r>
            <a:endParaRPr lang="en-US" dirty="0" smtClean="0"/>
          </a:p>
          <a:p>
            <a:pPr algn="just"/>
            <a:r>
              <a:rPr lang="en-US" dirty="0" smtClean="0"/>
              <a:t>execution </a:t>
            </a:r>
            <a:r>
              <a:rPr lang="en-US" dirty="0"/>
              <a:t>of the user programs to prevent errors and improper use of the computer resources</a:t>
            </a:r>
            <a:r>
              <a:rPr lang="en-US" dirty="0" smtClean="0"/>
              <a:t>.</a:t>
            </a:r>
          </a:p>
          <a:p>
            <a:pPr algn="just"/>
            <a:r>
              <a:rPr lang="en-US" dirty="0" smtClean="0"/>
              <a:t>The common </a:t>
            </a:r>
            <a:r>
              <a:rPr lang="en-US" dirty="0"/>
              <a:t>functions of controlling and allocation of resources between different users and application programs is brought together into one piece of software called operating system. </a:t>
            </a:r>
          </a:p>
        </p:txBody>
      </p:sp>
    </p:spTree>
    <p:extLst>
      <p:ext uri="{BB962C8B-B14F-4D97-AF65-F5344CB8AC3E}">
        <p14:creationId xmlns:p14="http://schemas.microsoft.com/office/powerpoint/2010/main" val="2681295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Goals of OS</a:t>
            </a:r>
          </a:p>
        </p:txBody>
      </p:sp>
      <p:sp>
        <p:nvSpPr>
          <p:cNvPr id="3" name="Content Placeholder 2"/>
          <p:cNvSpPr>
            <a:spLocks noGrp="1"/>
          </p:cNvSpPr>
          <p:nvPr>
            <p:ph idx="1"/>
          </p:nvPr>
        </p:nvSpPr>
        <p:spPr/>
        <p:txBody>
          <a:bodyPr/>
          <a:lstStyle/>
          <a:p>
            <a:r>
              <a:rPr lang="en-US" dirty="0"/>
              <a:t>The main goals of the Operating System </a:t>
            </a:r>
            <a:r>
              <a:rPr lang="en-US" dirty="0" smtClean="0"/>
              <a:t>are:</a:t>
            </a:r>
          </a:p>
          <a:p>
            <a:pPr lvl="1"/>
            <a:r>
              <a:rPr lang="en-US" dirty="0" smtClean="0"/>
              <a:t>To </a:t>
            </a:r>
            <a:r>
              <a:rPr lang="en-US" dirty="0"/>
              <a:t>make the computer system convenient to </a:t>
            </a:r>
            <a:r>
              <a:rPr lang="en-US" dirty="0" smtClean="0"/>
              <a:t>use,</a:t>
            </a:r>
          </a:p>
          <a:p>
            <a:pPr lvl="1"/>
            <a:r>
              <a:rPr lang="en-US" dirty="0" smtClean="0"/>
              <a:t>To </a:t>
            </a:r>
            <a:r>
              <a:rPr lang="en-US" dirty="0"/>
              <a:t>make the use of computer hardware in efficient </a:t>
            </a:r>
            <a:r>
              <a:rPr lang="en-US" dirty="0" smtClean="0"/>
              <a:t>way/ </a:t>
            </a:r>
            <a:r>
              <a:rPr lang="en-US" dirty="0"/>
              <a:t>efficient operation of the computer system </a:t>
            </a:r>
            <a:r>
              <a:rPr lang="en-US" dirty="0" smtClean="0"/>
              <a:t>.</a:t>
            </a:r>
            <a:endParaRPr lang="en-US" dirty="0"/>
          </a:p>
        </p:txBody>
      </p:sp>
    </p:spTree>
    <p:extLst>
      <p:ext uri="{BB962C8B-B14F-4D97-AF65-F5344CB8AC3E}">
        <p14:creationId xmlns:p14="http://schemas.microsoft.com/office/powerpoint/2010/main" val="3578631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Operating system objectives </a:t>
            </a:r>
            <a:r>
              <a:rPr lang="en-US" dirty="0" smtClean="0"/>
              <a:t>(Stallings)</a:t>
            </a:r>
            <a:endParaRPr lang="en-IN" dirty="0"/>
          </a:p>
        </p:txBody>
      </p:sp>
      <p:sp>
        <p:nvSpPr>
          <p:cNvPr id="3" name="Content Placeholder 2"/>
          <p:cNvSpPr>
            <a:spLocks noGrp="1"/>
          </p:cNvSpPr>
          <p:nvPr>
            <p:ph idx="1"/>
          </p:nvPr>
        </p:nvSpPr>
        <p:spPr/>
        <p:txBody>
          <a:bodyPr/>
          <a:lstStyle/>
          <a:p>
            <a:r>
              <a:rPr lang="en-IN" dirty="0" smtClean="0"/>
              <a:t>Convenience</a:t>
            </a:r>
          </a:p>
          <a:p>
            <a:r>
              <a:rPr lang="en-IN" dirty="0" smtClean="0"/>
              <a:t>Efficiency</a:t>
            </a:r>
          </a:p>
          <a:p>
            <a:r>
              <a:rPr lang="en-IN" dirty="0" smtClean="0"/>
              <a:t>Ability to evolve </a:t>
            </a:r>
          </a:p>
          <a:p>
            <a:endParaRPr lang="en-IN" dirty="0"/>
          </a:p>
        </p:txBody>
      </p:sp>
    </p:spTree>
    <p:extLst>
      <p:ext uri="{BB962C8B-B14F-4D97-AF65-F5344CB8AC3E}">
        <p14:creationId xmlns:p14="http://schemas.microsoft.com/office/powerpoint/2010/main" val="2232009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OS </a:t>
            </a:r>
            <a:r>
              <a:rPr lang="en-IN" dirty="0" smtClean="0"/>
              <a:t>Functions (Stallings)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00313"/>
            <a:ext cx="7239000" cy="454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068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Early </a:t>
            </a:r>
            <a:r>
              <a:rPr lang="en-IN" b="1" dirty="0" smtClean="0"/>
              <a:t>Evolution</a:t>
            </a:r>
            <a:endParaRPr lang="en-IN" dirty="0"/>
          </a:p>
        </p:txBody>
      </p:sp>
      <p:sp>
        <p:nvSpPr>
          <p:cNvPr id="3" name="Content Placeholder 2"/>
          <p:cNvSpPr>
            <a:spLocks noGrp="1"/>
          </p:cNvSpPr>
          <p:nvPr>
            <p:ph idx="1"/>
          </p:nvPr>
        </p:nvSpPr>
        <p:spPr/>
        <p:txBody>
          <a:bodyPr>
            <a:normAutofit lnSpcReduction="10000"/>
          </a:bodyPr>
          <a:lstStyle/>
          <a:p>
            <a:r>
              <a:rPr lang="en-IN" dirty="0"/>
              <a:t>1945: ENIAC, Moore School of Engineering, University of Pennsylvania.</a:t>
            </a:r>
          </a:p>
          <a:p>
            <a:r>
              <a:rPr lang="en-IN" dirty="0"/>
              <a:t>1949: EDSAC and EDVAC</a:t>
            </a:r>
          </a:p>
          <a:p>
            <a:r>
              <a:rPr lang="en-IN" dirty="0"/>
              <a:t>1949 BINAC - a successor to the ENIAC</a:t>
            </a:r>
          </a:p>
          <a:p>
            <a:r>
              <a:rPr lang="en-IN" dirty="0"/>
              <a:t>1951: UNIVAC by Remington</a:t>
            </a:r>
          </a:p>
          <a:p>
            <a:r>
              <a:rPr lang="en-IN" dirty="0"/>
              <a:t>1952: IBM 701</a:t>
            </a:r>
          </a:p>
          <a:p>
            <a:r>
              <a:rPr lang="en-IN" dirty="0"/>
              <a:t>1956: The interrupt</a:t>
            </a:r>
          </a:p>
          <a:p>
            <a:r>
              <a:rPr lang="en-IN" dirty="0"/>
              <a:t>1954-1957: FORTRAN was developed</a:t>
            </a:r>
          </a:p>
          <a:p>
            <a:endParaRPr lang="en-IN" dirty="0"/>
          </a:p>
        </p:txBody>
      </p:sp>
    </p:spTree>
    <p:extLst>
      <p:ext uri="{BB962C8B-B14F-4D97-AF65-F5344CB8AC3E}">
        <p14:creationId xmlns:p14="http://schemas.microsoft.com/office/powerpoint/2010/main" val="281130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Operating Systems by the late </a:t>
            </a:r>
            <a:r>
              <a:rPr lang="en-IN" b="1" dirty="0" smtClean="0"/>
              <a:t>1950s</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a:t>By the late 1950s Operating systems were well improved and started supporting following usages :</a:t>
            </a:r>
          </a:p>
          <a:p>
            <a:pPr algn="just"/>
            <a:endParaRPr lang="en-IN" dirty="0"/>
          </a:p>
          <a:p>
            <a:pPr algn="just"/>
            <a:r>
              <a:rPr lang="en-IN" dirty="0"/>
              <a:t>It was able to Single stream batch processing</a:t>
            </a:r>
          </a:p>
          <a:p>
            <a:pPr algn="just"/>
            <a:r>
              <a:rPr lang="en-IN" dirty="0"/>
              <a:t>It could use Common, standardized, input/output routines for device access</a:t>
            </a:r>
          </a:p>
          <a:p>
            <a:pPr algn="just"/>
            <a:r>
              <a:rPr lang="en-IN" dirty="0"/>
              <a:t>Program transition capabilities to reduce the overhead of starting a new job was added</a:t>
            </a:r>
          </a:p>
          <a:p>
            <a:pPr algn="just"/>
            <a:r>
              <a:rPr lang="en-IN" dirty="0"/>
              <a:t>Error recovery to clean up after a job terminated abnormally was added.</a:t>
            </a:r>
          </a:p>
          <a:p>
            <a:pPr algn="just"/>
            <a:r>
              <a:rPr lang="en-IN" dirty="0"/>
              <a:t>Job control languages that allowed users to specify the job definition and resource requirements were made possible</a:t>
            </a:r>
          </a:p>
        </p:txBody>
      </p:sp>
    </p:spTree>
    <p:extLst>
      <p:ext uri="{BB962C8B-B14F-4D97-AF65-F5344CB8AC3E}">
        <p14:creationId xmlns:p14="http://schemas.microsoft.com/office/powerpoint/2010/main" val="3550115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Operating Systems In </a:t>
            </a:r>
            <a:r>
              <a:rPr lang="en-IN" b="1" dirty="0" smtClean="0"/>
              <a:t>1960s</a:t>
            </a:r>
            <a:endParaRPr lang="en-IN" dirty="0"/>
          </a:p>
        </p:txBody>
      </p:sp>
      <p:sp>
        <p:nvSpPr>
          <p:cNvPr id="3" name="Content Placeholder 2"/>
          <p:cNvSpPr>
            <a:spLocks noGrp="1"/>
          </p:cNvSpPr>
          <p:nvPr>
            <p:ph idx="1"/>
          </p:nvPr>
        </p:nvSpPr>
        <p:spPr/>
        <p:txBody>
          <a:bodyPr>
            <a:normAutofit fontScale="77500" lnSpcReduction="20000"/>
          </a:bodyPr>
          <a:lstStyle/>
          <a:p>
            <a:r>
              <a:rPr lang="en-IN" dirty="0"/>
              <a:t>1961: The dawn of minicomputers</a:t>
            </a:r>
          </a:p>
          <a:p>
            <a:r>
              <a:rPr lang="en-IN" dirty="0"/>
              <a:t>1962 Compatible Time-Sharing System (CTSS) from MIT</a:t>
            </a:r>
          </a:p>
          <a:p>
            <a:r>
              <a:rPr lang="en-IN" dirty="0"/>
              <a:t>1963 Burroughs Master Control Program (MCP) for the B5000 system</a:t>
            </a:r>
          </a:p>
          <a:p>
            <a:r>
              <a:rPr lang="en-IN" dirty="0"/>
              <a:t>1964: IBM System/360</a:t>
            </a:r>
          </a:p>
          <a:p>
            <a:r>
              <a:rPr lang="en-IN" dirty="0"/>
              <a:t>1960s: Disks become mainstream</a:t>
            </a:r>
          </a:p>
          <a:p>
            <a:r>
              <a:rPr lang="en-IN" dirty="0"/>
              <a:t>1966: Minicomputers get cheaper, more powerful, and really useful</a:t>
            </a:r>
          </a:p>
          <a:p>
            <a:r>
              <a:rPr lang="en-IN" dirty="0"/>
              <a:t>1967-1968: The mouse</a:t>
            </a:r>
          </a:p>
          <a:p>
            <a:r>
              <a:rPr lang="en-IN" dirty="0"/>
              <a:t>1964 and onward: </a:t>
            </a:r>
            <a:r>
              <a:rPr lang="en-IN" dirty="0" err="1"/>
              <a:t>Multics</a:t>
            </a:r>
            <a:endParaRPr lang="en-IN" dirty="0"/>
          </a:p>
          <a:p>
            <a:r>
              <a:rPr lang="en-IN" dirty="0"/>
              <a:t>1969: The UNIX Time-Sharing System from Bell Telephone Laboratories</a:t>
            </a:r>
          </a:p>
        </p:txBody>
      </p:sp>
    </p:spTree>
    <p:extLst>
      <p:ext uri="{BB962C8B-B14F-4D97-AF65-F5344CB8AC3E}">
        <p14:creationId xmlns:p14="http://schemas.microsoft.com/office/powerpoint/2010/main" val="6369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Supported OS Features by </a:t>
            </a:r>
            <a:r>
              <a:rPr lang="en-IN" b="1" dirty="0" smtClean="0"/>
              <a:t>1970s</a:t>
            </a:r>
            <a:endParaRPr lang="en-IN" dirty="0"/>
          </a:p>
        </p:txBody>
      </p:sp>
      <p:sp>
        <p:nvSpPr>
          <p:cNvPr id="3" name="Content Placeholder 2"/>
          <p:cNvSpPr>
            <a:spLocks noGrp="1"/>
          </p:cNvSpPr>
          <p:nvPr>
            <p:ph idx="1"/>
          </p:nvPr>
        </p:nvSpPr>
        <p:spPr/>
        <p:txBody>
          <a:bodyPr/>
          <a:lstStyle/>
          <a:p>
            <a:pPr algn="just"/>
            <a:r>
              <a:rPr lang="en-IN" dirty="0"/>
              <a:t>Multi User and Multi tasking was introduced.</a:t>
            </a:r>
          </a:p>
          <a:p>
            <a:pPr algn="just"/>
            <a:r>
              <a:rPr lang="en-IN" dirty="0"/>
              <a:t>Dynamic address translation hardware and Virtual machines came into picture.</a:t>
            </a:r>
          </a:p>
          <a:p>
            <a:pPr algn="just"/>
            <a:r>
              <a:rPr lang="en-IN" dirty="0"/>
              <a:t>Modular architectures came into existence.</a:t>
            </a:r>
          </a:p>
          <a:p>
            <a:pPr algn="just"/>
            <a:r>
              <a:rPr lang="en-IN" dirty="0"/>
              <a:t>Personal, interactive systems came into existence.</a:t>
            </a:r>
          </a:p>
        </p:txBody>
      </p:sp>
    </p:spTree>
    <p:extLst>
      <p:ext uri="{BB962C8B-B14F-4D97-AF65-F5344CB8AC3E}">
        <p14:creationId xmlns:p14="http://schemas.microsoft.com/office/powerpoint/2010/main" val="4064124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Accomplishments after </a:t>
            </a:r>
            <a:r>
              <a:rPr lang="en-IN" b="1" dirty="0" smtClean="0"/>
              <a:t>1970</a:t>
            </a:r>
            <a:endParaRPr lang="en-IN" dirty="0"/>
          </a:p>
        </p:txBody>
      </p:sp>
      <p:sp>
        <p:nvSpPr>
          <p:cNvPr id="3" name="Content Placeholder 2"/>
          <p:cNvSpPr>
            <a:spLocks noGrp="1"/>
          </p:cNvSpPr>
          <p:nvPr>
            <p:ph idx="1"/>
          </p:nvPr>
        </p:nvSpPr>
        <p:spPr/>
        <p:txBody>
          <a:bodyPr>
            <a:normAutofit fontScale="25000" lnSpcReduction="20000"/>
          </a:bodyPr>
          <a:lstStyle/>
          <a:p>
            <a:r>
              <a:rPr lang="en-IN" sz="7200" dirty="0"/>
              <a:t>1971: Intel announces the microprocessor</a:t>
            </a:r>
          </a:p>
          <a:p>
            <a:r>
              <a:rPr lang="en-IN" sz="7200" dirty="0"/>
              <a:t>1972: IBM comes out with VM: the Virtual Machine Operating System</a:t>
            </a:r>
          </a:p>
          <a:p>
            <a:r>
              <a:rPr lang="en-IN" sz="7200" dirty="0"/>
              <a:t>1973: UNIX 4th Edition is published</a:t>
            </a:r>
          </a:p>
          <a:p>
            <a:r>
              <a:rPr lang="en-IN" sz="7200" dirty="0"/>
              <a:t>1973: Ethernet</a:t>
            </a:r>
          </a:p>
          <a:p>
            <a:r>
              <a:rPr lang="en-IN" sz="7200" dirty="0"/>
              <a:t>1974 The Personal Computer Age begins</a:t>
            </a:r>
          </a:p>
          <a:p>
            <a:r>
              <a:rPr lang="en-IN" sz="7200" dirty="0"/>
              <a:t>1974: Gates and Allen wrote BASIC for the Altair</a:t>
            </a:r>
          </a:p>
          <a:p>
            <a:r>
              <a:rPr lang="en-IN" sz="7200" dirty="0"/>
              <a:t>1976: Apple II</a:t>
            </a:r>
          </a:p>
          <a:p>
            <a:r>
              <a:rPr lang="en-IN" sz="7200" dirty="0"/>
              <a:t>August 12, 1981: IBM introduces the IBM PC</a:t>
            </a:r>
          </a:p>
          <a:p>
            <a:r>
              <a:rPr lang="en-IN" sz="7200" dirty="0"/>
              <a:t>1983 Microsoft begins work on MS-Windows</a:t>
            </a:r>
          </a:p>
          <a:p>
            <a:r>
              <a:rPr lang="en-IN" sz="7200" dirty="0"/>
              <a:t>1984 Apple Macintosh comes out</a:t>
            </a:r>
          </a:p>
          <a:p>
            <a:r>
              <a:rPr lang="en-IN" sz="7200" dirty="0"/>
              <a:t>1990 Microsoft Windows 3.0 comes out</a:t>
            </a:r>
          </a:p>
          <a:p>
            <a:r>
              <a:rPr lang="en-IN" sz="7200" dirty="0"/>
              <a:t>1991 GNU/Linux</a:t>
            </a:r>
          </a:p>
          <a:p>
            <a:r>
              <a:rPr lang="en-IN" sz="7200" dirty="0"/>
              <a:t>1992 The first Windows virus comes out</a:t>
            </a:r>
          </a:p>
          <a:p>
            <a:r>
              <a:rPr lang="en-IN" sz="7200" dirty="0"/>
              <a:t>1993 Windows NT</a:t>
            </a:r>
          </a:p>
          <a:p>
            <a:r>
              <a:rPr lang="en-IN" sz="7200" dirty="0"/>
              <a:t>2007: </a:t>
            </a:r>
            <a:r>
              <a:rPr lang="en-IN" sz="7200" dirty="0" err="1"/>
              <a:t>iOS</a:t>
            </a:r>
            <a:endParaRPr lang="en-IN" sz="7200" dirty="0"/>
          </a:p>
          <a:p>
            <a:r>
              <a:rPr lang="en-IN" sz="7200" dirty="0"/>
              <a:t>2008: Android OS</a:t>
            </a:r>
          </a:p>
          <a:p>
            <a:endParaRPr lang="en-IN" dirty="0" smtClean="0"/>
          </a:p>
          <a:p>
            <a:pPr lvl="8"/>
            <a:r>
              <a:rPr lang="en-IN" dirty="0" smtClean="0">
                <a:hlinkClick r:id="rId2" action="ppaction://hlinkfile"/>
              </a:rPr>
              <a:t>External links</a:t>
            </a:r>
            <a:r>
              <a:rPr lang="en-IN" dirty="0" smtClean="0"/>
              <a:t> to page 13</a:t>
            </a:r>
            <a:endParaRPr lang="en-IN" dirty="0"/>
          </a:p>
        </p:txBody>
      </p:sp>
    </p:spTree>
    <p:extLst>
      <p:ext uri="{BB962C8B-B14F-4D97-AF65-F5344CB8AC3E}">
        <p14:creationId xmlns:p14="http://schemas.microsoft.com/office/powerpoint/2010/main" val="2972059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Terms</a:t>
            </a:r>
            <a:endParaRPr lang="en-IN" dirty="0"/>
          </a:p>
        </p:txBody>
      </p:sp>
      <p:sp>
        <p:nvSpPr>
          <p:cNvPr id="3" name="Content Placeholder 2"/>
          <p:cNvSpPr>
            <a:spLocks noGrp="1"/>
          </p:cNvSpPr>
          <p:nvPr>
            <p:ph idx="1"/>
          </p:nvPr>
        </p:nvSpPr>
        <p:spPr/>
        <p:txBody>
          <a:bodyPr>
            <a:normAutofit lnSpcReduction="10000"/>
          </a:bodyPr>
          <a:lstStyle/>
          <a:p>
            <a:r>
              <a:rPr lang="en-IN" b="1" dirty="0" smtClean="0"/>
              <a:t>Multicore processor</a:t>
            </a:r>
          </a:p>
          <a:p>
            <a:pPr lvl="1" algn="just"/>
            <a:r>
              <a:rPr lang="en-IN" dirty="0"/>
              <a:t>A multi-core processor is an integrated circuit </a:t>
            </a:r>
            <a:r>
              <a:rPr lang="en-IN" dirty="0" smtClean="0"/>
              <a:t> </a:t>
            </a:r>
            <a:r>
              <a:rPr lang="en-IN" dirty="0"/>
              <a:t>to which two or more processors have been attached for enhanced performance, reduced power consumption, and more efficient simultaneous processing of multiple </a:t>
            </a:r>
            <a:r>
              <a:rPr lang="en-IN" dirty="0" smtClean="0"/>
              <a:t>tasks.</a:t>
            </a:r>
          </a:p>
          <a:p>
            <a:pPr lvl="1" algn="just"/>
            <a:r>
              <a:rPr lang="en-IN" dirty="0"/>
              <a:t>A multi-core processor is a single computing component with two or more independent actual processing units (called "cores"), which are the units that read and execute program instructions.</a:t>
            </a:r>
          </a:p>
        </p:txBody>
      </p:sp>
    </p:spTree>
    <p:extLst>
      <p:ext uri="{BB962C8B-B14F-4D97-AF65-F5344CB8AC3E}">
        <p14:creationId xmlns:p14="http://schemas.microsoft.com/office/powerpoint/2010/main" val="98247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definition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Operating System (OS) is system software, which acts as an interface between a user of the computer and the computer hardware. </a:t>
            </a:r>
            <a:r>
              <a:rPr lang="en-US" dirty="0" smtClean="0"/>
              <a:t>It is a supervisory program that manages hardware, processes, files, memory, I/O etc. in the system. It acts as a resource manager and</a:t>
            </a:r>
          </a:p>
          <a:p>
            <a:pPr algn="just"/>
            <a:r>
              <a:rPr lang="en-US" dirty="0" smtClean="0"/>
              <a:t>The </a:t>
            </a:r>
            <a:r>
              <a:rPr lang="en-US" dirty="0"/>
              <a:t>main purpose of an Operating System </a:t>
            </a:r>
            <a:r>
              <a:rPr lang="en-US" dirty="0" smtClean="0"/>
              <a:t>is:</a:t>
            </a:r>
          </a:p>
          <a:p>
            <a:pPr lvl="1"/>
            <a:r>
              <a:rPr lang="en-US" dirty="0" smtClean="0"/>
              <a:t> </a:t>
            </a:r>
            <a:r>
              <a:rPr lang="en-US" dirty="0"/>
              <a:t>to provide an environment in which we can execute programs. </a:t>
            </a:r>
            <a:endParaRPr lang="en-US" dirty="0" smtClean="0"/>
          </a:p>
          <a:p>
            <a:r>
              <a:rPr lang="en-US" dirty="0" smtClean="0"/>
              <a:t>The </a:t>
            </a:r>
            <a:r>
              <a:rPr lang="en-US" dirty="0"/>
              <a:t>main goals of the Operating System are: </a:t>
            </a:r>
            <a:endParaRPr lang="en-US" dirty="0" smtClean="0"/>
          </a:p>
          <a:p>
            <a:pPr lvl="1"/>
            <a:r>
              <a:rPr lang="en-US" dirty="0" smtClean="0"/>
              <a:t>To </a:t>
            </a:r>
            <a:r>
              <a:rPr lang="en-US" dirty="0"/>
              <a:t>make the computer system convenient to use</a:t>
            </a:r>
            <a:r>
              <a:rPr lang="en-US" dirty="0" smtClean="0"/>
              <a:t>,</a:t>
            </a:r>
          </a:p>
          <a:p>
            <a:pPr lvl="1"/>
            <a:r>
              <a:rPr lang="en-US" dirty="0" smtClean="0"/>
              <a:t>To </a:t>
            </a:r>
            <a:r>
              <a:rPr lang="en-US" dirty="0"/>
              <a:t>make the use of computer hardware in efficient way. </a:t>
            </a:r>
          </a:p>
        </p:txBody>
      </p:sp>
    </p:spTree>
    <p:extLst>
      <p:ext uri="{BB962C8B-B14F-4D97-AF65-F5344CB8AC3E}">
        <p14:creationId xmlns:p14="http://schemas.microsoft.com/office/powerpoint/2010/main" val="2162999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OS Services</a:t>
            </a:r>
          </a:p>
        </p:txBody>
      </p:sp>
      <p:sp>
        <p:nvSpPr>
          <p:cNvPr id="3" name="Content Placeholder 2"/>
          <p:cNvSpPr>
            <a:spLocks noGrp="1"/>
          </p:cNvSpPr>
          <p:nvPr>
            <p:ph idx="1"/>
          </p:nvPr>
        </p:nvSpPr>
        <p:spPr/>
        <p:txBody>
          <a:bodyPr>
            <a:normAutofit/>
          </a:bodyPr>
          <a:lstStyle/>
          <a:p>
            <a:pPr algn="just"/>
            <a:r>
              <a:rPr lang="en-US" dirty="0"/>
              <a:t>T</a:t>
            </a:r>
            <a:r>
              <a:rPr lang="en-US" dirty="0" smtClean="0"/>
              <a:t>he </a:t>
            </a:r>
            <a:r>
              <a:rPr lang="en-US" dirty="0"/>
              <a:t>range and extent of services provided by an Operating System depends on a number of factors. </a:t>
            </a:r>
            <a:endParaRPr lang="en-US" dirty="0" smtClean="0"/>
          </a:p>
          <a:p>
            <a:pPr lvl="1" algn="just"/>
            <a:r>
              <a:rPr lang="en-US" dirty="0" smtClean="0"/>
              <a:t>The </a:t>
            </a:r>
            <a:r>
              <a:rPr lang="en-US" dirty="0"/>
              <a:t>target </a:t>
            </a:r>
            <a:r>
              <a:rPr lang="en-US" dirty="0" smtClean="0"/>
              <a:t>environment </a:t>
            </a:r>
            <a:r>
              <a:rPr lang="en-US" dirty="0"/>
              <a:t>that the Operating System is intended to </a:t>
            </a:r>
            <a:r>
              <a:rPr lang="en-US" dirty="0" smtClean="0"/>
              <a:t>support. </a:t>
            </a:r>
          </a:p>
          <a:p>
            <a:pPr lvl="2" algn="just"/>
            <a:r>
              <a:rPr lang="en-US" dirty="0" smtClean="0"/>
              <a:t>It is </a:t>
            </a:r>
            <a:r>
              <a:rPr lang="en-US" dirty="0"/>
              <a:t>largely </a:t>
            </a:r>
            <a:r>
              <a:rPr lang="en-US" dirty="0" smtClean="0"/>
              <a:t>determined by </a:t>
            </a:r>
            <a:r>
              <a:rPr lang="en-US" dirty="0"/>
              <a:t>user- visible functions of an operating system. </a:t>
            </a:r>
            <a:endParaRPr lang="en-US" dirty="0"/>
          </a:p>
        </p:txBody>
      </p:sp>
    </p:spTree>
    <p:extLst>
      <p:ext uri="{BB962C8B-B14F-4D97-AF65-F5344CB8AC3E}">
        <p14:creationId xmlns:p14="http://schemas.microsoft.com/office/powerpoint/2010/main" val="460411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OS Services Cont..</a:t>
            </a:r>
            <a:endParaRPr lang="en-US" u="sng" dirty="0"/>
          </a:p>
        </p:txBody>
      </p:sp>
      <p:sp>
        <p:nvSpPr>
          <p:cNvPr id="3" name="Content Placeholder 2"/>
          <p:cNvSpPr>
            <a:spLocks noGrp="1"/>
          </p:cNvSpPr>
          <p:nvPr>
            <p:ph idx="1"/>
          </p:nvPr>
        </p:nvSpPr>
        <p:spPr/>
        <p:txBody>
          <a:bodyPr>
            <a:normAutofit/>
          </a:bodyPr>
          <a:lstStyle/>
          <a:p>
            <a:r>
              <a:rPr lang="en-US" dirty="0"/>
              <a:t>An Operating System provides services to both the users and to the </a:t>
            </a:r>
            <a:r>
              <a:rPr lang="en-US" dirty="0" smtClean="0"/>
              <a:t>programs:</a:t>
            </a:r>
          </a:p>
          <a:p>
            <a:pPr lvl="1"/>
            <a:r>
              <a:rPr lang="en-US" dirty="0" smtClean="0"/>
              <a:t>Providing environment to the programs for their execution</a:t>
            </a:r>
            <a:endParaRPr lang="en-US" dirty="0"/>
          </a:p>
          <a:p>
            <a:pPr lvl="1"/>
            <a:r>
              <a:rPr lang="en-US" dirty="0" smtClean="0"/>
              <a:t>Users can execute their programs in an efficient way</a:t>
            </a:r>
          </a:p>
          <a:p>
            <a:r>
              <a:rPr lang="en-US" dirty="0" smtClean="0"/>
              <a:t>For </a:t>
            </a:r>
            <a:r>
              <a:rPr lang="en-US" dirty="0" err="1" smtClean="0"/>
              <a:t>eg</a:t>
            </a:r>
            <a:r>
              <a:rPr lang="en-US" dirty="0" smtClean="0"/>
              <a:t>: </a:t>
            </a:r>
            <a:r>
              <a:rPr lang="en-US" dirty="0"/>
              <a:t>Program </a:t>
            </a:r>
            <a:r>
              <a:rPr lang="en-US" dirty="0" smtClean="0"/>
              <a:t>execution, I/O operations, File </a:t>
            </a:r>
            <a:r>
              <a:rPr lang="en-US" dirty="0"/>
              <a:t>System </a:t>
            </a:r>
            <a:r>
              <a:rPr lang="en-US" dirty="0" smtClean="0"/>
              <a:t>manipulation, Communication, Error Detection, Resource Allocation, Protection</a:t>
            </a:r>
            <a:endParaRPr lang="en-US" sz="3600" dirty="0"/>
          </a:p>
          <a:p>
            <a:pPr lvl="1"/>
            <a:endParaRPr lang="en-US" dirty="0"/>
          </a:p>
          <a:p>
            <a:endParaRPr lang="en-US" dirty="0"/>
          </a:p>
        </p:txBody>
      </p:sp>
    </p:spTree>
    <p:extLst>
      <p:ext uri="{BB962C8B-B14F-4D97-AF65-F5344CB8AC3E}">
        <p14:creationId xmlns:p14="http://schemas.microsoft.com/office/powerpoint/2010/main" val="564383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229600" cy="3782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3400" y="4978338"/>
            <a:ext cx="8077200" cy="584775"/>
          </a:xfrm>
          <a:prstGeom prst="rect">
            <a:avLst/>
          </a:prstGeom>
          <a:solidFill>
            <a:srgbClr val="00B0F0"/>
          </a:solidFill>
        </p:spPr>
        <p:txBody>
          <a:bodyPr wrap="square" rtlCol="0">
            <a:spAutoFit/>
          </a:bodyPr>
          <a:lstStyle/>
          <a:p>
            <a:pPr algn="ctr"/>
            <a:r>
              <a:rPr lang="en-US" sz="3200" b="1" dirty="0" smtClean="0"/>
              <a:t>Operating System extended view</a:t>
            </a:r>
            <a:endParaRPr lang="en-US" sz="3200" b="1" dirty="0"/>
          </a:p>
        </p:txBody>
      </p:sp>
    </p:spTree>
    <p:extLst>
      <p:ext uri="{BB962C8B-B14F-4D97-AF65-F5344CB8AC3E}">
        <p14:creationId xmlns:p14="http://schemas.microsoft.com/office/powerpoint/2010/main" val="2347769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525000" cy="1143000"/>
          </a:xfrm>
        </p:spPr>
        <p:txBody>
          <a:bodyPr>
            <a:normAutofit fontScale="90000"/>
          </a:bodyPr>
          <a:lstStyle/>
          <a:p>
            <a:r>
              <a:rPr lang="en-US" u="sng" dirty="0" smtClean="0"/>
              <a:t>System Call</a:t>
            </a:r>
            <a:r>
              <a:rPr lang="en-US" sz="2000" u="sng" dirty="0" smtClean="0"/>
              <a:t/>
            </a:r>
            <a:br>
              <a:rPr lang="en-US" sz="2000" u="sng" dirty="0" smtClean="0"/>
            </a:br>
            <a:r>
              <a:rPr lang="en-US" sz="2000" dirty="0" smtClean="0">
                <a:solidFill>
                  <a:srgbClr val="FF0000"/>
                </a:solidFill>
              </a:rPr>
              <a:t>(Please </a:t>
            </a:r>
            <a:r>
              <a:rPr lang="en-US" sz="2000" dirty="0">
                <a:solidFill>
                  <a:srgbClr val="FF0000"/>
                </a:solidFill>
              </a:rPr>
              <a:t>refer to this </a:t>
            </a:r>
            <a:r>
              <a:rPr lang="en-US" sz="2000" dirty="0" smtClean="0">
                <a:solidFill>
                  <a:srgbClr val="FF0000"/>
                </a:solidFill>
              </a:rPr>
              <a:t>link:  http</a:t>
            </a:r>
            <a:r>
              <a:rPr lang="en-US" sz="2000" dirty="0">
                <a:solidFill>
                  <a:srgbClr val="FF0000"/>
                </a:solidFill>
              </a:rPr>
              <a:t>://</a:t>
            </a:r>
            <a:r>
              <a:rPr lang="en-US" sz="2000" dirty="0" smtClean="0">
                <a:solidFill>
                  <a:srgbClr val="FF0000"/>
                </a:solidFill>
              </a:rPr>
              <a:t>faculty.salina.k-state.edu/tim/ossg/Introduction/sys_calls.html</a:t>
            </a:r>
            <a:r>
              <a:rPr lang="en-US" sz="1800" dirty="0" smtClean="0"/>
              <a:t>)</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95524"/>
            <a:ext cx="861060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9357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 Cont..</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Application developers often do not have direct access to the system calls, but can access them through </a:t>
            </a:r>
            <a:r>
              <a:rPr lang="en-US" dirty="0" smtClean="0"/>
              <a:t>an application </a:t>
            </a:r>
            <a:r>
              <a:rPr lang="en-US" dirty="0"/>
              <a:t>programming interface (API). </a:t>
            </a:r>
            <a:endParaRPr lang="en-US" dirty="0" smtClean="0"/>
          </a:p>
          <a:p>
            <a:pPr algn="just"/>
            <a:r>
              <a:rPr lang="en-US" dirty="0" smtClean="0"/>
              <a:t>The </a:t>
            </a:r>
            <a:r>
              <a:rPr lang="en-US" dirty="0"/>
              <a:t>functions that are included in the API invoke the actual </a:t>
            </a:r>
            <a:r>
              <a:rPr lang="en-US" dirty="0" smtClean="0"/>
              <a:t>system calls</a:t>
            </a:r>
            <a:r>
              <a:rPr lang="en-US" dirty="0"/>
              <a:t>. </a:t>
            </a:r>
            <a:endParaRPr lang="en-US" dirty="0" smtClean="0"/>
          </a:p>
          <a:p>
            <a:pPr algn="just"/>
            <a:r>
              <a:rPr lang="en-US" dirty="0" smtClean="0"/>
              <a:t>By </a:t>
            </a:r>
            <a:r>
              <a:rPr lang="en-US" dirty="0"/>
              <a:t>using the API, certain benefits can be gained:</a:t>
            </a:r>
          </a:p>
          <a:p>
            <a:pPr lvl="1" algn="just"/>
            <a:r>
              <a:rPr lang="en-US" dirty="0"/>
              <a:t>Portability: as long a system supports an API, any program using that API can compile and run.</a:t>
            </a:r>
          </a:p>
          <a:p>
            <a:pPr lvl="1" algn="just"/>
            <a:r>
              <a:rPr lang="en-US" dirty="0"/>
              <a:t>Ease of Use: using the API can be significantly easier than using the actual system call</a:t>
            </a:r>
            <a:r>
              <a:rPr lang="en-US" dirty="0" smtClean="0"/>
              <a:t>.</a:t>
            </a:r>
          </a:p>
          <a:p>
            <a:pPr lvl="1"/>
            <a:endParaRPr lang="en-US" dirty="0"/>
          </a:p>
          <a:p>
            <a:pPr lvl="1"/>
            <a:r>
              <a:rPr lang="en-US" dirty="0">
                <a:solidFill>
                  <a:srgbClr val="FF0000"/>
                </a:solidFill>
              </a:rPr>
              <a:t>(Please refer to this link:  http://faculty.salina.k-state.edu/tim/ossg/Introduction/sys_calls.html</a:t>
            </a:r>
            <a:r>
              <a:rPr lang="en-US" sz="2400" dirty="0"/>
              <a:t>)</a:t>
            </a:r>
            <a:endParaRPr lang="en-US" dirty="0"/>
          </a:p>
        </p:txBody>
      </p:sp>
    </p:spTree>
    <p:extLst>
      <p:ext uri="{BB962C8B-B14F-4D97-AF65-F5344CB8AC3E}">
        <p14:creationId xmlns:p14="http://schemas.microsoft.com/office/powerpoint/2010/main" val="1113134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 Parameters</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dirty="0"/>
          </a:p>
          <a:p>
            <a:pPr marL="457200" lvl="1" indent="0">
              <a:buNone/>
            </a:pPr>
            <a:r>
              <a:rPr lang="en-US" dirty="0">
                <a:solidFill>
                  <a:srgbClr val="FF0000"/>
                </a:solidFill>
              </a:rPr>
              <a:t>(Please refer to this link:  http://faculty.salina.k-state.edu/tim/ossg/Introduction/sys_calls.html</a:t>
            </a:r>
            <a:r>
              <a:rPr lang="en-US" sz="2400" dirty="0"/>
              <a:t>)</a:t>
            </a:r>
            <a:endParaRPr lang="en-US" dirty="0"/>
          </a:p>
        </p:txBody>
      </p:sp>
    </p:spTree>
    <p:extLst>
      <p:ext uri="{BB962C8B-B14F-4D97-AF65-F5344CB8AC3E}">
        <p14:creationId xmlns:p14="http://schemas.microsoft.com/office/powerpoint/2010/main" val="198891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System </a:t>
            </a:r>
            <a:r>
              <a:rPr lang="en-US" dirty="0"/>
              <a:t>Calls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6252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of OS and hardware</a:t>
            </a:r>
          </a:p>
        </p:txBody>
      </p:sp>
      <p:sp>
        <p:nvSpPr>
          <p:cNvPr id="3" name="Content Placeholder 2"/>
          <p:cNvSpPr>
            <a:spLocks noGrp="1"/>
          </p:cNvSpPr>
          <p:nvPr>
            <p:ph idx="1"/>
          </p:nvPr>
        </p:nvSpPr>
        <p:spPr/>
        <p:txBody>
          <a:bodyPr>
            <a:normAutofit fontScale="92500" lnSpcReduction="20000"/>
          </a:bodyPr>
          <a:lstStyle/>
          <a:p>
            <a:pPr algn="just"/>
            <a:r>
              <a:rPr lang="en-US" dirty="0"/>
              <a:t>Scene 1: Perform basic tasks such as recognizing input from the keyboard, sending output to the display screen, keeping track of files and directories on the disk, and controlling peripheral devices such as disk drives and printers – </a:t>
            </a:r>
            <a:r>
              <a:rPr lang="en-US" dirty="0" smtClean="0"/>
              <a:t>OS addresses the </a:t>
            </a:r>
            <a:r>
              <a:rPr lang="en-US" dirty="0"/>
              <a:t>need for managing the computer hardware</a:t>
            </a:r>
            <a:endParaRPr lang="en-US" dirty="0" smtClean="0"/>
          </a:p>
          <a:p>
            <a:pPr algn="just"/>
            <a:r>
              <a:rPr lang="en-US" dirty="0"/>
              <a:t>Scene 2: Provide a software platform on top of which other programs can run- OS </a:t>
            </a:r>
            <a:r>
              <a:rPr lang="en-US" dirty="0" smtClean="0"/>
              <a:t>provides </a:t>
            </a:r>
            <a:r>
              <a:rPr lang="en-US" dirty="0"/>
              <a:t>an interface between application software and hardware</a:t>
            </a:r>
          </a:p>
        </p:txBody>
      </p:sp>
    </p:spTree>
    <p:extLst>
      <p:ext uri="{BB962C8B-B14F-4D97-AF65-F5344CB8AC3E}">
        <p14:creationId xmlns:p14="http://schemas.microsoft.com/office/powerpoint/2010/main" val="3833988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82296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383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454" y="0"/>
            <a:ext cx="9471454"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04800" y="5867400"/>
            <a:ext cx="8610600" cy="923330"/>
          </a:xfrm>
          <a:prstGeom prst="rect">
            <a:avLst/>
          </a:prstGeom>
          <a:noFill/>
        </p:spPr>
        <p:txBody>
          <a:bodyPr wrap="square" rtlCol="0">
            <a:spAutoFit/>
          </a:bodyPr>
          <a:lstStyle/>
          <a:p>
            <a:pPr algn="just"/>
            <a:r>
              <a:rPr lang="en-US" dirty="0"/>
              <a:t>As a user, we normally interact with the Operating System through a set of commands. The commands are accepted and executed by a part of the Operating System called the command processor or command line interpreter.</a:t>
            </a:r>
          </a:p>
        </p:txBody>
      </p:sp>
    </p:spTree>
    <p:extLst>
      <p:ext uri="{BB962C8B-B14F-4D97-AF65-F5344CB8AC3E}">
        <p14:creationId xmlns:p14="http://schemas.microsoft.com/office/powerpoint/2010/main" val="650514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Understanding hardware of the system</a:t>
            </a:r>
            <a:endParaRPr lang="en-US" u="sng" dirty="0"/>
          </a:p>
        </p:txBody>
      </p:sp>
      <p:sp>
        <p:nvSpPr>
          <p:cNvPr id="3" name="Content Placeholder 2"/>
          <p:cNvSpPr>
            <a:spLocks noGrp="1"/>
          </p:cNvSpPr>
          <p:nvPr>
            <p:ph idx="1"/>
          </p:nvPr>
        </p:nvSpPr>
        <p:spPr>
          <a:xfrm>
            <a:off x="304800" y="1219200"/>
            <a:ext cx="8458200" cy="5334000"/>
          </a:xfrm>
        </p:spPr>
        <p:txBody>
          <a:bodyPr>
            <a:normAutofit fontScale="92500" lnSpcReduction="10000"/>
          </a:bodyPr>
          <a:lstStyle/>
          <a:p>
            <a:r>
              <a:rPr lang="en-US" dirty="0"/>
              <a:t>Hardware </a:t>
            </a:r>
            <a:endParaRPr lang="en-US" dirty="0" smtClean="0"/>
          </a:p>
          <a:p>
            <a:r>
              <a:rPr lang="en-US" dirty="0" smtClean="0"/>
              <a:t>Software </a:t>
            </a:r>
          </a:p>
          <a:p>
            <a:r>
              <a:rPr lang="en-US" dirty="0" smtClean="0"/>
              <a:t>Main </a:t>
            </a:r>
            <a:r>
              <a:rPr lang="en-US" dirty="0"/>
              <a:t>memory </a:t>
            </a:r>
            <a:endParaRPr lang="en-US" dirty="0" smtClean="0"/>
          </a:p>
          <a:p>
            <a:r>
              <a:rPr lang="en-US" dirty="0" smtClean="0"/>
              <a:t>Input/output </a:t>
            </a:r>
            <a:r>
              <a:rPr lang="en-US" dirty="0"/>
              <a:t>devices </a:t>
            </a:r>
            <a:endParaRPr lang="en-US" dirty="0" smtClean="0"/>
          </a:p>
          <a:p>
            <a:r>
              <a:rPr lang="en-US" dirty="0" smtClean="0"/>
              <a:t>The </a:t>
            </a:r>
            <a:r>
              <a:rPr lang="en-US" dirty="0"/>
              <a:t>central processing unit </a:t>
            </a:r>
            <a:endParaRPr lang="en-US" dirty="0" smtClean="0"/>
          </a:p>
          <a:p>
            <a:r>
              <a:rPr lang="en-US" dirty="0" smtClean="0"/>
              <a:t>The </a:t>
            </a:r>
            <a:r>
              <a:rPr lang="en-US" dirty="0"/>
              <a:t>entire computer systems can be divided into four parts or </a:t>
            </a:r>
            <a:r>
              <a:rPr lang="en-US" dirty="0" smtClean="0"/>
              <a:t>components</a:t>
            </a:r>
          </a:p>
          <a:p>
            <a:pPr lvl="1"/>
            <a:r>
              <a:rPr lang="en-US" dirty="0" smtClean="0"/>
              <a:t> </a:t>
            </a:r>
            <a:r>
              <a:rPr lang="en-US" dirty="0"/>
              <a:t>(1) The hardware </a:t>
            </a:r>
            <a:endParaRPr lang="en-US" dirty="0" smtClean="0"/>
          </a:p>
          <a:p>
            <a:pPr lvl="1"/>
            <a:r>
              <a:rPr lang="en-US" dirty="0" smtClean="0"/>
              <a:t>(</a:t>
            </a:r>
            <a:r>
              <a:rPr lang="en-US" dirty="0"/>
              <a:t>2) The Operating </a:t>
            </a:r>
            <a:r>
              <a:rPr lang="en-US" dirty="0" smtClean="0"/>
              <a:t>System</a:t>
            </a:r>
          </a:p>
          <a:p>
            <a:pPr lvl="1"/>
            <a:r>
              <a:rPr lang="en-US" dirty="0" smtClean="0"/>
              <a:t> </a:t>
            </a:r>
            <a:r>
              <a:rPr lang="en-US" dirty="0"/>
              <a:t>(3) The application programs and system </a:t>
            </a:r>
            <a:r>
              <a:rPr lang="en-US" dirty="0" smtClean="0"/>
              <a:t>programs</a:t>
            </a:r>
          </a:p>
          <a:p>
            <a:pPr lvl="1"/>
            <a:r>
              <a:rPr lang="en-US" dirty="0" smtClean="0"/>
              <a:t> </a:t>
            </a:r>
            <a:r>
              <a:rPr lang="en-US" dirty="0"/>
              <a:t>(4) The </a:t>
            </a:r>
            <a:r>
              <a:rPr lang="en-US" dirty="0" smtClean="0"/>
              <a:t>users </a:t>
            </a:r>
            <a:r>
              <a:rPr lang="en-US" dirty="0" smtClean="0">
                <a:solidFill>
                  <a:schemeClr val="accent2"/>
                </a:solidFill>
              </a:rPr>
              <a:t>( Refer to the slide 1.5 of Galvin)</a:t>
            </a:r>
            <a:endParaRPr lang="en-US" dirty="0">
              <a:solidFill>
                <a:schemeClr val="accent2"/>
              </a:solidFill>
            </a:endParaRPr>
          </a:p>
        </p:txBody>
      </p:sp>
    </p:spTree>
    <p:extLst>
      <p:ext uri="{BB962C8B-B14F-4D97-AF65-F5344CB8AC3E}">
        <p14:creationId xmlns:p14="http://schemas.microsoft.com/office/powerpoint/2010/main" val="615869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a:t>
            </a:r>
            <a:endParaRPr lang="en-US" u="sng" dirty="0"/>
          </a:p>
        </p:txBody>
      </p:sp>
      <p:sp>
        <p:nvSpPr>
          <p:cNvPr id="3" name="Content Placeholder 2"/>
          <p:cNvSpPr>
            <a:spLocks noGrp="1"/>
          </p:cNvSpPr>
          <p:nvPr>
            <p:ph idx="1"/>
          </p:nvPr>
        </p:nvSpPr>
        <p:spPr/>
        <p:txBody>
          <a:bodyPr/>
          <a:lstStyle/>
          <a:p>
            <a:pPr algn="just"/>
            <a:r>
              <a:rPr lang="en-US" dirty="0" smtClean="0"/>
              <a:t>The </a:t>
            </a:r>
            <a:r>
              <a:rPr lang="en-US" dirty="0"/>
              <a:t>Operating System controls and coordinates the use of the hardware among the various users and the application programs.</a:t>
            </a:r>
          </a:p>
        </p:txBody>
      </p:sp>
    </p:spTree>
    <p:extLst>
      <p:ext uri="{BB962C8B-B14F-4D97-AF65-F5344CB8AC3E}">
        <p14:creationId xmlns:p14="http://schemas.microsoft.com/office/powerpoint/2010/main" val="3234009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view of a Computer System</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94532"/>
            <a:ext cx="8229600" cy="3937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1418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Operating System is a resource allocator</a:t>
            </a:r>
            <a:endParaRPr lang="en-US" u="sng" dirty="0"/>
          </a:p>
        </p:txBody>
      </p:sp>
      <p:sp>
        <p:nvSpPr>
          <p:cNvPr id="3" name="Content Placeholder 2"/>
          <p:cNvSpPr>
            <a:spLocks noGrp="1"/>
          </p:cNvSpPr>
          <p:nvPr>
            <p:ph idx="1"/>
          </p:nvPr>
        </p:nvSpPr>
        <p:spPr/>
        <p:txBody>
          <a:bodyPr>
            <a:normAutofit lnSpcReduction="10000"/>
          </a:bodyPr>
          <a:lstStyle/>
          <a:p>
            <a:pPr algn="just"/>
            <a:r>
              <a:rPr lang="en-US" dirty="0"/>
              <a:t>A computer system has many </a:t>
            </a:r>
            <a:r>
              <a:rPr lang="en-US" dirty="0" smtClean="0"/>
              <a:t>resources</a:t>
            </a:r>
          </a:p>
          <a:p>
            <a:pPr algn="just"/>
            <a:r>
              <a:rPr lang="en-US" dirty="0" smtClean="0"/>
              <a:t>These </a:t>
            </a:r>
            <a:r>
              <a:rPr lang="en-US" dirty="0"/>
              <a:t>resources are the CPU time, memory space, files storage space, input/output devices and so on. </a:t>
            </a:r>
            <a:endParaRPr lang="en-US" dirty="0" smtClean="0"/>
          </a:p>
          <a:p>
            <a:pPr algn="just"/>
            <a:r>
              <a:rPr lang="en-US" dirty="0" smtClean="0"/>
              <a:t>The </a:t>
            </a:r>
            <a:r>
              <a:rPr lang="en-US" dirty="0"/>
              <a:t>Operating System acts as a manager of all of these resources and allocates them to the specific programs and users as needed by their tasks. </a:t>
            </a:r>
          </a:p>
          <a:p>
            <a:pPr algn="just"/>
            <a:r>
              <a:rPr lang="en-US" dirty="0" smtClean="0"/>
              <a:t>Proper Allocation of resources</a:t>
            </a:r>
            <a:endParaRPr lang="en-US" dirty="0"/>
          </a:p>
        </p:txBody>
      </p:sp>
    </p:spTree>
    <p:extLst>
      <p:ext uri="{BB962C8B-B14F-4D97-AF65-F5344CB8AC3E}">
        <p14:creationId xmlns:p14="http://schemas.microsoft.com/office/powerpoint/2010/main" val="3171050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1120</Words>
  <Application>Microsoft Office PowerPoint</Application>
  <PresentationFormat>On-screen Show (4:3)</PresentationFormat>
  <Paragraphs>126</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Lecture 1 </vt:lpstr>
      <vt:lpstr>OS definition</vt:lpstr>
      <vt:lpstr>Interaction of OS and hardware</vt:lpstr>
      <vt:lpstr>PowerPoint Presentation</vt:lpstr>
      <vt:lpstr>PowerPoint Presentation</vt:lpstr>
      <vt:lpstr>Understanding hardware of the system</vt:lpstr>
      <vt:lpstr>Cont..</vt:lpstr>
      <vt:lpstr>Basic view of a Computer System</vt:lpstr>
      <vt:lpstr>Operating System is a resource allocator</vt:lpstr>
      <vt:lpstr>Cont…</vt:lpstr>
      <vt:lpstr>Goals of OS</vt:lpstr>
      <vt:lpstr>Operating system objectives (Stallings)</vt:lpstr>
      <vt:lpstr>OS Functions (Stallings)</vt:lpstr>
      <vt:lpstr>Early Evolution</vt:lpstr>
      <vt:lpstr>Operating Systems by the late 1950s</vt:lpstr>
      <vt:lpstr>Operating Systems In 1960s</vt:lpstr>
      <vt:lpstr>Supported OS Features by 1970s</vt:lpstr>
      <vt:lpstr>Accomplishments after 1970</vt:lpstr>
      <vt:lpstr>Terms</vt:lpstr>
      <vt:lpstr>OS Services</vt:lpstr>
      <vt:lpstr>OS Services Cont..</vt:lpstr>
      <vt:lpstr>System Call</vt:lpstr>
      <vt:lpstr>System Call (Please refer to this link:  http://faculty.salina.k-state.edu/tim/ossg/Introduction/sys_calls.html)</vt:lpstr>
      <vt:lpstr>System Call Cont..</vt:lpstr>
      <vt:lpstr>System Call Parameters</vt:lpstr>
      <vt:lpstr>Types of System Calls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c:title>
  <dc:creator>Admin</dc:creator>
  <cp:lastModifiedBy>Admin</cp:lastModifiedBy>
  <cp:revision>14</cp:revision>
  <dcterms:created xsi:type="dcterms:W3CDTF">2006-08-16T00:00:00Z</dcterms:created>
  <dcterms:modified xsi:type="dcterms:W3CDTF">2020-08-11T05:14:43Z</dcterms:modified>
</cp:coreProperties>
</file>