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62" r:id="rId5"/>
    <p:sldId id="259" r:id="rId6"/>
    <p:sldId id="260" r:id="rId7"/>
    <p:sldId id="283" r:id="rId8"/>
    <p:sldId id="261" r:id="rId9"/>
    <p:sldId id="263" r:id="rId10"/>
    <p:sldId id="264" r:id="rId11"/>
    <p:sldId id="265" r:id="rId12"/>
    <p:sldId id="266" r:id="rId13"/>
    <p:sldId id="267" r:id="rId14"/>
    <p:sldId id="284" r:id="rId15"/>
    <p:sldId id="285" r:id="rId16"/>
    <p:sldId id="286" r:id="rId17"/>
    <p:sldId id="268" r:id="rId18"/>
    <p:sldId id="269" r:id="rId19"/>
    <p:sldId id="270" r:id="rId20"/>
    <p:sldId id="271" r:id="rId21"/>
    <p:sldId id="272" r:id="rId22"/>
    <p:sldId id="287" r:id="rId23"/>
    <p:sldId id="273" r:id="rId24"/>
    <p:sldId id="274" r:id="rId25"/>
    <p:sldId id="275" r:id="rId26"/>
    <p:sldId id="277" r:id="rId27"/>
    <p:sldId id="280" r:id="rId28"/>
    <p:sldId id="281" r:id="rId29"/>
    <p:sldId id="289" r:id="rId30"/>
    <p:sldId id="290" r:id="rId31"/>
    <p:sldId id="291"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62" autoAdjust="0"/>
    <p:restoredTop sz="94660"/>
  </p:normalViewPr>
  <p:slideViewPr>
    <p:cSldViewPr>
      <p:cViewPr>
        <p:scale>
          <a:sx n="76" d="100"/>
          <a:sy n="76" d="100"/>
        </p:scale>
        <p:origin x="-960" y="3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C06CDF-54B9-424F-9EA8-90FE228B7BBC}" type="datetimeFigureOut">
              <a:rPr lang="en-US" smtClean="0"/>
              <a:pPr/>
              <a:t>8/16/2017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0DEBDD-2A43-4C44-AE1D-7F330F047A64}" type="slidenum">
              <a:rPr lang="en-US" smtClean="0"/>
              <a:pPr/>
              <a:t>‹#›</a:t>
            </a:fld>
            <a:endParaRPr lang="en-US"/>
          </a:p>
        </p:txBody>
      </p:sp>
    </p:spTree>
    <p:extLst>
      <p:ext uri="{BB962C8B-B14F-4D97-AF65-F5344CB8AC3E}">
        <p14:creationId xmlns:p14="http://schemas.microsoft.com/office/powerpoint/2010/main" val="1456138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C03252E3-71CE-4C64-A150-D611071FAA79}" type="slidenum">
              <a:rPr lang="en-US"/>
              <a:pPr/>
              <a:t>27</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143F434-5EDD-44E4-93F5-119BEE14B859}" type="slidenum">
              <a:rPr lang="en-US"/>
              <a:pPr/>
              <a:t>28</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3B1A284-C4B9-495E-92AA-09BE23395F43}" type="datetimeFigureOut">
              <a:rPr lang="en-IN" smtClean="0"/>
              <a:pPr/>
              <a:t>16-08-2017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1FC360-BDF5-4415-9572-9B3532C28E56}" type="slidenum">
              <a:rPr lang="en-IN" smtClean="0"/>
              <a:pPr/>
              <a:t>‹#›</a:t>
            </a:fld>
            <a:endParaRPr lang="en-IN"/>
          </a:p>
        </p:txBody>
      </p:sp>
    </p:spTree>
    <p:extLst>
      <p:ext uri="{BB962C8B-B14F-4D97-AF65-F5344CB8AC3E}">
        <p14:creationId xmlns:p14="http://schemas.microsoft.com/office/powerpoint/2010/main" val="2422349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3B1A284-C4B9-495E-92AA-09BE23395F43}" type="datetimeFigureOut">
              <a:rPr lang="en-IN" smtClean="0"/>
              <a:pPr/>
              <a:t>16-08-2017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1FC360-BDF5-4415-9572-9B3532C28E56}" type="slidenum">
              <a:rPr lang="en-IN" smtClean="0"/>
              <a:pPr/>
              <a:t>‹#›</a:t>
            </a:fld>
            <a:endParaRPr lang="en-IN"/>
          </a:p>
        </p:txBody>
      </p:sp>
    </p:spTree>
    <p:extLst>
      <p:ext uri="{BB962C8B-B14F-4D97-AF65-F5344CB8AC3E}">
        <p14:creationId xmlns:p14="http://schemas.microsoft.com/office/powerpoint/2010/main" val="3244847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3B1A284-C4B9-495E-92AA-09BE23395F43}" type="datetimeFigureOut">
              <a:rPr lang="en-IN" smtClean="0"/>
              <a:pPr/>
              <a:t>16-08-2017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1FC360-BDF5-4415-9572-9B3532C28E56}" type="slidenum">
              <a:rPr lang="en-IN" smtClean="0"/>
              <a:pPr/>
              <a:t>‹#›</a:t>
            </a:fld>
            <a:endParaRPr lang="en-IN"/>
          </a:p>
        </p:txBody>
      </p:sp>
    </p:spTree>
    <p:extLst>
      <p:ext uri="{BB962C8B-B14F-4D97-AF65-F5344CB8AC3E}">
        <p14:creationId xmlns:p14="http://schemas.microsoft.com/office/powerpoint/2010/main" val="3926414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3B1A284-C4B9-495E-92AA-09BE23395F43}" type="datetimeFigureOut">
              <a:rPr lang="en-IN" smtClean="0"/>
              <a:pPr/>
              <a:t>16-08-2017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1FC360-BDF5-4415-9572-9B3532C28E56}" type="slidenum">
              <a:rPr lang="en-IN" smtClean="0"/>
              <a:pPr/>
              <a:t>‹#›</a:t>
            </a:fld>
            <a:endParaRPr lang="en-IN"/>
          </a:p>
        </p:txBody>
      </p:sp>
    </p:spTree>
    <p:extLst>
      <p:ext uri="{BB962C8B-B14F-4D97-AF65-F5344CB8AC3E}">
        <p14:creationId xmlns:p14="http://schemas.microsoft.com/office/powerpoint/2010/main" val="271742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1A284-C4B9-495E-92AA-09BE23395F43}" type="datetimeFigureOut">
              <a:rPr lang="en-IN" smtClean="0"/>
              <a:pPr/>
              <a:t>16-08-2017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1FC360-BDF5-4415-9572-9B3532C28E56}" type="slidenum">
              <a:rPr lang="en-IN" smtClean="0"/>
              <a:pPr/>
              <a:t>‹#›</a:t>
            </a:fld>
            <a:endParaRPr lang="en-IN"/>
          </a:p>
        </p:txBody>
      </p:sp>
    </p:spTree>
    <p:extLst>
      <p:ext uri="{BB962C8B-B14F-4D97-AF65-F5344CB8AC3E}">
        <p14:creationId xmlns:p14="http://schemas.microsoft.com/office/powerpoint/2010/main" val="181577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3B1A284-C4B9-495E-92AA-09BE23395F43}" type="datetimeFigureOut">
              <a:rPr lang="en-IN" smtClean="0"/>
              <a:pPr/>
              <a:t>16-08-2017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1FC360-BDF5-4415-9572-9B3532C28E56}" type="slidenum">
              <a:rPr lang="en-IN" smtClean="0"/>
              <a:pPr/>
              <a:t>‹#›</a:t>
            </a:fld>
            <a:endParaRPr lang="en-IN"/>
          </a:p>
        </p:txBody>
      </p:sp>
    </p:spTree>
    <p:extLst>
      <p:ext uri="{BB962C8B-B14F-4D97-AF65-F5344CB8AC3E}">
        <p14:creationId xmlns:p14="http://schemas.microsoft.com/office/powerpoint/2010/main" val="121989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3B1A284-C4B9-495E-92AA-09BE23395F43}" type="datetimeFigureOut">
              <a:rPr lang="en-IN" smtClean="0"/>
              <a:pPr/>
              <a:t>16-08-2017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1FC360-BDF5-4415-9572-9B3532C28E56}" type="slidenum">
              <a:rPr lang="en-IN" smtClean="0"/>
              <a:pPr/>
              <a:t>‹#›</a:t>
            </a:fld>
            <a:endParaRPr lang="en-IN"/>
          </a:p>
        </p:txBody>
      </p:sp>
    </p:spTree>
    <p:extLst>
      <p:ext uri="{BB962C8B-B14F-4D97-AF65-F5344CB8AC3E}">
        <p14:creationId xmlns:p14="http://schemas.microsoft.com/office/powerpoint/2010/main" val="1799047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3B1A284-C4B9-495E-92AA-09BE23395F43}" type="datetimeFigureOut">
              <a:rPr lang="en-IN" smtClean="0"/>
              <a:pPr/>
              <a:t>16-08-2017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1FC360-BDF5-4415-9572-9B3532C28E56}" type="slidenum">
              <a:rPr lang="en-IN" smtClean="0"/>
              <a:pPr/>
              <a:t>‹#›</a:t>
            </a:fld>
            <a:endParaRPr lang="en-IN"/>
          </a:p>
        </p:txBody>
      </p:sp>
    </p:spTree>
    <p:extLst>
      <p:ext uri="{BB962C8B-B14F-4D97-AF65-F5344CB8AC3E}">
        <p14:creationId xmlns:p14="http://schemas.microsoft.com/office/powerpoint/2010/main" val="3439662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1A284-C4B9-495E-92AA-09BE23395F43}" type="datetimeFigureOut">
              <a:rPr lang="en-IN" smtClean="0"/>
              <a:pPr/>
              <a:t>16-08-2017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1FC360-BDF5-4415-9572-9B3532C28E56}" type="slidenum">
              <a:rPr lang="en-IN" smtClean="0"/>
              <a:pPr/>
              <a:t>‹#›</a:t>
            </a:fld>
            <a:endParaRPr lang="en-IN"/>
          </a:p>
        </p:txBody>
      </p:sp>
    </p:spTree>
    <p:extLst>
      <p:ext uri="{BB962C8B-B14F-4D97-AF65-F5344CB8AC3E}">
        <p14:creationId xmlns:p14="http://schemas.microsoft.com/office/powerpoint/2010/main" val="3236771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1A284-C4B9-495E-92AA-09BE23395F43}" type="datetimeFigureOut">
              <a:rPr lang="en-IN" smtClean="0"/>
              <a:pPr/>
              <a:t>16-08-2017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1FC360-BDF5-4415-9572-9B3532C28E56}" type="slidenum">
              <a:rPr lang="en-IN" smtClean="0"/>
              <a:pPr/>
              <a:t>‹#›</a:t>
            </a:fld>
            <a:endParaRPr lang="en-IN"/>
          </a:p>
        </p:txBody>
      </p:sp>
    </p:spTree>
    <p:extLst>
      <p:ext uri="{BB962C8B-B14F-4D97-AF65-F5344CB8AC3E}">
        <p14:creationId xmlns:p14="http://schemas.microsoft.com/office/powerpoint/2010/main" val="4030981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1A284-C4B9-495E-92AA-09BE23395F43}" type="datetimeFigureOut">
              <a:rPr lang="en-IN" smtClean="0"/>
              <a:pPr/>
              <a:t>16-08-2017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1FC360-BDF5-4415-9572-9B3532C28E56}" type="slidenum">
              <a:rPr lang="en-IN" smtClean="0"/>
              <a:pPr/>
              <a:t>‹#›</a:t>
            </a:fld>
            <a:endParaRPr lang="en-IN"/>
          </a:p>
        </p:txBody>
      </p:sp>
    </p:spTree>
    <p:extLst>
      <p:ext uri="{BB962C8B-B14F-4D97-AF65-F5344CB8AC3E}">
        <p14:creationId xmlns:p14="http://schemas.microsoft.com/office/powerpoint/2010/main" val="4232702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1A284-C4B9-495E-92AA-09BE23395F43}" type="datetimeFigureOut">
              <a:rPr lang="en-IN" smtClean="0"/>
              <a:pPr/>
              <a:t>16-08-2017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FC360-BDF5-4415-9572-9B3532C28E56}" type="slidenum">
              <a:rPr lang="en-IN" smtClean="0"/>
              <a:pPr/>
              <a:t>‹#›</a:t>
            </a:fld>
            <a:endParaRPr lang="en-IN"/>
          </a:p>
        </p:txBody>
      </p:sp>
    </p:spTree>
    <p:extLst>
      <p:ext uri="{BB962C8B-B14F-4D97-AF65-F5344CB8AC3E}">
        <p14:creationId xmlns:p14="http://schemas.microsoft.com/office/powerpoint/2010/main" val="10067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Process concurrency</a:t>
            </a:r>
            <a:endParaRPr lang="en-IN" dirty="0"/>
          </a:p>
        </p:txBody>
      </p:sp>
      <p:sp>
        <p:nvSpPr>
          <p:cNvPr id="3" name="Subtitle 2"/>
          <p:cNvSpPr>
            <a:spLocks noGrp="1"/>
          </p:cNvSpPr>
          <p:nvPr>
            <p:ph type="subTitle" idx="1"/>
          </p:nvPr>
        </p:nvSpPr>
        <p:spPr/>
        <p:txBody>
          <a:bodyPr/>
          <a:lstStyle/>
          <a:p>
            <a:r>
              <a:rPr lang="en-IN" dirty="0" err="1" smtClean="0"/>
              <a:t>G.Anuradha</a:t>
            </a:r>
            <a:endParaRPr lang="en-IN" dirty="0" smtClean="0"/>
          </a:p>
          <a:p>
            <a:r>
              <a:rPr lang="en-IN" dirty="0" smtClean="0"/>
              <a:t>Reference: William Stallings</a:t>
            </a:r>
            <a:endParaRPr lang="en-IN" dirty="0"/>
          </a:p>
        </p:txBody>
      </p:sp>
    </p:spTree>
    <p:extLst>
      <p:ext uri="{BB962C8B-B14F-4D97-AF65-F5344CB8AC3E}">
        <p14:creationId xmlns:p14="http://schemas.microsoft.com/office/powerpoint/2010/main" val="3455816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OS Concerns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What design and management issues are raised by concurrency?</a:t>
            </a:r>
          </a:p>
          <a:p>
            <a:pPr lvl="1"/>
            <a:r>
              <a:rPr lang="en-IN" dirty="0" smtClean="0"/>
              <a:t>OS should keep track of active processes</a:t>
            </a:r>
          </a:p>
          <a:p>
            <a:pPr lvl="1"/>
            <a:r>
              <a:rPr lang="en-IN" dirty="0" smtClean="0"/>
              <a:t>OS should allocate and </a:t>
            </a:r>
            <a:r>
              <a:rPr lang="en-IN" dirty="0" err="1" smtClean="0"/>
              <a:t>deallocate</a:t>
            </a:r>
            <a:r>
              <a:rPr lang="en-IN" dirty="0" smtClean="0"/>
              <a:t> resources to active processes</a:t>
            </a:r>
          </a:p>
          <a:p>
            <a:pPr lvl="2"/>
            <a:r>
              <a:rPr lang="en-IN" dirty="0" smtClean="0"/>
              <a:t>Processor time/memory/files/I-O devices</a:t>
            </a:r>
          </a:p>
          <a:p>
            <a:pPr lvl="1"/>
            <a:r>
              <a:rPr lang="en-IN" dirty="0" smtClean="0"/>
              <a:t>OS should protect against the interference by other processes</a:t>
            </a:r>
          </a:p>
          <a:p>
            <a:pPr lvl="1"/>
            <a:r>
              <a:rPr lang="en-IN" dirty="0" smtClean="0"/>
              <a:t>Result of a process should be independent of the speed of execution relative to other concurrent process  (Process interaction)</a:t>
            </a:r>
            <a:endParaRPr lang="en-IN" dirty="0"/>
          </a:p>
        </p:txBody>
      </p:sp>
    </p:spTree>
    <p:extLst>
      <p:ext uri="{BB962C8B-B14F-4D97-AF65-F5344CB8AC3E}">
        <p14:creationId xmlns:p14="http://schemas.microsoft.com/office/powerpoint/2010/main" val="82442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interaction</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00200"/>
            <a:ext cx="91440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5916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Competition among Processes for Resources</a:t>
            </a:r>
            <a:endParaRPr lang="en-IN" dirty="0"/>
          </a:p>
        </p:txBody>
      </p:sp>
      <p:sp>
        <p:nvSpPr>
          <p:cNvPr id="3" name="Content Placeholder 2"/>
          <p:cNvSpPr>
            <a:spLocks noGrp="1"/>
          </p:cNvSpPr>
          <p:nvPr>
            <p:ph idx="1"/>
          </p:nvPr>
        </p:nvSpPr>
        <p:spPr/>
        <p:txBody>
          <a:bodyPr/>
          <a:lstStyle/>
          <a:p>
            <a:r>
              <a:rPr lang="en-IN" dirty="0" smtClean="0"/>
              <a:t>3 control problems</a:t>
            </a:r>
          </a:p>
          <a:p>
            <a:pPr lvl="1"/>
            <a:r>
              <a:rPr lang="en-IN" dirty="0" smtClean="0"/>
              <a:t>Mutual exclusion:- </a:t>
            </a:r>
            <a:r>
              <a:rPr lang="en-IN" dirty="0" err="1" smtClean="0"/>
              <a:t>eg</a:t>
            </a:r>
            <a:r>
              <a:rPr lang="en-IN" dirty="0" smtClean="0"/>
              <a:t>. Printer</a:t>
            </a:r>
          </a:p>
          <a:p>
            <a:pPr lvl="1"/>
            <a:r>
              <a:rPr lang="en-IN" dirty="0" smtClean="0"/>
              <a:t>Mutual exclusion leads to two more additional problems</a:t>
            </a:r>
          </a:p>
          <a:p>
            <a:pPr lvl="2"/>
            <a:r>
              <a:rPr lang="en-IN" dirty="0" smtClean="0"/>
              <a:t>Deadlock</a:t>
            </a:r>
          </a:p>
          <a:p>
            <a:pPr lvl="2"/>
            <a:r>
              <a:rPr lang="en-IN" dirty="0" smtClean="0"/>
              <a:t>Starvation</a:t>
            </a:r>
          </a:p>
          <a:p>
            <a:pPr lvl="1"/>
            <a:r>
              <a:rPr lang="en-IN" dirty="0" smtClean="0"/>
              <a:t>Mutual exclusion can be achieved by locking a resource prior to its use. </a:t>
            </a:r>
            <a:endParaRPr lang="en-IN" dirty="0"/>
          </a:p>
        </p:txBody>
      </p:sp>
    </p:spTree>
    <p:extLst>
      <p:ext uri="{BB962C8B-B14F-4D97-AF65-F5344CB8AC3E}">
        <p14:creationId xmlns:p14="http://schemas.microsoft.com/office/powerpoint/2010/main" val="17353542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Mutual exclusion</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340768"/>
            <a:ext cx="8507288" cy="5184576"/>
          </a:xfrm>
          <a:prstGeom prst="rect">
            <a:avLst/>
          </a:prstGeom>
          <a:noFill/>
          <a:ln>
            <a:noFill/>
          </a:ln>
          <a:effectLst/>
        </p:spPr>
      </p:pic>
    </p:spTree>
    <p:extLst>
      <p:ext uri="{BB962C8B-B14F-4D97-AF65-F5344CB8AC3E}">
        <p14:creationId xmlns:p14="http://schemas.microsoft.com/office/powerpoint/2010/main" val="9462297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57200"/>
            <a:ext cx="68865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830580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5700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533400"/>
            <a:ext cx="528637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66874"/>
            <a:ext cx="8153399"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49564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12" y="609600"/>
            <a:ext cx="68103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894409"/>
            <a:ext cx="8229600" cy="393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89829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Cooperation among processes by sharing</a:t>
            </a:r>
            <a:endParaRPr lang="en-IN" dirty="0"/>
          </a:p>
        </p:txBody>
      </p:sp>
      <p:sp>
        <p:nvSpPr>
          <p:cNvPr id="3" name="Content Placeholder 2"/>
          <p:cNvSpPr>
            <a:spLocks noGrp="1"/>
          </p:cNvSpPr>
          <p:nvPr>
            <p:ph idx="1"/>
          </p:nvPr>
        </p:nvSpPr>
        <p:spPr/>
        <p:txBody>
          <a:bodyPr/>
          <a:lstStyle/>
          <a:p>
            <a:r>
              <a:rPr lang="en-IN" dirty="0" err="1" smtClean="0"/>
              <a:t>Eg</a:t>
            </a:r>
            <a:r>
              <a:rPr lang="en-IN" dirty="0" smtClean="0"/>
              <a:t>:- shared variables/files/database</a:t>
            </a:r>
          </a:p>
          <a:p>
            <a:r>
              <a:rPr lang="en-IN" dirty="0" smtClean="0"/>
              <a:t>Data items may be accessed in reading and writing mode and only the writing mode must be mutually exclusive</a:t>
            </a:r>
          </a:p>
          <a:p>
            <a:r>
              <a:rPr lang="en-IN" dirty="0" smtClean="0"/>
              <a:t>Requirement: data coherence</a:t>
            </a:r>
          </a:p>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376738"/>
            <a:ext cx="2390775"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4941168"/>
            <a:ext cx="159067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49343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Cooperation among processes by Communication</a:t>
            </a:r>
            <a:endParaRPr lang="en-IN" dirty="0"/>
          </a:p>
        </p:txBody>
      </p:sp>
      <p:sp>
        <p:nvSpPr>
          <p:cNvPr id="3" name="Content Placeholder 2"/>
          <p:cNvSpPr>
            <a:spLocks noGrp="1"/>
          </p:cNvSpPr>
          <p:nvPr>
            <p:ph idx="1"/>
          </p:nvPr>
        </p:nvSpPr>
        <p:spPr/>
        <p:txBody>
          <a:bodyPr/>
          <a:lstStyle/>
          <a:p>
            <a:r>
              <a:rPr lang="en-IN" dirty="0" smtClean="0"/>
              <a:t>Communication provides a way to synchronize or coordinate the various activities</a:t>
            </a:r>
          </a:p>
          <a:p>
            <a:r>
              <a:rPr lang="en-IN" dirty="0" smtClean="0"/>
              <a:t>This is done by messaging. </a:t>
            </a:r>
          </a:p>
          <a:p>
            <a:r>
              <a:rPr lang="en-IN" dirty="0" smtClean="0"/>
              <a:t>So Mutual exclusion is not a control requirement for this sort of cooperation</a:t>
            </a:r>
          </a:p>
          <a:p>
            <a:r>
              <a:rPr lang="en-IN" dirty="0" smtClean="0"/>
              <a:t>Has deadlock and starvation problems</a:t>
            </a:r>
            <a:endParaRPr lang="en-IN" dirty="0"/>
          </a:p>
        </p:txBody>
      </p:sp>
    </p:spTree>
    <p:extLst>
      <p:ext uri="{BB962C8B-B14F-4D97-AF65-F5344CB8AC3E}">
        <p14:creationId xmlns:p14="http://schemas.microsoft.com/office/powerpoint/2010/main" val="15577803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Requirements of mutual exclusion(ME)</a:t>
            </a:r>
            <a:endParaRPr lang="en-IN" dirty="0"/>
          </a:p>
        </p:txBody>
      </p:sp>
      <p:sp>
        <p:nvSpPr>
          <p:cNvPr id="3" name="Content Placeholder 2"/>
          <p:cNvSpPr>
            <a:spLocks noGrp="1"/>
          </p:cNvSpPr>
          <p:nvPr>
            <p:ph idx="1"/>
          </p:nvPr>
        </p:nvSpPr>
        <p:spPr/>
        <p:txBody>
          <a:bodyPr/>
          <a:lstStyle/>
          <a:p>
            <a:r>
              <a:rPr lang="en-IN" dirty="0" smtClean="0"/>
              <a:t>ME should be enforced</a:t>
            </a:r>
          </a:p>
          <a:p>
            <a:r>
              <a:rPr lang="en-IN" dirty="0" smtClean="0"/>
              <a:t>A process that halts in its noncritical section should not interfere with other processes</a:t>
            </a:r>
          </a:p>
          <a:p>
            <a:r>
              <a:rPr lang="en-IN" dirty="0" smtClean="0"/>
              <a:t>No deadlock and starvation</a:t>
            </a:r>
          </a:p>
          <a:p>
            <a:r>
              <a:rPr lang="en-IN" dirty="0" smtClean="0"/>
              <a:t>When no process is there in the CS, a process requiring CS should be granted permission</a:t>
            </a:r>
          </a:p>
          <a:p>
            <a:r>
              <a:rPr lang="en-IN" dirty="0" smtClean="0"/>
              <a:t>Process remains in CS only for finite time </a:t>
            </a:r>
            <a:endParaRPr lang="en-IN" dirty="0"/>
          </a:p>
        </p:txBody>
      </p:sp>
    </p:spTree>
    <p:extLst>
      <p:ext uri="{BB962C8B-B14F-4D97-AF65-F5344CB8AC3E}">
        <p14:creationId xmlns:p14="http://schemas.microsoft.com/office/powerpoint/2010/main" val="373009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p:txBody>
          <a:bodyPr>
            <a:normAutofit fontScale="55000" lnSpcReduction="20000"/>
          </a:bodyPr>
          <a:lstStyle/>
          <a:p>
            <a:pPr marL="0" indent="0">
              <a:buNone/>
            </a:pPr>
            <a:endParaRPr lang="en-IN" dirty="0" smtClean="0"/>
          </a:p>
          <a:p>
            <a:pPr marL="0" indent="0">
              <a:buNone/>
            </a:pPr>
            <a:r>
              <a:rPr lang="en-IN" dirty="0" smtClean="0"/>
              <a:t>• Principles of concurrency </a:t>
            </a:r>
          </a:p>
          <a:p>
            <a:pPr marL="0" indent="0">
              <a:buNone/>
            </a:pPr>
            <a:r>
              <a:rPr lang="en-IN" dirty="0" smtClean="0"/>
              <a:t>• Mutual Exclusion-hardware approaches </a:t>
            </a:r>
          </a:p>
          <a:p>
            <a:pPr marL="0" indent="0">
              <a:buNone/>
            </a:pPr>
            <a:r>
              <a:rPr lang="en-IN" dirty="0" smtClean="0"/>
              <a:t>• Mutual Exclusion-software support </a:t>
            </a:r>
          </a:p>
          <a:p>
            <a:pPr marL="0" indent="0">
              <a:buNone/>
            </a:pPr>
            <a:r>
              <a:rPr lang="en-IN" dirty="0" smtClean="0"/>
              <a:t>• Semaphores </a:t>
            </a:r>
          </a:p>
          <a:p>
            <a:pPr marL="0" indent="0">
              <a:buNone/>
            </a:pPr>
            <a:r>
              <a:rPr lang="en-IN" dirty="0" smtClean="0"/>
              <a:t>• Monitors </a:t>
            </a:r>
          </a:p>
          <a:p>
            <a:pPr marL="0" indent="0">
              <a:buNone/>
            </a:pPr>
            <a:r>
              <a:rPr lang="en-IN" dirty="0" smtClean="0"/>
              <a:t>• Message Passing </a:t>
            </a:r>
          </a:p>
          <a:p>
            <a:pPr marL="0" indent="0">
              <a:buNone/>
            </a:pPr>
            <a:r>
              <a:rPr lang="en-IN" dirty="0" smtClean="0"/>
              <a:t>• Readers/Writers problem </a:t>
            </a:r>
          </a:p>
          <a:p>
            <a:pPr marL="0" indent="0">
              <a:buNone/>
            </a:pPr>
            <a:r>
              <a:rPr lang="en-IN" dirty="0" smtClean="0"/>
              <a:t>• Deadlock and starvation</a:t>
            </a:r>
          </a:p>
          <a:p>
            <a:pPr marL="0" indent="0">
              <a:buNone/>
            </a:pPr>
            <a:r>
              <a:rPr lang="en-IN" dirty="0" smtClean="0"/>
              <a:t>• Principles of deadlock </a:t>
            </a:r>
          </a:p>
          <a:p>
            <a:pPr marL="0" indent="0">
              <a:buNone/>
            </a:pPr>
            <a:r>
              <a:rPr lang="en-IN" dirty="0" smtClean="0"/>
              <a:t>• Deadlock prevention </a:t>
            </a:r>
          </a:p>
          <a:p>
            <a:pPr marL="0" indent="0">
              <a:buNone/>
            </a:pPr>
            <a:r>
              <a:rPr lang="en-IN" dirty="0" smtClean="0"/>
              <a:t>• Deadlock avoidance </a:t>
            </a:r>
          </a:p>
          <a:p>
            <a:pPr marL="0" indent="0">
              <a:buNone/>
            </a:pPr>
            <a:r>
              <a:rPr lang="en-IN" dirty="0" smtClean="0"/>
              <a:t>• Deadlock detection </a:t>
            </a:r>
          </a:p>
          <a:p>
            <a:pPr marL="0" indent="0">
              <a:buNone/>
            </a:pPr>
            <a:r>
              <a:rPr lang="en-IN" dirty="0" smtClean="0"/>
              <a:t>• An integrated Deadlock Strategy </a:t>
            </a:r>
          </a:p>
          <a:p>
            <a:pPr marL="0" indent="0">
              <a:buNone/>
            </a:pPr>
            <a:r>
              <a:rPr lang="en-IN" dirty="0" smtClean="0"/>
              <a:t>• Dining Philosophers Problem</a:t>
            </a:r>
            <a:endParaRPr lang="en-IN" dirty="0"/>
          </a:p>
        </p:txBody>
      </p:sp>
    </p:spTree>
    <p:extLst>
      <p:ext uri="{BB962C8B-B14F-4D97-AF65-F5344CB8AC3E}">
        <p14:creationId xmlns:p14="http://schemas.microsoft.com/office/powerpoint/2010/main" val="3394481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Ways to arrive at mutual exclusion</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Software approaches</a:t>
            </a:r>
          </a:p>
          <a:p>
            <a:pPr lvl="1"/>
            <a:r>
              <a:rPr lang="en-IN" dirty="0" smtClean="0"/>
              <a:t>Leave the responsibility to the processes that wish to execute concurrently.</a:t>
            </a:r>
          </a:p>
          <a:p>
            <a:pPr lvl="1"/>
            <a:r>
              <a:rPr lang="en-IN" dirty="0" err="1" smtClean="0"/>
              <a:t>Disadv</a:t>
            </a:r>
            <a:r>
              <a:rPr lang="en-IN" dirty="0" smtClean="0"/>
              <a:t> is high processing overhead and bugs</a:t>
            </a:r>
          </a:p>
          <a:p>
            <a:r>
              <a:rPr lang="en-IN" dirty="0" smtClean="0"/>
              <a:t>Hardware approaches</a:t>
            </a:r>
          </a:p>
          <a:p>
            <a:pPr lvl="1"/>
            <a:r>
              <a:rPr lang="en-IN" dirty="0" smtClean="0"/>
              <a:t>Special purpose machine instructions</a:t>
            </a:r>
          </a:p>
          <a:p>
            <a:pPr lvl="1"/>
            <a:r>
              <a:rPr lang="en-IN" dirty="0" err="1" smtClean="0"/>
              <a:t>Adv</a:t>
            </a:r>
            <a:r>
              <a:rPr lang="en-IN" dirty="0" smtClean="0"/>
              <a:t> of reducing overhead </a:t>
            </a:r>
          </a:p>
          <a:p>
            <a:r>
              <a:rPr lang="en-IN" dirty="0" smtClean="0"/>
              <a:t>Some level of support within the OS or programming language</a:t>
            </a:r>
          </a:p>
          <a:p>
            <a:pPr lvl="1"/>
            <a:r>
              <a:rPr lang="en-IN" dirty="0" smtClean="0"/>
              <a:t>Semaphores</a:t>
            </a:r>
          </a:p>
          <a:p>
            <a:pPr lvl="1"/>
            <a:r>
              <a:rPr lang="en-IN" dirty="0" smtClean="0"/>
              <a:t>monitors</a:t>
            </a:r>
          </a:p>
          <a:p>
            <a:pPr marL="914400" lvl="2" indent="0">
              <a:buNone/>
            </a:pPr>
            <a:endParaRPr lang="en-IN" dirty="0"/>
          </a:p>
        </p:txBody>
      </p:sp>
    </p:spTree>
    <p:extLst>
      <p:ext uri="{BB962C8B-B14F-4D97-AF65-F5344CB8AC3E}">
        <p14:creationId xmlns:p14="http://schemas.microsoft.com/office/powerpoint/2010/main" val="3802297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Mutual exclusion : </a:t>
            </a:r>
            <a:br>
              <a:rPr lang="en-IN" dirty="0" smtClean="0"/>
            </a:br>
            <a:r>
              <a:rPr lang="en-IN" dirty="0" smtClean="0"/>
              <a:t>Software approaches </a:t>
            </a:r>
            <a:endParaRPr lang="en-IN" dirty="0"/>
          </a:p>
        </p:txBody>
      </p:sp>
      <p:sp>
        <p:nvSpPr>
          <p:cNvPr id="3" name="Content Placeholder 2"/>
          <p:cNvSpPr>
            <a:spLocks noGrp="1"/>
          </p:cNvSpPr>
          <p:nvPr>
            <p:ph idx="1"/>
          </p:nvPr>
        </p:nvSpPr>
        <p:spPr/>
        <p:txBody>
          <a:bodyPr/>
          <a:lstStyle/>
          <a:p>
            <a:r>
              <a:rPr lang="en-IN" dirty="0" smtClean="0"/>
              <a:t>Can be implemented for concurrent processes that execute on a single processor or a multiprocessor machine with shared main memory</a:t>
            </a:r>
          </a:p>
          <a:p>
            <a:r>
              <a:rPr lang="en-IN" dirty="0" smtClean="0"/>
              <a:t>Peterson’s Algorithm</a:t>
            </a:r>
          </a:p>
          <a:p>
            <a:pPr marL="0" indent="0">
              <a:buNone/>
            </a:pPr>
            <a:endParaRPr lang="en-IN" dirty="0"/>
          </a:p>
        </p:txBody>
      </p:sp>
    </p:spTree>
    <p:extLst>
      <p:ext uri="{BB962C8B-B14F-4D97-AF65-F5344CB8AC3E}">
        <p14:creationId xmlns:p14="http://schemas.microsoft.com/office/powerpoint/2010/main" val="1811215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57200"/>
            <a:ext cx="482917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063" y="1905000"/>
            <a:ext cx="661987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4037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First Attempt</a:t>
            </a:r>
            <a:endParaRPr lang="en-IN" dirty="0"/>
          </a:p>
        </p:txBody>
      </p:sp>
      <p:sp>
        <p:nvSpPr>
          <p:cNvPr id="7" name="TextBox 6"/>
          <p:cNvSpPr txBox="1"/>
          <p:nvPr/>
        </p:nvSpPr>
        <p:spPr>
          <a:xfrm>
            <a:off x="755576" y="5380672"/>
            <a:ext cx="8136904" cy="1200329"/>
          </a:xfrm>
          <a:prstGeom prst="rect">
            <a:avLst/>
          </a:prstGeom>
          <a:noFill/>
        </p:spPr>
        <p:txBody>
          <a:bodyPr wrap="square" rtlCol="0">
            <a:spAutoFit/>
          </a:bodyPr>
          <a:lstStyle/>
          <a:p>
            <a:r>
              <a:rPr lang="en-IN" b="1" dirty="0" err="1" smtClean="0"/>
              <a:t>Buzy</a:t>
            </a:r>
            <a:r>
              <a:rPr lang="en-IN" b="1" dirty="0" smtClean="0"/>
              <a:t> Waiting : </a:t>
            </a:r>
            <a:r>
              <a:rPr lang="en-IN" dirty="0" smtClean="0"/>
              <a:t>waiting process repeatedly reads the value of turn(global memory location) until its allowed to enter its critical section </a:t>
            </a:r>
          </a:p>
          <a:p>
            <a:r>
              <a:rPr lang="en-IN" b="1" dirty="0" smtClean="0"/>
              <a:t>Disadvantage:- </a:t>
            </a:r>
            <a:r>
              <a:rPr lang="en-IN" dirty="0" smtClean="0"/>
              <a:t>Pace of execution is dictated by the slower of the two processes</a:t>
            </a:r>
          </a:p>
          <a:p>
            <a:r>
              <a:rPr lang="en-IN" dirty="0" smtClean="0"/>
              <a:t>If one process fails the other process is permanently blocked. </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84897"/>
            <a:ext cx="4181475"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370646"/>
            <a:ext cx="292417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29181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6675"/>
            <a:ext cx="8229600" cy="1143000"/>
          </a:xfrm>
        </p:spPr>
        <p:txBody>
          <a:bodyPr/>
          <a:lstStyle/>
          <a:p>
            <a:r>
              <a:rPr lang="en-IN" dirty="0" smtClean="0"/>
              <a:t>Second attempt</a:t>
            </a:r>
            <a:endParaRPr lang="en-IN" dirty="0"/>
          </a:p>
        </p:txBody>
      </p:sp>
      <p:sp>
        <p:nvSpPr>
          <p:cNvPr id="7" name="TextBox 6"/>
          <p:cNvSpPr txBox="1"/>
          <p:nvPr/>
        </p:nvSpPr>
        <p:spPr>
          <a:xfrm>
            <a:off x="304800" y="5410200"/>
            <a:ext cx="8839200" cy="646331"/>
          </a:xfrm>
          <a:prstGeom prst="rect">
            <a:avLst/>
          </a:prstGeom>
          <a:noFill/>
        </p:spPr>
        <p:txBody>
          <a:bodyPr wrap="square" rtlCol="0">
            <a:spAutoFit/>
          </a:bodyPr>
          <a:lstStyle/>
          <a:p>
            <a:r>
              <a:rPr lang="en-US" dirty="0" smtClean="0"/>
              <a:t>If one process fails outside the critical section, other process is not blocked. But if it fails within the critical section or after setting the flag then it blocks the other process </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90600"/>
            <a:ext cx="4143375"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209675"/>
            <a:ext cx="3000375"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1836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Third attempt</a:t>
            </a:r>
            <a:endParaRPr lang="en-IN" dirty="0"/>
          </a:p>
        </p:txBody>
      </p:sp>
      <p:sp>
        <p:nvSpPr>
          <p:cNvPr id="11" name="TextBox 10"/>
          <p:cNvSpPr txBox="1"/>
          <p:nvPr/>
        </p:nvSpPr>
        <p:spPr>
          <a:xfrm>
            <a:off x="762000" y="5486400"/>
            <a:ext cx="7543800" cy="923330"/>
          </a:xfrm>
          <a:prstGeom prst="rect">
            <a:avLst/>
          </a:prstGeom>
          <a:noFill/>
        </p:spPr>
        <p:txBody>
          <a:bodyPr wrap="square" rtlCol="0">
            <a:spAutoFit/>
          </a:bodyPr>
          <a:lstStyle/>
          <a:p>
            <a:r>
              <a:rPr lang="en-US" dirty="0" smtClean="0"/>
              <a:t>Eliminates the problems in second attempt. This guarantees mutual exclusion but creates deadlock, because  each process can insist on its right to enter its critical section. </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385888"/>
            <a:ext cx="7343775"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558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Livelock</a:t>
            </a:r>
            <a:endParaRPr lang="en-US" dirty="0"/>
          </a:p>
        </p:txBody>
      </p:sp>
      <p:sp>
        <p:nvSpPr>
          <p:cNvPr id="6" name="Content Placeholder 5"/>
          <p:cNvSpPr>
            <a:spLocks noGrp="1"/>
          </p:cNvSpPr>
          <p:nvPr>
            <p:ph idx="1"/>
          </p:nvPr>
        </p:nvSpPr>
        <p:spPr/>
        <p:txBody>
          <a:bodyPr/>
          <a:lstStyle/>
          <a:p>
            <a:r>
              <a:rPr lang="en-US" dirty="0" smtClean="0"/>
              <a:t>The process keeps setting and resetting the flags alternatively and gets neither process could enter its critical section. </a:t>
            </a:r>
          </a:p>
          <a:p>
            <a:r>
              <a:rPr lang="en-US" dirty="0" smtClean="0"/>
              <a:t>Alteration in the relative speed of the two processes will break this cycle and allow one to enter the critical section</a:t>
            </a:r>
          </a:p>
          <a:p>
            <a:r>
              <a:rPr lang="en-US" dirty="0" smtClean="0"/>
              <a:t>This is called as </a:t>
            </a:r>
            <a:r>
              <a:rPr lang="en-US" b="1" u="sng" dirty="0" err="1" smtClean="0"/>
              <a:t>livelock</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pPr>
              <a:defRPr/>
            </a:pPr>
            <a:r>
              <a:rPr lang="en-US" smtClean="0"/>
              <a:t>Peterson’s Solution</a:t>
            </a:r>
          </a:p>
        </p:txBody>
      </p:sp>
      <p:sp>
        <p:nvSpPr>
          <p:cNvPr id="11267" name="Rectangle 3"/>
          <p:cNvSpPr>
            <a:spLocks noGrp="1" noChangeArrowheads="1"/>
          </p:cNvSpPr>
          <p:nvPr>
            <p:ph type="body" idx="1"/>
          </p:nvPr>
        </p:nvSpPr>
        <p:spPr>
          <a:xfrm>
            <a:off x="827088" y="1282700"/>
            <a:ext cx="6618287" cy="4376738"/>
          </a:xfrm>
        </p:spPr>
        <p:txBody>
          <a:bodyPr/>
          <a:lstStyle/>
          <a:p>
            <a:pPr>
              <a:lnSpc>
                <a:spcPct val="90000"/>
              </a:lnSpc>
              <a:tabLst>
                <a:tab pos="744538" algn="l"/>
                <a:tab pos="1025525" algn="l"/>
                <a:tab pos="1260475" algn="l"/>
              </a:tabLst>
            </a:pPr>
            <a:r>
              <a:rPr lang="en-US" sz="1800" dirty="0" smtClean="0"/>
              <a:t>Two process solution</a:t>
            </a:r>
          </a:p>
          <a:p>
            <a:pPr>
              <a:lnSpc>
                <a:spcPct val="90000"/>
              </a:lnSpc>
              <a:tabLst>
                <a:tab pos="744538" algn="l"/>
                <a:tab pos="1025525" algn="l"/>
                <a:tab pos="1260475" algn="l"/>
              </a:tabLst>
            </a:pPr>
            <a:r>
              <a:rPr lang="en-US" sz="1800" dirty="0" smtClean="0"/>
              <a:t>The two processes share two variables:</a:t>
            </a:r>
          </a:p>
          <a:p>
            <a:pPr lvl="1">
              <a:lnSpc>
                <a:spcPct val="90000"/>
              </a:lnSpc>
              <a:tabLst>
                <a:tab pos="744538" algn="l"/>
                <a:tab pos="1025525" algn="l"/>
                <a:tab pos="1260475" algn="l"/>
              </a:tabLst>
            </a:pPr>
            <a:r>
              <a:rPr lang="en-US" sz="1800" dirty="0" err="1" smtClean="0"/>
              <a:t>int</a:t>
            </a:r>
            <a:r>
              <a:rPr lang="en-US" sz="1800" dirty="0" smtClean="0">
                <a:solidFill>
                  <a:srgbClr val="FF0000"/>
                </a:solidFill>
              </a:rPr>
              <a:t> turn</a:t>
            </a:r>
            <a:r>
              <a:rPr lang="en-US" sz="1800" dirty="0" smtClean="0"/>
              <a:t>; </a:t>
            </a:r>
          </a:p>
          <a:p>
            <a:pPr lvl="1">
              <a:lnSpc>
                <a:spcPct val="90000"/>
              </a:lnSpc>
              <a:tabLst>
                <a:tab pos="744538" algn="l"/>
                <a:tab pos="1025525" algn="l"/>
                <a:tab pos="1260475" algn="l"/>
              </a:tabLst>
            </a:pPr>
            <a:r>
              <a:rPr lang="en-US" sz="1800" dirty="0" smtClean="0"/>
              <a:t>Boolean </a:t>
            </a:r>
            <a:r>
              <a:rPr lang="en-US" sz="1800" dirty="0" smtClean="0">
                <a:solidFill>
                  <a:srgbClr val="FF0000"/>
                </a:solidFill>
              </a:rPr>
              <a:t>flag[2]</a:t>
            </a:r>
          </a:p>
          <a:p>
            <a:pPr>
              <a:lnSpc>
                <a:spcPct val="90000"/>
              </a:lnSpc>
              <a:tabLst>
                <a:tab pos="744538" algn="l"/>
                <a:tab pos="1025525" algn="l"/>
                <a:tab pos="1260475" algn="l"/>
              </a:tabLst>
            </a:pPr>
            <a:r>
              <a:rPr lang="en-US" sz="1800" dirty="0" smtClean="0"/>
              <a:t>The variable </a:t>
            </a:r>
            <a:r>
              <a:rPr lang="en-US" sz="1800" dirty="0" smtClean="0">
                <a:solidFill>
                  <a:srgbClr val="FF0000"/>
                </a:solidFill>
              </a:rPr>
              <a:t>turn</a:t>
            </a:r>
            <a:r>
              <a:rPr lang="en-US" sz="1800" dirty="0" smtClean="0"/>
              <a:t> indicates whose turn it is to enter the critical section.  </a:t>
            </a:r>
          </a:p>
          <a:p>
            <a:pPr>
              <a:lnSpc>
                <a:spcPct val="90000"/>
              </a:lnSpc>
              <a:tabLst>
                <a:tab pos="744538" algn="l"/>
                <a:tab pos="1025525" algn="l"/>
                <a:tab pos="1260475" algn="l"/>
              </a:tabLst>
            </a:pPr>
            <a:r>
              <a:rPr lang="en-US" sz="1800" dirty="0" smtClean="0"/>
              <a:t>The </a:t>
            </a:r>
            <a:r>
              <a:rPr lang="en-US" sz="1800" dirty="0" smtClean="0">
                <a:solidFill>
                  <a:srgbClr val="FF0000"/>
                </a:solidFill>
              </a:rPr>
              <a:t>flag</a:t>
            </a:r>
            <a:r>
              <a:rPr lang="en-US" sz="1800" dirty="0" smtClean="0"/>
              <a:t> array is used to indicate if a process is ready to enter the critical section. </a:t>
            </a:r>
            <a:r>
              <a:rPr lang="en-US" sz="1800" dirty="0" smtClean="0">
                <a:solidFill>
                  <a:srgbClr val="FF0000"/>
                </a:solidFill>
              </a:rPr>
              <a:t>flag[</a:t>
            </a:r>
            <a:r>
              <a:rPr lang="en-US" sz="1800" dirty="0" err="1" smtClean="0">
                <a:solidFill>
                  <a:srgbClr val="FF0000"/>
                </a:solidFill>
              </a:rPr>
              <a:t>i</a:t>
            </a:r>
            <a:r>
              <a:rPr lang="en-US" sz="1800" dirty="0" smtClean="0">
                <a:solidFill>
                  <a:srgbClr val="FF0000"/>
                </a:solidFill>
              </a:rPr>
              <a:t>] </a:t>
            </a:r>
            <a:r>
              <a:rPr lang="en-US" sz="1800" dirty="0" smtClean="0"/>
              <a:t>= true implies that process </a:t>
            </a:r>
            <a:r>
              <a:rPr lang="en-US" sz="1800" dirty="0" smtClean="0">
                <a:solidFill>
                  <a:srgbClr val="0000FF"/>
                </a:solidFill>
              </a:rPr>
              <a:t>P</a:t>
            </a:r>
            <a:r>
              <a:rPr lang="en-US" sz="1800" baseline="-25000" dirty="0" smtClean="0">
                <a:solidFill>
                  <a:srgbClr val="0000FF"/>
                </a:solidFill>
              </a:rPr>
              <a:t>i</a:t>
            </a:r>
            <a:r>
              <a:rPr lang="en-US" sz="1800" dirty="0" smtClean="0"/>
              <a:t> is ready!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a:defRPr/>
            </a:pPr>
            <a:r>
              <a:rPr lang="en-US" smtClean="0"/>
              <a:t>Algorithm for Process </a:t>
            </a:r>
            <a:r>
              <a:rPr lang="en-US" smtClean="0">
                <a:solidFill>
                  <a:srgbClr val="0000FF"/>
                </a:solidFill>
              </a:rPr>
              <a:t>P</a:t>
            </a:r>
            <a:r>
              <a:rPr lang="en-US" baseline="-25000" smtClean="0">
                <a:solidFill>
                  <a:srgbClr val="0000FF"/>
                </a:solidFill>
              </a:rPr>
              <a:t>i</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24025"/>
            <a:ext cx="7953375"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8233226" cy="589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5384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smtClean="0"/>
              <a:t>Multiprogramming:- management of multiple processes within a set of processor system</a:t>
            </a:r>
          </a:p>
          <a:p>
            <a:r>
              <a:rPr lang="en-IN" dirty="0" smtClean="0"/>
              <a:t>Multiprocessing : Management of multiple processes within a multiprocessor</a:t>
            </a:r>
          </a:p>
          <a:p>
            <a:r>
              <a:rPr lang="en-IN" dirty="0" smtClean="0"/>
              <a:t>Distributed Processing: Management of multiple processes executing on multiple distributed computer system</a:t>
            </a:r>
            <a:endParaRPr lang="en-IN" dirty="0"/>
          </a:p>
        </p:txBody>
      </p:sp>
    </p:spTree>
    <p:extLst>
      <p:ext uri="{BB962C8B-B14F-4D97-AF65-F5344CB8AC3E}">
        <p14:creationId xmlns:p14="http://schemas.microsoft.com/office/powerpoint/2010/main" val="1245628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1109663"/>
            <a:ext cx="7877175"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8112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381000"/>
            <a:ext cx="8110538" cy="5867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0797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Mutual exclusion-Hardware approach</a:t>
            </a:r>
            <a:endParaRPr lang="en-IN" dirty="0"/>
          </a:p>
        </p:txBody>
      </p:sp>
      <p:sp>
        <p:nvSpPr>
          <p:cNvPr id="3" name="Content Placeholder 2"/>
          <p:cNvSpPr>
            <a:spLocks noGrp="1"/>
          </p:cNvSpPr>
          <p:nvPr>
            <p:ph idx="1"/>
          </p:nvPr>
        </p:nvSpPr>
        <p:spPr/>
        <p:txBody>
          <a:bodyPr/>
          <a:lstStyle/>
          <a:p>
            <a:r>
              <a:rPr lang="en-IN" dirty="0" smtClean="0"/>
              <a:t>Interrupt Disabling</a:t>
            </a:r>
          </a:p>
          <a:p>
            <a:r>
              <a:rPr lang="en-IN" dirty="0" smtClean="0"/>
              <a:t>Special machine instructions</a:t>
            </a:r>
          </a:p>
          <a:p>
            <a:pPr lvl="1"/>
            <a:r>
              <a:rPr lang="en-IN" dirty="0" smtClean="0"/>
              <a:t>Compare and swap</a:t>
            </a:r>
          </a:p>
          <a:p>
            <a:pPr lvl="1"/>
            <a:r>
              <a:rPr lang="en-IN" smtClean="0"/>
              <a:t>exchange</a:t>
            </a:r>
            <a:endParaRPr lang="en-IN" dirty="0"/>
          </a:p>
        </p:txBody>
      </p:sp>
    </p:spTree>
    <p:extLst>
      <p:ext uri="{BB962C8B-B14F-4D97-AF65-F5344CB8AC3E}">
        <p14:creationId xmlns:p14="http://schemas.microsoft.com/office/powerpoint/2010/main" val="915127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terms related to concurrency</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340768"/>
            <a:ext cx="8856984"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8945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Concurrency</a:t>
            </a:r>
            <a:endParaRPr lang="en-IN" dirty="0"/>
          </a:p>
        </p:txBody>
      </p:sp>
      <p:sp>
        <p:nvSpPr>
          <p:cNvPr id="3" name="Content Placeholder 2"/>
          <p:cNvSpPr>
            <a:spLocks noGrp="1"/>
          </p:cNvSpPr>
          <p:nvPr>
            <p:ph idx="1"/>
          </p:nvPr>
        </p:nvSpPr>
        <p:spPr/>
        <p:txBody>
          <a:bodyPr/>
          <a:lstStyle/>
          <a:p>
            <a:r>
              <a:rPr lang="en-IN" dirty="0" smtClean="0"/>
              <a:t>What is it? </a:t>
            </a:r>
          </a:p>
          <a:p>
            <a:pPr lvl="1"/>
            <a:r>
              <a:rPr lang="en-IN" dirty="0" smtClean="0"/>
              <a:t>Communication among processes</a:t>
            </a:r>
          </a:p>
          <a:p>
            <a:pPr lvl="1"/>
            <a:r>
              <a:rPr lang="en-IN" dirty="0" smtClean="0"/>
              <a:t>Sharing of and competing for resources</a:t>
            </a:r>
          </a:p>
          <a:p>
            <a:pPr lvl="1"/>
            <a:r>
              <a:rPr lang="en-IN" dirty="0" smtClean="0"/>
              <a:t>Synchronization of activities of multiple processes</a:t>
            </a:r>
          </a:p>
          <a:p>
            <a:pPr lvl="1"/>
            <a:r>
              <a:rPr lang="en-IN" dirty="0" smtClean="0"/>
              <a:t>Allocation of processor time to processes</a:t>
            </a:r>
            <a:endParaRPr lang="en-IN" dirty="0"/>
          </a:p>
        </p:txBody>
      </p:sp>
    </p:spTree>
    <p:extLst>
      <p:ext uri="{BB962C8B-B14F-4D97-AF65-F5344CB8AC3E}">
        <p14:creationId xmlns:p14="http://schemas.microsoft.com/office/powerpoint/2010/main" val="2214273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When concurrency arises</a:t>
            </a:r>
            <a:endParaRPr lang="en-IN" dirty="0"/>
          </a:p>
        </p:txBody>
      </p:sp>
      <p:sp>
        <p:nvSpPr>
          <p:cNvPr id="3" name="Content Placeholder 2"/>
          <p:cNvSpPr>
            <a:spLocks noGrp="1"/>
          </p:cNvSpPr>
          <p:nvPr>
            <p:ph idx="1"/>
          </p:nvPr>
        </p:nvSpPr>
        <p:spPr/>
        <p:txBody>
          <a:bodyPr/>
          <a:lstStyle/>
          <a:p>
            <a:r>
              <a:rPr lang="en-IN" dirty="0" smtClean="0"/>
              <a:t>Multiple applications: </a:t>
            </a:r>
          </a:p>
          <a:p>
            <a:r>
              <a:rPr lang="en-IN" dirty="0" smtClean="0"/>
              <a:t>Structured applications</a:t>
            </a:r>
          </a:p>
          <a:p>
            <a:r>
              <a:rPr lang="en-IN" dirty="0" smtClean="0"/>
              <a:t>Operating system structure</a:t>
            </a:r>
            <a:endParaRPr lang="en-IN" dirty="0"/>
          </a:p>
        </p:txBody>
      </p:sp>
    </p:spTree>
    <p:extLst>
      <p:ext uri="{BB962C8B-B14F-4D97-AF65-F5344CB8AC3E}">
        <p14:creationId xmlns:p14="http://schemas.microsoft.com/office/powerpoint/2010/main" val="1355382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Race Conditions</a:t>
            </a:r>
            <a:br>
              <a:rPr lang="en-IN" b="1" dirty="0"/>
            </a:br>
            <a:endParaRPr lang="en-IN" dirty="0"/>
          </a:p>
        </p:txBody>
      </p:sp>
      <p:sp>
        <p:nvSpPr>
          <p:cNvPr id="4" name="Rectangle 3"/>
          <p:cNvSpPr/>
          <p:nvPr/>
        </p:nvSpPr>
        <p:spPr>
          <a:xfrm>
            <a:off x="457200" y="1997839"/>
            <a:ext cx="8229600" cy="5016758"/>
          </a:xfrm>
          <a:prstGeom prst="rect">
            <a:avLst/>
          </a:prstGeom>
        </p:spPr>
        <p:txBody>
          <a:bodyPr wrap="square">
            <a:spAutoFit/>
          </a:bodyPr>
          <a:lstStyle/>
          <a:p>
            <a:r>
              <a:rPr lang="en-IN" sz="3200" dirty="0" smtClean="0"/>
              <a:t> </a:t>
            </a:r>
            <a:r>
              <a:rPr lang="en-IN" sz="3200" b="1" dirty="0"/>
              <a:t>A </a:t>
            </a:r>
            <a:r>
              <a:rPr lang="en-IN" sz="3200" b="1" i="1" dirty="0"/>
              <a:t>Race Condition </a:t>
            </a:r>
            <a:r>
              <a:rPr lang="en-IN" sz="3200" b="1" dirty="0"/>
              <a:t>occurs, </a:t>
            </a:r>
            <a:r>
              <a:rPr lang="en-IN" sz="3200" b="1" dirty="0" smtClean="0"/>
              <a:t>if  two </a:t>
            </a:r>
            <a:r>
              <a:rPr lang="en-IN" sz="3200" b="1" dirty="0"/>
              <a:t>or more processes/threads access and</a:t>
            </a:r>
          </a:p>
          <a:p>
            <a:r>
              <a:rPr lang="en-IN" sz="3200" b="1" dirty="0"/>
              <a:t>manipulate the same data concurrently, </a:t>
            </a:r>
            <a:r>
              <a:rPr lang="en-IN" sz="3200" b="1" dirty="0" smtClean="0"/>
              <a:t>and the </a:t>
            </a:r>
            <a:r>
              <a:rPr lang="en-IN" sz="3200" b="1" dirty="0"/>
              <a:t>outcome of the execution depends on </a:t>
            </a:r>
            <a:r>
              <a:rPr lang="en-IN" sz="3200" b="1" dirty="0" smtClean="0"/>
              <a:t>the particular </a:t>
            </a:r>
            <a:r>
              <a:rPr lang="en-IN" sz="3200" b="1" dirty="0"/>
              <a:t>order in which the access </a:t>
            </a:r>
            <a:r>
              <a:rPr lang="en-IN" sz="3200" b="1" dirty="0" smtClean="0"/>
              <a:t>takes place</a:t>
            </a:r>
            <a:r>
              <a:rPr lang="en-IN" sz="3200" b="1" dirty="0"/>
              <a:t>.</a:t>
            </a:r>
          </a:p>
          <a:p>
            <a:r>
              <a:rPr lang="en-IN" sz="3200" b="1" i="1" dirty="0" smtClean="0"/>
              <a:t>Synchronization </a:t>
            </a:r>
            <a:r>
              <a:rPr lang="en-IN" sz="3200" b="1" dirty="0"/>
              <a:t>is needed to prevent </a:t>
            </a:r>
            <a:r>
              <a:rPr lang="en-IN" sz="3200" b="1" dirty="0" smtClean="0"/>
              <a:t>race conditions </a:t>
            </a:r>
            <a:r>
              <a:rPr lang="en-IN" sz="3200" b="1" dirty="0"/>
              <a:t>from </a:t>
            </a:r>
            <a:r>
              <a:rPr lang="en-IN" sz="3200" b="1" dirty="0" smtClean="0"/>
              <a:t>happening</a:t>
            </a:r>
          </a:p>
          <a:p>
            <a:endParaRPr lang="en-IN" sz="3200" b="1" dirty="0"/>
          </a:p>
          <a:p>
            <a:r>
              <a:rPr lang="en-IN" sz="3200" b="1" dirty="0" err="1" smtClean="0"/>
              <a:t>Eg</a:t>
            </a:r>
            <a:r>
              <a:rPr lang="en-IN" sz="3200" b="1" dirty="0" smtClean="0"/>
              <a:t> . Reversal of money from </a:t>
            </a:r>
            <a:r>
              <a:rPr lang="en-IN" sz="3200" b="1" smtClean="0"/>
              <a:t>irctc</a:t>
            </a:r>
            <a:endParaRPr lang="en-IN" sz="3200" dirty="0"/>
          </a:p>
        </p:txBody>
      </p:sp>
    </p:spTree>
    <p:extLst>
      <p:ext uri="{BB962C8B-B14F-4D97-AF65-F5344CB8AC3E}">
        <p14:creationId xmlns:p14="http://schemas.microsoft.com/office/powerpoint/2010/main" val="3777917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Principles of concurrency</a:t>
            </a:r>
            <a:br>
              <a:rPr lang="en-IN" dirty="0" smtClean="0"/>
            </a:br>
            <a:endParaRPr lang="en-IN" dirty="0"/>
          </a:p>
        </p:txBody>
      </p:sp>
      <p:sp>
        <p:nvSpPr>
          <p:cNvPr id="3" name="Content Placeholder 2"/>
          <p:cNvSpPr>
            <a:spLocks noGrp="1"/>
          </p:cNvSpPr>
          <p:nvPr>
            <p:ph idx="1"/>
          </p:nvPr>
        </p:nvSpPr>
        <p:spPr/>
        <p:txBody>
          <a:bodyPr/>
          <a:lstStyle/>
          <a:p>
            <a:r>
              <a:rPr lang="en-IN" dirty="0" smtClean="0"/>
              <a:t>Problems encountered during concurrency</a:t>
            </a:r>
          </a:p>
          <a:p>
            <a:pPr lvl="1"/>
            <a:r>
              <a:rPr lang="en-IN" dirty="0" smtClean="0"/>
              <a:t>Sharing of global resources is fraught with peril</a:t>
            </a:r>
          </a:p>
          <a:p>
            <a:pPr lvl="1"/>
            <a:r>
              <a:rPr lang="en-IN" dirty="0" smtClean="0"/>
              <a:t>Difficulty in managing the allocation of resources optimally</a:t>
            </a:r>
          </a:p>
          <a:p>
            <a:pPr lvl="1"/>
            <a:r>
              <a:rPr lang="en-IN" dirty="0" smtClean="0"/>
              <a:t>Difficulty in locating a programming error because results are typically not deterministic and reproducible</a:t>
            </a:r>
            <a:endParaRPr lang="en-IN" dirty="0"/>
          </a:p>
        </p:txBody>
      </p:sp>
    </p:spTree>
    <p:extLst>
      <p:ext uri="{BB962C8B-B14F-4D97-AF65-F5344CB8AC3E}">
        <p14:creationId xmlns:p14="http://schemas.microsoft.com/office/powerpoint/2010/main" val="941519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Simple example</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1484784"/>
            <a:ext cx="4032448" cy="250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508104" y="1484784"/>
            <a:ext cx="2664296" cy="923330"/>
          </a:xfrm>
          <a:prstGeom prst="rect">
            <a:avLst/>
          </a:prstGeom>
          <a:noFill/>
        </p:spPr>
        <p:txBody>
          <a:bodyPr wrap="square" rtlCol="0">
            <a:spAutoFit/>
          </a:bodyPr>
          <a:lstStyle/>
          <a:p>
            <a:r>
              <a:rPr lang="en-IN" dirty="0" smtClean="0"/>
              <a:t>Echo program is loaded in global memory and shared by applications</a:t>
            </a:r>
            <a:endParaRPr lang="en-IN"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992335"/>
            <a:ext cx="6984775" cy="2533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5220072" y="2408114"/>
            <a:ext cx="2448272" cy="1309667"/>
          </a:xfrm>
          <a:prstGeom prst="wedgeRoundRectCallou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Problem can be solved by controlled access to shared resource </a:t>
            </a:r>
            <a:endParaRPr lang="en-IN" dirty="0"/>
          </a:p>
        </p:txBody>
      </p:sp>
    </p:spTree>
    <p:extLst>
      <p:ext uri="{BB962C8B-B14F-4D97-AF65-F5344CB8AC3E}">
        <p14:creationId xmlns:p14="http://schemas.microsoft.com/office/powerpoint/2010/main" val="80663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2051"/>
                                        </p:tgtEl>
                                        <p:attrNameLst>
                                          <p:attrName>style.visibility</p:attrName>
                                        </p:attrNameLst>
                                      </p:cBhvr>
                                      <p:to>
                                        <p:strVal val="visible"/>
                                      </p:to>
                                    </p:set>
                                    <p:animEffect transition="in" filter="circle(in)">
                                      <p:cBhvr>
                                        <p:cTn id="15" dur="2000"/>
                                        <p:tgtEl>
                                          <p:spTgt spid="2051"/>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TotalTime>
  <Words>790</Words>
  <Application>Microsoft Office PowerPoint</Application>
  <PresentationFormat>On-screen Show (4:3)</PresentationFormat>
  <Paragraphs>119</Paragraphs>
  <Slides>32</Slides>
  <Notes>2</Notes>
  <HiddenSlides>1</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Process concurrency</vt:lpstr>
      <vt:lpstr>Contents</vt:lpstr>
      <vt:lpstr>Introduction</vt:lpstr>
      <vt:lpstr>Key terms related to concurrency</vt:lpstr>
      <vt:lpstr>Concurrency</vt:lpstr>
      <vt:lpstr>When concurrency arises</vt:lpstr>
      <vt:lpstr>Race Conditions </vt:lpstr>
      <vt:lpstr>Principles of concurrency </vt:lpstr>
      <vt:lpstr>Simple example</vt:lpstr>
      <vt:lpstr>OS Concerns</vt:lpstr>
      <vt:lpstr>Process interaction</vt:lpstr>
      <vt:lpstr>Competition among Processes for Resources</vt:lpstr>
      <vt:lpstr>Mutual exclusion</vt:lpstr>
      <vt:lpstr>PowerPoint Presentation</vt:lpstr>
      <vt:lpstr>PowerPoint Presentation</vt:lpstr>
      <vt:lpstr>PowerPoint Presentation</vt:lpstr>
      <vt:lpstr>Cooperation among processes by sharing</vt:lpstr>
      <vt:lpstr>Cooperation among processes by Communication</vt:lpstr>
      <vt:lpstr>Requirements of mutual exclusion(ME)</vt:lpstr>
      <vt:lpstr>Ways to arrive at mutual exclusion</vt:lpstr>
      <vt:lpstr>Mutual exclusion :  Software approaches </vt:lpstr>
      <vt:lpstr>PowerPoint Presentation</vt:lpstr>
      <vt:lpstr>First Attempt</vt:lpstr>
      <vt:lpstr>Second attempt</vt:lpstr>
      <vt:lpstr>Third attempt</vt:lpstr>
      <vt:lpstr>Livelock</vt:lpstr>
      <vt:lpstr>Peterson’s Solution</vt:lpstr>
      <vt:lpstr>Algorithm for Process Pi</vt:lpstr>
      <vt:lpstr>PowerPoint Presentation</vt:lpstr>
      <vt:lpstr>PowerPoint Presentation</vt:lpstr>
      <vt:lpstr>PowerPoint Presentation</vt:lpstr>
      <vt:lpstr>Mutual exclusion-Hardware approach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anuradha</dc:creator>
  <cp:lastModifiedBy>Admin</cp:lastModifiedBy>
  <cp:revision>35</cp:revision>
  <dcterms:created xsi:type="dcterms:W3CDTF">2012-02-20T11:32:52Z</dcterms:created>
  <dcterms:modified xsi:type="dcterms:W3CDTF">2017-08-16T09:26:51Z</dcterms:modified>
</cp:coreProperties>
</file>