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Gmarket Sans Bold" panose="02000000000000000000" pitchFamily="2" charset="-128"/>
      <p:bold r:id="rId21"/>
    </p:embeddedFont>
    <p:embeddedFont>
      <p:font typeface="Gmarket Sans Medium" panose="02000000000000000000" pitchFamily="2" charset="-128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589" autoAdjust="0"/>
  </p:normalViewPr>
  <p:slideViewPr>
    <p:cSldViewPr>
      <p:cViewPr varScale="1">
        <p:scale>
          <a:sx n="80" d="100"/>
          <a:sy n="80" d="100"/>
        </p:scale>
        <p:origin x="3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12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35.png"/><Relationship Id="rId5" Type="http://schemas.openxmlformats.org/officeDocument/2006/relationships/image" Target="../media/image5.png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28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hyperlink" Target="https://www.youtube.com/watch?v=oe0lZCAcnC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6959600"/>
            <a:ext cx="6908800" cy="749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2768600"/>
            <a:ext cx="2908300" cy="2908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283200" y="3390900"/>
            <a:ext cx="10617200" cy="1778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10000" b="0" i="0" u="none" strike="noStrike">
                <a:solidFill>
                  <a:srgbClr val="444446"/>
                </a:solidFill>
                <a:latin typeface="Gmarket Sans Bold"/>
              </a:rPr>
              <a:t>Matter Tunnel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76900" y="7950200"/>
            <a:ext cx="69596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3000" b="0" i="0" u="none" strike="noStrike">
                <a:solidFill>
                  <a:srgbClr val="7C7C80"/>
                </a:solidFill>
                <a:ea typeface="Gmarket Sans Medium"/>
              </a:rPr>
              <a:t>김동욱</a:t>
            </a:r>
            <a:r>
              <a:rPr lang="en-US" sz="3000" b="0" i="0" u="none" strike="noStrike">
                <a:solidFill>
                  <a:srgbClr val="7C7C80"/>
                </a:solidFill>
                <a:latin typeface="Gmarket Sans Medium"/>
              </a:rPr>
              <a:t>, </a:t>
            </a:r>
            <a:r>
              <a:rPr lang="ko-KR" sz="3000" b="0" i="0" u="none" strike="noStrike">
                <a:solidFill>
                  <a:srgbClr val="7C7C80"/>
                </a:solidFill>
                <a:ea typeface="Gmarket Sans Medium"/>
              </a:rPr>
              <a:t>박기람</a:t>
            </a:r>
            <a:r>
              <a:rPr lang="en-US" sz="3000" b="0" i="0" u="none" strike="noStrike">
                <a:solidFill>
                  <a:srgbClr val="7C7C80"/>
                </a:solidFill>
                <a:latin typeface="Gmarket Sans Medium"/>
              </a:rPr>
              <a:t>, </a:t>
            </a:r>
            <a:r>
              <a:rPr lang="ko-KR" sz="3000" b="0" i="0" u="none" strike="noStrike">
                <a:solidFill>
                  <a:srgbClr val="7C7C80"/>
                </a:solidFill>
                <a:ea typeface="Gmarket Sans Medium"/>
              </a:rPr>
              <a:t>신지수</a:t>
            </a:r>
            <a:r>
              <a:rPr lang="en-US" sz="3000" b="0" i="0" u="none" strike="noStrike">
                <a:solidFill>
                  <a:srgbClr val="7C7C80"/>
                </a:solidFill>
                <a:latin typeface="Gmarket Sans Medium"/>
              </a:rPr>
              <a:t>, </a:t>
            </a:r>
            <a:r>
              <a:rPr lang="ko-KR" sz="3000" b="0" i="0" u="none" strike="noStrike">
                <a:solidFill>
                  <a:srgbClr val="7C7C80"/>
                </a:solidFill>
                <a:ea typeface="Gmarket Sans Medium"/>
              </a:rPr>
              <a:t>정서윤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51500" y="7086600"/>
            <a:ext cx="69850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3000" b="1" i="0" u="none" strike="noStrike">
                <a:solidFill>
                  <a:srgbClr val="FFFFFF"/>
                </a:solidFill>
                <a:ea typeface="Gmarket Sans Medium"/>
              </a:rPr>
              <a:t>한양대학교</a:t>
            </a:r>
            <a:r>
              <a:rPr lang="en-US" sz="3000" b="1" i="0" u="none" strike="noStrike">
                <a:solidFill>
                  <a:srgbClr val="FFFFFF"/>
                </a:solidFill>
                <a:latin typeface="Gmarket Sans Medium"/>
              </a:rPr>
              <a:t> </a:t>
            </a:r>
            <a:r>
              <a:rPr lang="ko-KR" sz="3000" b="1" i="0" u="none" strike="noStrike">
                <a:solidFill>
                  <a:srgbClr val="FFFFFF"/>
                </a:solidFill>
                <a:ea typeface="Gmarket Sans Medium"/>
              </a:rPr>
              <a:t>정보시스템학과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50800" y="5156200"/>
            <a:ext cx="18389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4000" b="0" i="0" u="none" strike="noStrike">
                <a:solidFill>
                  <a:srgbClr val="7C7C80"/>
                </a:solidFill>
                <a:ea typeface="Gmarket Sans Medium"/>
              </a:rPr>
              <a:t>허브</a:t>
            </a:r>
            <a:r>
              <a:rPr lang="en-US" sz="4000" b="0" i="0" u="none" strike="noStrike">
                <a:solidFill>
                  <a:srgbClr val="7C7C80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7C7C80"/>
                </a:solidFill>
                <a:ea typeface="Gmarket Sans Medium"/>
              </a:rPr>
              <a:t>없는</a:t>
            </a:r>
            <a:r>
              <a:rPr lang="en-US" sz="4000" b="0" i="0" u="none" strike="noStrike">
                <a:solidFill>
                  <a:srgbClr val="7C7C80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7C7C80"/>
                </a:solidFill>
                <a:ea typeface="Gmarket Sans Medium"/>
              </a:rPr>
              <a:t>솔루션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955800"/>
            <a:ext cx="11645900" cy="797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전체</a:t>
            </a: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구조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260600"/>
            <a:ext cx="14020800" cy="6172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블록체인</a:t>
            </a: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구현</a:t>
            </a: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방식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24600" y="8674100"/>
            <a:ext cx="563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Docker Container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08200" y="9220200"/>
            <a:ext cx="140843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Hyperledger Fabric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기반의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블록체인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네트워크를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Docker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컨테이너로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구현한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결론</a:t>
            </a: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및</a:t>
            </a: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토의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3100" y="3441700"/>
            <a:ext cx="17056100" cy="345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49400"/>
              </a:lnSpc>
            </a:pPr>
            <a:r>
              <a:rPr lang="en-US" sz="4000" b="0" i="0" u="none" strike="noStrike">
                <a:solidFill>
                  <a:srgbClr val="444446"/>
                </a:solidFill>
                <a:latin typeface="Gmarket Sans Bold"/>
              </a:rPr>
              <a:t>1. Matter Tunnel : IoT </a:t>
            </a:r>
            <a:r>
              <a:rPr lang="ko-KR" sz="4000" b="0" i="0" u="none" strike="noStrike">
                <a:solidFill>
                  <a:srgbClr val="444446"/>
                </a:solidFill>
                <a:ea typeface="Gmarket Sans Bold"/>
              </a:rPr>
              <a:t>관리의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Bold"/>
              </a:rPr>
              <a:t>새로운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Bold"/>
              </a:rPr>
              <a:t>패러다임</a:t>
            </a:r>
          </a:p>
          <a:p>
            <a:pPr marL="342900" lvl="0" indent="-342900" algn="l">
              <a:lnSpc>
                <a:spcPct val="149400"/>
              </a:lnSpc>
              <a:buClr>
                <a:srgbClr val="444446"/>
              </a:buClr>
              <a:buFont typeface="Arial"/>
              <a:buChar char="●"/>
            </a:pP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허브의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가상화로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공간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제약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제거</a:t>
            </a:r>
          </a:p>
          <a:p>
            <a:pPr marL="342900" lvl="0" indent="-342900" algn="l">
              <a:lnSpc>
                <a:spcPct val="149400"/>
              </a:lnSpc>
              <a:buClr>
                <a:srgbClr val="444446"/>
              </a:buClr>
              <a:buFont typeface="Arial"/>
              <a:buChar char="●"/>
            </a:pP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기능적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다양성</a:t>
            </a:r>
          </a:p>
          <a:p>
            <a:pPr marL="342900" lvl="0" indent="-342900" algn="l">
              <a:lnSpc>
                <a:spcPct val="149400"/>
              </a:lnSpc>
              <a:buClr>
                <a:srgbClr val="444446"/>
              </a:buClr>
              <a:buFont typeface="Arial"/>
              <a:buChar char="●"/>
            </a:pP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익명성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,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무결성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보장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결론</a:t>
            </a: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및</a:t>
            </a: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토의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3100" y="2984500"/>
            <a:ext cx="17056100" cy="4368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49400"/>
              </a:lnSpc>
            </a:pPr>
            <a:r>
              <a:rPr lang="en-US" sz="4000" b="0" i="0" u="none" strike="noStrike">
                <a:solidFill>
                  <a:srgbClr val="444446"/>
                </a:solidFill>
                <a:latin typeface="Gmarket Sans Bold"/>
              </a:rPr>
              <a:t>2. </a:t>
            </a:r>
            <a:r>
              <a:rPr lang="ko-KR" sz="4000" b="0" i="0" u="none" strike="noStrike">
                <a:solidFill>
                  <a:srgbClr val="444446"/>
                </a:solidFill>
                <a:ea typeface="Gmarket Sans Bold"/>
              </a:rPr>
              <a:t>향후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Bold"/>
              </a:rPr>
              <a:t>계획</a:t>
            </a:r>
          </a:p>
          <a:p>
            <a:pPr marL="342900" lvl="0" indent="-342900" algn="l">
              <a:lnSpc>
                <a:spcPct val="149400"/>
              </a:lnSpc>
              <a:buClr>
                <a:srgbClr val="444446"/>
              </a:buClr>
              <a:buFont typeface="Arial"/>
              <a:buChar char="●"/>
            </a:pP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동적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링크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파일로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빌드하여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다양한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플랫폼에서의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호환성을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강화하고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,</a:t>
            </a:r>
            <a:b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</a:b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더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많은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IoT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기기와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사용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사례를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지원</a:t>
            </a:r>
          </a:p>
          <a:p>
            <a:pPr marL="342900" lvl="0" indent="-342900" algn="l">
              <a:lnSpc>
                <a:spcPct val="149400"/>
              </a:lnSpc>
              <a:buClr>
                <a:srgbClr val="444446"/>
              </a:buClr>
              <a:buFont typeface="Arial"/>
              <a:buChar char="●"/>
            </a:pP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다양한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파인튜닝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접근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방식을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활용하여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자연어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처리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시스템이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다양한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쿼리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패턴을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더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효과적으로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처리할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수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있도록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 AI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대시보드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기능을</a:t>
            </a:r>
            <a:r>
              <a:rPr lang="en-US" sz="4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4000" b="0" i="0" u="none" strike="noStrike">
                <a:solidFill>
                  <a:srgbClr val="444446"/>
                </a:solidFill>
                <a:ea typeface="Gmarket Sans Medium"/>
              </a:rPr>
              <a:t>개선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5029200"/>
            <a:ext cx="3429000" cy="3429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00" y="5029200"/>
            <a:ext cx="3429000" cy="3429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900" y="5029200"/>
            <a:ext cx="3429000" cy="3429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562100" y="2362200"/>
            <a:ext cx="15151100" cy="1778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10000" b="0" i="0" u="none" strike="noStrike">
                <a:solidFill>
                  <a:srgbClr val="444446"/>
                </a:solidFill>
                <a:ea typeface="Gmarket Sans Bold"/>
              </a:rPr>
              <a:t>감사합니다</a:t>
            </a:r>
            <a:r>
              <a:rPr lang="en-US" sz="10000" b="0" i="0" u="none" strike="noStrike">
                <a:solidFill>
                  <a:srgbClr val="444446"/>
                </a:solidFill>
                <a:latin typeface="Gmarket Sans Bold"/>
              </a:rPr>
              <a:t> 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35200" y="8763000"/>
            <a:ext cx="2349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노션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75600" y="8763000"/>
            <a:ext cx="2349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유튜브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03300" y="8763000"/>
            <a:ext cx="2349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깃허브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79600" y="4483100"/>
            <a:ext cx="14541500" cy="1422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8000" b="0" i="0" u="none" strike="noStrike">
                <a:solidFill>
                  <a:srgbClr val="FFFFFF"/>
                </a:solidFill>
                <a:latin typeface="Gmarket Sans Bold"/>
              </a:rPr>
              <a:t>Appendix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Appendix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3100" y="2006600"/>
            <a:ext cx="170434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500" b="0" i="0" u="none" strike="noStrike">
                <a:solidFill>
                  <a:srgbClr val="595959"/>
                </a:solidFill>
                <a:latin typeface="Gmarket Sans Bold"/>
              </a:rPr>
              <a:t>Hyperledger Fabric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0" y="3175000"/>
            <a:ext cx="6883400" cy="5562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73100" y="3187700"/>
            <a:ext cx="9906000" cy="4267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Clr>
                <a:srgbClr val="444446"/>
              </a:buClr>
              <a:buFont typeface="Arial"/>
              <a:buChar char="●"/>
            </a:pP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높은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TPS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지원</a:t>
            </a:r>
            <a:b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</a:b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2,000~20,000 TPS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의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처리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성능으로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실시간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디바이스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제어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지원</a:t>
            </a:r>
          </a:p>
          <a:p>
            <a:pPr lvl="1" algn="l">
              <a:lnSpc>
                <a:spcPct val="116199"/>
              </a:lnSpc>
            </a:pPr>
            <a:endParaRPr lang="ko-KR" sz="3000" b="0" i="0" u="none" strike="noStrike">
              <a:solidFill>
                <a:srgbClr val="444446"/>
              </a:solidFill>
              <a:ea typeface="Gmarket Sans Medium"/>
            </a:endParaRPr>
          </a:p>
          <a:p>
            <a:pPr marL="342900" lvl="0" indent="-342900" algn="l">
              <a:lnSpc>
                <a:spcPct val="116199"/>
              </a:lnSpc>
              <a:buClr>
                <a:srgbClr val="444446"/>
              </a:buClr>
              <a:buFont typeface="Arial"/>
              <a:buChar char="●"/>
            </a:pP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호환성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높은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보안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구조</a:t>
            </a:r>
            <a:b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</a:b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secp256r1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암호화와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 CA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기반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인증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체계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적용으로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Matter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와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동일한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보안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체계</a:t>
            </a:r>
            <a:r>
              <a:rPr lang="en-US" sz="3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3000" b="0" i="0" u="none" strike="noStrike">
                <a:solidFill>
                  <a:srgbClr val="444446"/>
                </a:solidFill>
                <a:ea typeface="Gmarket Sans Medium"/>
              </a:rPr>
              <a:t>구현</a:t>
            </a:r>
          </a:p>
          <a:p>
            <a:pPr lvl="0" algn="l">
              <a:lnSpc>
                <a:spcPct val="116199"/>
              </a:lnSpc>
            </a:pPr>
            <a:endParaRPr lang="ko-KR" sz="3000" b="0" i="0" u="none" strike="noStrike">
              <a:solidFill>
                <a:srgbClr val="444446"/>
              </a:solidFill>
              <a:ea typeface="Gmarket Sans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31500" y="9029700"/>
            <a:ext cx="6921500" cy="26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444446"/>
                </a:solidFill>
                <a:ea typeface="Gmarket Sans Medium"/>
              </a:rPr>
              <a:t>출처</a:t>
            </a:r>
            <a:r>
              <a:rPr lang="en-US" sz="1500" b="0" i="0" u="none" strike="noStrike">
                <a:solidFill>
                  <a:srgbClr val="444446"/>
                </a:solidFill>
                <a:latin typeface="Gmarket Sans Medium"/>
              </a:rPr>
              <a:t> :  Benchmark testing by Hyperledger Caliper maintainer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Appendix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3100" y="2006600"/>
            <a:ext cx="170434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500" b="0" i="0" u="none" strike="noStrike">
                <a:solidFill>
                  <a:srgbClr val="595959"/>
                </a:solidFill>
                <a:latin typeface="Gmarket Sans Bold"/>
              </a:rPr>
              <a:t>Queue Optimization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213100"/>
            <a:ext cx="8585200" cy="4292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600" y="4800600"/>
            <a:ext cx="5461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000" y="3390900"/>
            <a:ext cx="6807200" cy="3924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740900" y="7708900"/>
            <a:ext cx="84836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Key-Value based Blockchain Queue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6100" y="7708900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Blockchain Queue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5000" y="8445500"/>
            <a:ext cx="8445500" cy="1333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전통적인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블록체인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큐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구조에서는</a:t>
            </a:r>
          </a:p>
          <a:p>
            <a:pPr lvl="0" algn="ctr">
              <a:lnSpc>
                <a:spcPct val="116199"/>
              </a:lnSpc>
            </a:pP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메시지를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추가할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때마다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전체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배열을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읽어야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하는</a:t>
            </a:r>
          </a:p>
          <a:p>
            <a:pPr lvl="0" algn="ctr">
              <a:lnSpc>
                <a:spcPct val="116199"/>
              </a:lnSpc>
            </a:pP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비효율성이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존재함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80600" y="8445500"/>
            <a:ext cx="8216900" cy="1333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키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-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값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기반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블록체인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큐에서는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 </a:t>
            </a:r>
          </a:p>
          <a:p>
            <a:pPr lvl="0" algn="ctr">
              <a:lnSpc>
                <a:spcPct val="116199"/>
              </a:lnSpc>
            </a:pP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디바이스의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공개키와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인덱스를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조합하여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메시지를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저장함</a:t>
            </a:r>
          </a:p>
          <a:p>
            <a:pPr lvl="0" algn="ctr">
              <a:lnSpc>
                <a:spcPct val="116199"/>
              </a:lnSpc>
            </a:pP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메시지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추가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시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인덱스의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값만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읽으면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되므로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효율적임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3136900"/>
            <a:ext cx="7391400" cy="5575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3086100"/>
            <a:ext cx="3924300" cy="3987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600" y="3733800"/>
            <a:ext cx="736600" cy="533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000" y="3086100"/>
            <a:ext cx="5105400" cy="3987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Appendix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3100" y="2006600"/>
            <a:ext cx="170434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500" b="0" i="0" u="none" strike="noStrike">
                <a:solidFill>
                  <a:srgbClr val="595959"/>
                </a:solidFill>
                <a:latin typeface="Gmarket Sans Bold"/>
              </a:rPr>
              <a:t>Protocol Flexibility and QR Code Innovation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4700" y="9105900"/>
            <a:ext cx="74549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Matter Tunnel QR code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05800" y="8204200"/>
            <a:ext cx="3975100" cy="157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Clr>
                <a:srgbClr val="444446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타원곡선의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특성을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활용하여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b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</a:b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공개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키를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33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바이트로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압축</a:t>
            </a:r>
          </a:p>
          <a:p>
            <a:pPr marL="342900" lvl="0" indent="-342900" algn="l">
              <a:lnSpc>
                <a:spcPct val="132800"/>
              </a:lnSpc>
              <a:buClr>
                <a:srgbClr val="444446"/>
              </a:buClr>
              <a:buFont typeface="Arial"/>
              <a:buChar char="●"/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QR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코드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용량을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최적화하면서도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암호화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시스템의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보안성은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유지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80400" y="7429500"/>
            <a:ext cx="3987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PK </a:t>
            </a:r>
            <a:r>
              <a:rPr lang="ko-KR" sz="2500" b="0" i="0" u="none" strike="noStrike">
                <a:solidFill>
                  <a:srgbClr val="444446"/>
                </a:solidFill>
                <a:ea typeface="Gmarket Sans Bold"/>
              </a:rPr>
              <a:t>압축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74600" y="7239000"/>
            <a:ext cx="5168900" cy="825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Matter Tunnel </a:t>
            </a:r>
            <a:r>
              <a:rPr lang="ko-KR" sz="2500" b="0" i="0" u="none" strike="noStrike">
                <a:solidFill>
                  <a:srgbClr val="444446"/>
                </a:solidFill>
                <a:ea typeface="Gmarket Sans Bold"/>
              </a:rPr>
              <a:t>프로토콜</a:t>
            </a:r>
          </a:p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type </a:t>
            </a:r>
            <a:r>
              <a:rPr lang="ko-KR" sz="2500" b="0" i="0" u="none" strike="noStrike">
                <a:solidFill>
                  <a:srgbClr val="444446"/>
                </a:solidFill>
                <a:ea typeface="Gmarket Sans Bold"/>
              </a:rPr>
              <a:t>인코딩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Bold"/>
              </a:rPr>
              <a:t>구조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700000" y="8204200"/>
            <a:ext cx="5156200" cy="198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32800"/>
              </a:lnSpc>
              <a:buClr>
                <a:srgbClr val="444446"/>
              </a:buClr>
              <a:buFont typeface="Arial"/>
              <a:buChar char="●"/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4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가지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기본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타입</a:t>
            </a:r>
            <a:b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</a:b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(void, string, number, boolean)</a:t>
            </a:r>
          </a:p>
          <a:p>
            <a:pPr marL="342900" lvl="0" indent="-342900" algn="l">
              <a:lnSpc>
                <a:spcPct val="132800"/>
              </a:lnSpc>
              <a:buClr>
                <a:srgbClr val="444446"/>
              </a:buClr>
              <a:buFont typeface="Arial"/>
              <a:buChar char="●"/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2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바이트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타입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정의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내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7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개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파라미터와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1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개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리턴값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지원</a:t>
            </a:r>
          </a:p>
          <a:p>
            <a:pPr marL="342900" lvl="0" indent="-342900" algn="l">
              <a:lnSpc>
                <a:spcPct val="132800"/>
              </a:lnSpc>
              <a:buClr>
                <a:srgbClr val="444446"/>
              </a:buClr>
              <a:buFont typeface="Arial"/>
              <a:buChar char="●"/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Latin-1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인코딩을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통한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바이트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최적화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0" y="2959100"/>
            <a:ext cx="7175500" cy="4635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2700" y="2578100"/>
            <a:ext cx="5397500" cy="539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100" y="5003800"/>
            <a:ext cx="5461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Appendix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3100" y="2006600"/>
            <a:ext cx="170434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500" b="0" i="0" u="none" strike="noStrike">
                <a:solidFill>
                  <a:srgbClr val="595959"/>
                </a:solidFill>
                <a:latin typeface="Gmarket Sans Bold"/>
              </a:rPr>
              <a:t>Enhanced Security and Privacy Protection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17300" y="7988300"/>
            <a:ext cx="5461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Matter Tunnel E2EE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97000" y="7988300"/>
            <a:ext cx="7239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Traditional Matter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04900" y="8623300"/>
            <a:ext cx="7835900" cy="1422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just">
              <a:lnSpc>
                <a:spcPct val="116199"/>
              </a:lnSpc>
              <a:buClr>
                <a:srgbClr val="444446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기존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Matter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구조에서는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클라이언트와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디바이스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통신이</a:t>
            </a:r>
            <a:b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</a:b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벤더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클라우드와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Matter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허브를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거쳐야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함</a:t>
            </a:r>
          </a:p>
          <a:p>
            <a:pPr marL="342900" lvl="0" indent="-342900" algn="just">
              <a:lnSpc>
                <a:spcPct val="116199"/>
              </a:lnSpc>
              <a:buClr>
                <a:srgbClr val="444446"/>
              </a:buClr>
              <a:buFont typeface="Arial"/>
              <a:buChar char="●"/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Matter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허브는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홈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네트워크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내에서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E2EE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로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디바이스와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통신함</a:t>
            </a:r>
          </a:p>
          <a:p>
            <a:pPr marL="342900" lvl="0" indent="-342900" algn="just">
              <a:lnSpc>
                <a:spcPct val="116199"/>
              </a:lnSpc>
              <a:buClr>
                <a:srgbClr val="444446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중간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경유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구조는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보안과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프라이버시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측면에서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취약점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존재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34700" y="8623300"/>
            <a:ext cx="64770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Clr>
                <a:srgbClr val="444446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클라이언트와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디바이스가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블록체인을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통해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 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직접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E2EE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통신을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수행함</a:t>
            </a:r>
          </a:p>
          <a:p>
            <a:pPr marL="342900" lvl="0" indent="-342900" algn="l">
              <a:lnSpc>
                <a:spcPct val="116199"/>
              </a:lnSpc>
              <a:buClr>
                <a:srgbClr val="444446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보안성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향상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700" y="2362200"/>
            <a:ext cx="5842000" cy="7150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600" y="2362200"/>
            <a:ext cx="3111500" cy="3022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5100" y="5765800"/>
            <a:ext cx="2984500" cy="2489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4300" y="5219700"/>
            <a:ext cx="3568700" cy="3568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214100" y="8991600"/>
            <a:ext cx="24638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444446"/>
                </a:solidFill>
                <a:latin typeface="Gmarket Sans Bold"/>
              </a:rPr>
              <a:t>Matter hub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허브의</a:t>
            </a: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가상화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51300" y="4203700"/>
            <a:ext cx="939800" cy="76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435600" y="5867400"/>
            <a:ext cx="7467600" cy="38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허브의</a:t>
            </a: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가상화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66900" y="1993900"/>
            <a:ext cx="527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444446"/>
                </a:solidFill>
                <a:latin typeface="Gmarket Sans Bold"/>
              </a:rPr>
              <a:t>Current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47300" y="1993900"/>
            <a:ext cx="527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444446"/>
                </a:solidFill>
                <a:latin typeface="Gmarket Sans Bold"/>
              </a:rPr>
              <a:t>Future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1600" y="2743200"/>
            <a:ext cx="1244600" cy="1244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000" y="8013700"/>
            <a:ext cx="787400" cy="1079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7100" y="8013700"/>
            <a:ext cx="1676400" cy="1079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6200" y="8013700"/>
            <a:ext cx="736600" cy="1079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949700" y="7099300"/>
            <a:ext cx="1130300" cy="76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0" y="7683500"/>
            <a:ext cx="4457700" cy="1739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4600" y="4584700"/>
            <a:ext cx="1473200" cy="8001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549900" y="3200400"/>
            <a:ext cx="20701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Internet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49900" y="6223000"/>
            <a:ext cx="20701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Matter Hub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556000" y="9639300"/>
            <a:ext cx="19304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IoT Device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549900" y="4800600"/>
            <a:ext cx="20701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NAT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2166600" y="4089400"/>
            <a:ext cx="1155700" cy="76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8500" y="2743200"/>
            <a:ext cx="1244600" cy="1244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9900" y="8013700"/>
            <a:ext cx="787400" cy="1079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66700" y="8013700"/>
            <a:ext cx="1676400" cy="1079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45800" y="8013700"/>
            <a:ext cx="736600" cy="10795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2268200" y="7188200"/>
            <a:ext cx="939800" cy="76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5600" y="7683500"/>
            <a:ext cx="4457700" cy="1739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">
            <a:off x="13081000" y="7061200"/>
            <a:ext cx="3136900" cy="762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13779500" y="3213100"/>
            <a:ext cx="20701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Internet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772900" y="9639300"/>
            <a:ext cx="19304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IoT Device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290800" y="9245600"/>
            <a:ext cx="20701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LG Refrigerator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28400" y="4470400"/>
            <a:ext cx="2819400" cy="26289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824200" y="7213600"/>
            <a:ext cx="1003300" cy="18796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3975100" y="5816600"/>
            <a:ext cx="1092200" cy="762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21100" y="5689600"/>
            <a:ext cx="1600200" cy="1549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14579600" y="5549900"/>
            <a:ext cx="20701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Blockchain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82600" y="444500"/>
            <a:ext cx="1981200" cy="952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자유성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9900" y="3098800"/>
            <a:ext cx="21336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Blockchain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6350000"/>
            <a:ext cx="8026400" cy="34925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231900" y="6858000"/>
          <a:ext cx="6527800" cy="15240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79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444446"/>
                          </a:solidFill>
                          <a:latin typeface="S-Core Dream 5 Medium"/>
                        </a:rPr>
                        <a:t>ID : 0x0052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444446"/>
                          </a:solidFill>
                          <a:latin typeface="S-Core Dream 5 Medium"/>
                        </a:rPr>
                        <a:t>Refrigerator And Temperature</a:t>
                      </a:r>
                      <a:endParaRPr lang="en-US" sz="1100"/>
                    </a:p>
                    <a:p>
                      <a:pPr lvl="0" algn="ctr">
                        <a:lnSpc>
                          <a:spcPct val="91714"/>
                        </a:lnSpc>
                      </a:pPr>
                      <a:r>
                        <a:rPr lang="en-US" sz="2000" b="0" i="0" u="none" strike="noStrike">
                          <a:solidFill>
                            <a:srgbClr val="444446"/>
                          </a:solidFill>
                          <a:latin typeface="S-Core Dream 5 Medium"/>
                        </a:rPr>
                        <a:t>Controlled Cabinet Mode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444446"/>
                          </a:solidFill>
                          <a:latin typeface="S-Core Dream 5 Medium"/>
                        </a:rPr>
                        <a:t>ID : 0x0057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444446"/>
                          </a:solidFill>
                          <a:latin typeface="S-Core Dream 5 Medium"/>
                        </a:rPr>
                        <a:t>Refrigerator Alarm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1231900" y="8610600"/>
            <a:ext cx="6565900" cy="26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1500" b="0" i="0" u="none" strike="noStrike">
                <a:solidFill>
                  <a:srgbClr val="444446"/>
                </a:solidFill>
                <a:latin typeface="Gmarket Sans Medium"/>
              </a:rPr>
              <a:t>Matter Application Cluster Library version 1.4 (MACL)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9900" y="5791200"/>
            <a:ext cx="57912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Matter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900" y="9067800"/>
            <a:ext cx="65786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기기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기능을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정의하고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있음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→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기능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제약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존재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930400"/>
            <a:ext cx="6172200" cy="3860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자유성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9900" y="3098800"/>
            <a:ext cx="21336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Blockchain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6350000"/>
            <a:ext cx="8026400" cy="349250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231900" y="6858000"/>
          <a:ext cx="6527800" cy="15240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79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444446"/>
                          </a:solidFill>
                          <a:latin typeface="S-Core Dream 5 Medium"/>
                        </a:rPr>
                        <a:t>ID : 0x0052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444446"/>
                          </a:solidFill>
                          <a:latin typeface="S-Core Dream 5 Medium"/>
                        </a:rPr>
                        <a:t>Refrigerator And Temperature</a:t>
                      </a:r>
                      <a:endParaRPr lang="en-US" sz="1100"/>
                    </a:p>
                    <a:p>
                      <a:pPr lvl="0" algn="ctr">
                        <a:lnSpc>
                          <a:spcPct val="91714"/>
                        </a:lnSpc>
                      </a:pPr>
                      <a:r>
                        <a:rPr lang="en-US" sz="2000" b="0" i="0" u="none" strike="noStrike">
                          <a:solidFill>
                            <a:srgbClr val="444446"/>
                          </a:solidFill>
                          <a:latin typeface="S-Core Dream 5 Medium"/>
                        </a:rPr>
                        <a:t>Controlled Cabinet Mode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444446"/>
                          </a:solidFill>
                          <a:latin typeface="S-Core Dream 5 Medium"/>
                        </a:rPr>
                        <a:t>ID : 0x0057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000" b="0" i="0" u="none" strike="noStrike">
                          <a:solidFill>
                            <a:srgbClr val="444446"/>
                          </a:solidFill>
                          <a:latin typeface="S-Core Dream 5 Medium"/>
                        </a:rPr>
                        <a:t>Refrigerator Alarm</a:t>
                      </a: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1231900" y="8610600"/>
            <a:ext cx="6565900" cy="26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1500" b="0" i="0" u="none" strike="noStrike">
                <a:solidFill>
                  <a:srgbClr val="444446"/>
                </a:solidFill>
                <a:latin typeface="Gmarket Sans Medium"/>
              </a:rPr>
              <a:t>Matter Application Cluster Library version 1.4 (MACL)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9900" y="5791200"/>
            <a:ext cx="57912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Matter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900" y="9067800"/>
            <a:ext cx="65786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기기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기능을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정의하고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있음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→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기능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제약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존재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930400"/>
            <a:ext cx="6172200" cy="3860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2400" y="6299200"/>
            <a:ext cx="3594100" cy="35687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9600000">
            <a:off x="8191500" y="5461000"/>
            <a:ext cx="1384300" cy="152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3860800"/>
            <a:ext cx="8026400" cy="5981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3500" y="4279900"/>
            <a:ext cx="4953000" cy="3721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8900" y="8902700"/>
            <a:ext cx="7086600" cy="482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804400" y="3263900"/>
            <a:ext cx="57912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Matter Tunnel Protocol </a:t>
            </a:r>
            <a:r>
              <a:rPr lang="ko-KR" sz="2500" b="0" i="0" u="none" strike="noStrike">
                <a:solidFill>
                  <a:srgbClr val="000000"/>
                </a:solidFill>
                <a:ea typeface="Gmarket Sans Bold"/>
              </a:rPr>
              <a:t>제안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344400" y="4787900"/>
            <a:ext cx="55245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Matter Tunnel QR code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732000" y="7137400"/>
            <a:ext cx="31242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QR code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안에</a:t>
            </a:r>
          </a:p>
          <a:p>
            <a:pPr lvl="0" algn="l">
              <a:lnSpc>
                <a:spcPct val="132800"/>
              </a:lnSpc>
            </a:pP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디바이스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기능을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정의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48900" y="8293100"/>
            <a:ext cx="59944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Matter Tunnel TX Format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6900" y="7569200"/>
            <a:ext cx="1866900" cy="1041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자유성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9900" y="3098800"/>
            <a:ext cx="21336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Blockchain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930400"/>
            <a:ext cx="6172200" cy="386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9600000">
            <a:off x="8191500" y="5461000"/>
            <a:ext cx="1384300" cy="152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3860800"/>
            <a:ext cx="8026400" cy="5981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3500" y="4279900"/>
            <a:ext cx="4953000" cy="3721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8900" y="8902700"/>
            <a:ext cx="7086600" cy="4826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9804400" y="3263900"/>
            <a:ext cx="57912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Matter Tunnel Protocol </a:t>
            </a:r>
            <a:r>
              <a:rPr lang="ko-KR" sz="2500" b="0" i="0" u="none" strike="noStrike">
                <a:solidFill>
                  <a:srgbClr val="000000"/>
                </a:solidFill>
                <a:ea typeface="Gmarket Sans Bold"/>
              </a:rPr>
              <a:t>제안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44400" y="4787900"/>
            <a:ext cx="55245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Matter Tunnel QR code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732000" y="7137400"/>
            <a:ext cx="31242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QR code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안에</a:t>
            </a:r>
          </a:p>
          <a:p>
            <a:pPr lvl="0" algn="l">
              <a:lnSpc>
                <a:spcPct val="132800"/>
              </a:lnSpc>
            </a:pP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디바이스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기능을</a:t>
            </a:r>
            <a:r>
              <a:rPr lang="en-US" sz="20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000" b="0" i="0" u="none" strike="noStrike">
                <a:solidFill>
                  <a:srgbClr val="444446"/>
                </a:solidFill>
                <a:ea typeface="Gmarket Sans Medium"/>
              </a:rPr>
              <a:t>정의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48900" y="8293100"/>
            <a:ext cx="59944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Matter Tunnel TX Format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1900" y="5473700"/>
            <a:ext cx="2336800" cy="4076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6800" y="6184900"/>
            <a:ext cx="1016000" cy="1016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02100" y="6540500"/>
            <a:ext cx="4991100" cy="2489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30700" y="6413500"/>
            <a:ext cx="1003300" cy="825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2700000">
            <a:off x="2463800" y="5067300"/>
            <a:ext cx="1346200" cy="1524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5400000">
            <a:off x="6413500" y="6108700"/>
            <a:ext cx="1028700" cy="1524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206500" y="9525000"/>
            <a:ext cx="77216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444446"/>
                </a:solidFill>
                <a:ea typeface="Gmarket Sans Bold"/>
              </a:rPr>
              <a:t>제조사가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Bold"/>
              </a:rPr>
              <a:t>자사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Bold"/>
              </a:rPr>
              <a:t>기기에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Bold"/>
              </a:rPr>
              <a:t>특화된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Bold"/>
              </a:rPr>
              <a:t>기능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Bold"/>
              </a:rPr>
              <a:t>정의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Bold"/>
              </a:rPr>
              <a:t>가능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무결성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9900" y="3098800"/>
            <a:ext cx="21336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Blockchain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7900" y="9575800"/>
            <a:ext cx="40005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500" b="0" i="0" u="none" strike="noStrike">
                <a:solidFill>
                  <a:srgbClr val="000000"/>
                </a:solidFill>
                <a:ea typeface="Gmarket Sans Bold"/>
              </a:rPr>
              <a:t>기존의</a:t>
            </a: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Gmarket Sans Bold"/>
              </a:rPr>
              <a:t>데이터</a:t>
            </a: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Gmarket Sans Bold"/>
              </a:rPr>
              <a:t>분석</a:t>
            </a: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Gmarket Sans Bold"/>
              </a:rPr>
              <a:t>시스템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930400"/>
            <a:ext cx="6172200" cy="3860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7200900"/>
            <a:ext cx="5156200" cy="152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9800" y="5080000"/>
            <a:ext cx="4203700" cy="4203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500" y="5842000"/>
            <a:ext cx="3517900" cy="3517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699000" y="9575800"/>
            <a:ext cx="5219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: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데이터를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처리하는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중간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계층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필요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2700000">
            <a:off x="2463800" y="5067300"/>
            <a:ext cx="1346200" cy="15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무결성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9900" y="3098800"/>
            <a:ext cx="21336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Blockchain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930400"/>
            <a:ext cx="6172200" cy="386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">
            <a:off x="7950200" y="6210300"/>
            <a:ext cx="3200400" cy="152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829800" y="5156200"/>
            <a:ext cx="65659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Matter Tunnel </a:t>
            </a:r>
            <a:r>
              <a:rPr lang="ko-KR" sz="2500" b="0" i="0" u="none" strike="noStrike">
                <a:solidFill>
                  <a:srgbClr val="000000"/>
                </a:solidFill>
                <a:ea typeface="Gmarket Sans Bold"/>
              </a:rPr>
              <a:t>데이터</a:t>
            </a: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Gmarket Sans Bold"/>
              </a:rPr>
              <a:t>분석</a:t>
            </a:r>
            <a:r>
              <a:rPr lang="en-US" sz="25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Gmarket Sans Bold"/>
              </a:rPr>
              <a:t>시스템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6350000"/>
            <a:ext cx="8026400" cy="3492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900" y="4356100"/>
            <a:ext cx="1816100" cy="2006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9800" y="5080000"/>
            <a:ext cx="4203700" cy="4203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231900" y="6578600"/>
            <a:ext cx="6604000" cy="307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3000" b="0" i="0" u="none" strike="noStrike">
                <a:solidFill>
                  <a:srgbClr val="444446"/>
                </a:solidFill>
                <a:ea typeface="Gmarket Sans Bold"/>
              </a:rPr>
              <a:t>익명성</a:t>
            </a:r>
            <a:br>
              <a:rPr lang="ko-KR" sz="3000" b="0" i="0" u="none" strike="noStrike">
                <a:solidFill>
                  <a:srgbClr val="444446"/>
                </a:solidFill>
                <a:ea typeface="Gmarket Sans Bold"/>
              </a:rPr>
            </a:b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사용자의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프라이버시를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보장하면서</a:t>
            </a:r>
          </a:p>
          <a:p>
            <a:pPr lvl="0" algn="l">
              <a:lnSpc>
                <a:spcPct val="132800"/>
              </a:lnSpc>
            </a:pP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실행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함수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,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타임스탬프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등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데이터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활용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가능</a:t>
            </a:r>
            <a:b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</a:br>
            <a:r>
              <a:rPr lang="ko-KR" sz="3000" b="0" i="0" u="none" strike="noStrike">
                <a:solidFill>
                  <a:srgbClr val="444446"/>
                </a:solidFill>
                <a:ea typeface="Gmarket Sans Bold"/>
              </a:rPr>
              <a:t>무결성</a:t>
            </a:r>
          </a:p>
          <a:p>
            <a:pPr lvl="0" algn="l">
              <a:lnSpc>
                <a:spcPct val="116199"/>
              </a:lnSpc>
            </a:pP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데이터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변조를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원천적으로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차단하여</a:t>
            </a:r>
          </a:p>
          <a:p>
            <a:pPr lvl="0" algn="l">
              <a:lnSpc>
                <a:spcPct val="116199"/>
              </a:lnSpc>
            </a:pP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정확한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의사결정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지원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가능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706100" y="9410700"/>
            <a:ext cx="5219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데이터를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처리하는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중간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계층</a:t>
            </a:r>
            <a:r>
              <a:rPr lang="en-US" sz="2500" b="0" i="0" u="none" strike="noStrike">
                <a:solidFill>
                  <a:srgbClr val="444446"/>
                </a:solidFill>
                <a:latin typeface="Gmarket Sans Medium"/>
              </a:rPr>
              <a:t> </a:t>
            </a:r>
            <a:r>
              <a:rPr lang="ko-KR" sz="2500" b="0" i="0" u="none" strike="noStrike">
                <a:solidFill>
                  <a:srgbClr val="444446"/>
                </a:solidFill>
                <a:ea typeface="Gmarket Sans Medium"/>
              </a:rPr>
              <a:t>제거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57400"/>
            <a:ext cx="12661900" cy="77089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18876137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587500"/>
            <a:ext cx="173355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1460500"/>
            <a:ext cx="17335500" cy="63500"/>
          </a:xfrm>
          <a:prstGeom prst="rect">
            <a:avLst/>
          </a:prstGeom>
        </p:spPr>
      </p:pic>
      <p:pic>
        <p:nvPicPr>
          <p:cNvPr id="6" name="Picture 6">
            <a:hlinkClick r:id="rId5" tooltip="https://www.youtube.com/watch?v=oe0lZCAcnCs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700" y="2717800"/>
            <a:ext cx="11404600" cy="6413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41600" y="495300"/>
            <a:ext cx="2463800" cy="723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0" y="495300"/>
            <a:ext cx="3543300" cy="723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82600" y="444500"/>
            <a:ext cx="108458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시연</a:t>
            </a:r>
            <a:r>
              <a:rPr lang="en-US" sz="5000" b="0" i="0" u="none" strike="noStrike">
                <a:solidFill>
                  <a:srgbClr val="444446"/>
                </a:solidFill>
                <a:latin typeface="Gmarket Sans Bold"/>
              </a:rPr>
              <a:t> </a:t>
            </a:r>
            <a:r>
              <a:rPr lang="ko-KR" sz="5000" b="0" i="0" u="none" strike="noStrike">
                <a:solidFill>
                  <a:srgbClr val="444446"/>
                </a:solidFill>
                <a:ea typeface="Gmarket Sans Bold"/>
              </a:rPr>
              <a:t>영상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Macintosh PowerPoint</Application>
  <PresentationFormat>사용자 지정</PresentationFormat>
  <Paragraphs>117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Gmarket Sans Medium</vt:lpstr>
      <vt:lpstr>Arial</vt:lpstr>
      <vt:lpstr>Gmarket Sans Bold</vt:lpstr>
      <vt:lpstr>S-Core Dream 5 Medium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지수 신</cp:lastModifiedBy>
  <cp:revision>2</cp:revision>
  <dcterms:created xsi:type="dcterms:W3CDTF">2006-08-16T00:00:00Z</dcterms:created>
  <dcterms:modified xsi:type="dcterms:W3CDTF">2024-12-11T01:32:23Z</dcterms:modified>
</cp:coreProperties>
</file>