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2" r:id="rId3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34" r:id="rId18"/>
    <p:sldId id="333" r:id="rId19"/>
    <p:sldId id="344" r:id="rId20"/>
    <p:sldId id="345" r:id="rId21"/>
    <p:sldId id="326" r:id="rId22"/>
    <p:sldId id="330" r:id="rId23"/>
    <p:sldId id="335" r:id="rId24"/>
    <p:sldId id="346" r:id="rId25"/>
    <p:sldId id="347" r:id="rId26"/>
    <p:sldId id="327" r:id="rId27"/>
    <p:sldId id="329" r:id="rId28"/>
    <p:sldId id="355" r:id="rId29"/>
    <p:sldId id="331" r:id="rId30"/>
    <p:sldId id="332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，与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相比是一个半</a:t>
            </a:r>
            <a:r>
              <a:rPr lang="en-US" altLang="zh-CN">
                <a:sym typeface="+mn-ea"/>
              </a:rPr>
              <a:t>ORM</a:t>
            </a:r>
            <a:r>
              <a:rPr lang="zh-CN" altLang="en-US">
                <a:sym typeface="+mn-ea"/>
              </a:rPr>
              <a:t>的框架（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是一个完全的关系映射，不需要写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，只需写它提供的</a:t>
            </a:r>
            <a:r>
              <a:rPr lang="en-US" altLang="zh-CN">
                <a:sym typeface="+mn-ea"/>
              </a:rPr>
              <a:t>HQL</a:t>
            </a:r>
            <a:r>
              <a:rPr lang="zh-CN" altLang="en-US">
                <a:sym typeface="+mn-ea"/>
              </a:rPr>
              <a:t>语言就可以用来持久层的相关操作。</a:t>
            </a:r>
            <a:endParaRPr lang="zh-CN" altLang="en-US">
              <a:sym typeface="+mn-ea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825116"/>
            <a:ext cx="10363200" cy="103632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>
                <a:solidFill>
                  <a:srgbClr val="157D53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4057650"/>
            <a:ext cx="8534400" cy="75438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2400">
                <a:solidFill>
                  <a:srgbClr val="0F6146"/>
                </a:solidFill>
                <a:ea typeface="微软雅黑" panose="020B0503020204020204" charset="-122"/>
              </a:defRPr>
            </a:lvl1pPr>
            <a:lvl2pPr marL="548640" lvl="1" indent="0" algn="ctr">
              <a:buNone/>
              <a:defRPr sz="240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1097280" lvl="2" indent="0" algn="ctr">
              <a:buNone/>
              <a:defRPr sz="240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645920" lvl="3" indent="0" algn="ctr">
              <a:buNone/>
              <a:defRPr sz="240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2194560" lvl="4" indent="0" algn="ctr">
              <a:buNone/>
              <a:defRPr sz="240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14350"/>
            <a:ext cx="2743200" cy="56121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14350"/>
            <a:ext cx="8070573" cy="56121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10972800" cy="10134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10972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84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lvl="0" indent="-41148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28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91540" lvl="1" indent="-34290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71600" lvl="2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21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920240" lvl="3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192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68880" lvl="4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17520" lvl="5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566160" lvl="6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114800" lvl="7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663440" lvl="8" indent="-274320" algn="l" defTabSz="1097280" eaLnBrk="0" fontAlgn="base" latinLnBrk="0" hangingPunct="0">
        <a:lnSpc>
          <a:spcPct val="100000"/>
        </a:lnSpc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14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09728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1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lvl="1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097280" lvl="2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45920" lvl="3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194560" lvl="4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743200" lvl="5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3291840" lvl="6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840480" lvl="7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4389120" lvl="8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6.xml"/><Relationship Id="rId2" Type="http://schemas.openxmlformats.org/officeDocument/2006/relationships/hyperlink" Target="http://www.mybatis.org/mybatis-3/zh/sqlmap-xml.html" TargetMode="External"/><Relationship Id="rId1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8.xml"/><Relationship Id="rId2" Type="http://schemas.openxmlformats.org/officeDocument/2006/relationships/hyperlink" Target="http://www.mybatis.org/mybatis-3/zh/dynamic-sql.html" TargetMode="Externa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45.xml"/><Relationship Id="rId2" Type="http://schemas.openxmlformats.org/officeDocument/2006/relationships/image" Target="../media/image4.png"/><Relationship Id="rId1" Type="http://schemas.openxmlformats.org/officeDocument/2006/relationships/tags" Target="../tags/tag4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1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54.xml"/><Relationship Id="rId2" Type="http://schemas.openxmlformats.org/officeDocument/2006/relationships/image" Target="../media/image7.png"/><Relationship Id="rId1" Type="http://schemas.openxmlformats.org/officeDocument/2006/relationships/tags" Target="../tags/tag5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5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5.xml"/><Relationship Id="rId3" Type="http://schemas.openxmlformats.org/officeDocument/2006/relationships/image" Target="../media/image3.png"/><Relationship Id="rId2" Type="http://schemas.openxmlformats.org/officeDocument/2006/relationships/hyperlink" Target="http://www.importnew.com/26166.html%20" TargetMode="Externa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>
                <a:latin typeface="+mn-lt"/>
                <a:ea typeface="+mn-ea"/>
                <a:cs typeface="+mn-cs"/>
              </a:rPr>
              <a:t>2018</a:t>
            </a:r>
            <a:endParaRPr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>
                <a:latin typeface="+mj-lt"/>
                <a:ea typeface="+mj-ea"/>
                <a:cs typeface="+mj-cs"/>
              </a:rPr>
              <a:t>Mybatis</a:t>
            </a:r>
            <a:r>
              <a:rPr lang="zh-CN" altLang="en-US">
                <a:latin typeface="+mj-lt"/>
                <a:ea typeface="+mj-ea"/>
                <a:cs typeface="+mj-cs"/>
              </a:rPr>
              <a:t>分享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714615" y="4947920"/>
            <a:ext cx="3620135" cy="5454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latin typeface="+mj-lt"/>
                <a:ea typeface="+mj-ea"/>
                <a:cs typeface="+mj-cs"/>
              </a:rPr>
              <a:t>分享人：王进</a:t>
            </a:r>
            <a:endParaRPr lang="zh-CN" altLang="en-US" sz="200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1160" y="633095"/>
            <a:ext cx="1081849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生命周期：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SqlSessionFactoryBuilder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利用XML或者java编码获得资源来构建SqlSessionFactory,通过它可以构建多个SessionFactory。它的作用就是一个构建器，一旦我们构建了SqlSessionFactory，它的作用就已经完结了，失去了存在的意义。所以它的生命周期只存在于方法的内部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SqlSessionFactory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作用是创建SqlSession，而SqlSession就是一个会话，相当于JDBC中的Connection对象。每次应用程序访问数据库，我们都需要SqlSessionFactory创建SqlSession，所以SqlSessionFactory应该在MyBatis应用的整个生命周期中。而如果我们多次创建同一个数据库的SqlSessionFactory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SqlSessionFactory会打开更多的数据库连接资源，那么连接资源就很快会被耗尽。因此SqlSessionFactory的责任是唯一的，它的责任就是创建SqlSession，所以应该采用单利模式。正确的做法是使得每一个数据库只对应一个SqlSessionFactory，管理好数据库资源的分配，避免过多的Connection被消耗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SqlSession：一个会话，相当于JDBC的一个Connection对象，它的生命周期应该是在请求数据库处理事务的过程中。它是一个线程不安全的对象，在涉及多线程的时候我们需要特别小心，操作数据库需要注意其隔离级别，数据库锁等高级特效。此外，每次创建的SqlSession都必须及时关闭它，它的长期存在会使数据库连接池的活动资源减少，对系统性能的影响太大。它存活于一个应用的请求和操作，可以执行多条SQL，保证事务的一致性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Mapper：Mapper是一个接口，而没有具体的实现类，通过产生一个</a:t>
            </a:r>
            <a:r>
              <a:rPr lang="en-US" altLang="zh-CN">
                <a:sym typeface="+mn-ea"/>
              </a:rPr>
              <a:t>Mapper</a:t>
            </a:r>
            <a:r>
              <a:rPr lang="zh-CN" altLang="en-US">
                <a:sym typeface="+mn-ea"/>
              </a:rPr>
              <a:t>的代理对象来是发送SQL，然后返回我们需要的结果，或者执行SQL从而修改数据库的数据，因此它应该在一个SqlSession事务方法之内，是一个方法级别的东西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en-US" sz="2800"/>
              <a:t>SqlSession</a:t>
            </a:r>
            <a:r>
              <a:rPr lang="zh-CN" altLang="en-US" sz="2800"/>
              <a:t>下的四大对象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351790" y="1370965"/>
            <a:ext cx="11499850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1)Executor: </a:t>
            </a:r>
            <a:r>
              <a:rPr lang="zh-CN" altLang="en-US">
                <a:sym typeface="+mn-ea"/>
              </a:rPr>
              <a:t>执行器是用来完成</a:t>
            </a:r>
            <a:r>
              <a:rPr lang="en-US">
                <a:sym typeface="+mn-ea"/>
              </a:rPr>
              <a:t>SqlSession</a:t>
            </a:r>
            <a:r>
              <a:rPr lang="zh-CN" altLang="en-US">
                <a:sym typeface="+mn-ea"/>
              </a:rPr>
              <a:t>指定的增删改查操作的，真</a:t>
            </a:r>
            <a:r>
              <a:rPr lang="en-US" altLang="zh-CN">
                <a:sym typeface="+mn-ea"/>
              </a:rPr>
              <a:t>正进行与数据库交互的对象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   SimpleExecutor -- SIMPLE 就是普通的执行器。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   ReuseExecutor -</a:t>
            </a:r>
            <a:r>
              <a:rPr lang="en-US" altLang="zh-CN" sz="1600">
                <a:sym typeface="+mn-ea"/>
              </a:rPr>
              <a:t>- 执行相同的sql时就可以</a:t>
            </a:r>
            <a:r>
              <a:rPr lang="zh-CN" altLang="en-US" sz="1600">
                <a:sym typeface="+mn-ea"/>
              </a:rPr>
              <a:t>使用已经存在的预处理语句（prepared statements）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   BatchExecutor --它是批量执行器</a:t>
            </a:r>
            <a:endParaRPr lang="zh-CN" altLang="en-US" sz="16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2)StatementHandler</a:t>
            </a:r>
            <a:r>
              <a:rPr lang="zh-CN" altLang="en-US">
                <a:sym typeface="+mn-ea"/>
              </a:rPr>
              <a:t>：使用Statement（PreparedStatement）向数据库发送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执行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BaseStatementHandler：一个抽象类，只是实现了一些不涉及具体操作的方法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RoutingStatementHandler：路由器，根据配置文件来路由选择具体实现类SimpleStatementHandler、CallableStatementHandler和PreparedStatementHandler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SimpleStatementHandler：就是直接使用普通的Statement对象，这样每次执行SQL语句都需要数据库对SQL进行预编译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PrepareStatementHandler：使用PrepareStatement执行，虽然初次创建PrepareStatement时开销比较大，但在多次处理SQL时只需要初始化一次，可以有效提高性能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CallableStatementHandler：使用CallableStatement执行，CallableStatement是用来执行存储过程的。</a:t>
            </a:r>
            <a:endParaRPr lang="zh-CN" altLang="en-US" sz="16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3)ParameterHandler</a:t>
            </a:r>
            <a:r>
              <a:rPr lang="zh-CN" altLang="en-US">
                <a:sym typeface="+mn-ea"/>
              </a:rPr>
              <a:t>：用于对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参数的处理，根据</a:t>
            </a:r>
            <a:r>
              <a:rPr lang="en-US" altLang="zh-CN">
                <a:sym typeface="+mn-ea"/>
              </a:rPr>
              <a:t>TypeHandler</a:t>
            </a:r>
            <a:r>
              <a:rPr lang="zh-CN" altLang="en-US">
                <a:sym typeface="+mn-ea"/>
              </a:rPr>
              <a:t>对参数进行设值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typeHandler.setParameter(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reparedStatement, i + 1, value, jdbcType);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4)ResultSetHandler: </a:t>
            </a:r>
            <a:r>
              <a:rPr lang="zh-CN" altLang="en-US">
                <a:sym typeface="+mn-ea"/>
              </a:rPr>
              <a:t>对执行数据库操作后返回的结果集进行封装处理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5295" y="356870"/>
            <a:ext cx="10972800" cy="1013460"/>
          </a:xfrm>
        </p:spPr>
        <p:txBody>
          <a:bodyPr/>
          <a:lstStyle/>
          <a:p>
            <a:r>
              <a:rPr lang="en-US" altLang="zh-CN" sz="2800"/>
              <a:t>5</a:t>
            </a:r>
            <a:r>
              <a:rPr lang="zh-CN" altLang="en-US" sz="2800"/>
              <a:t>、</a:t>
            </a:r>
            <a:r>
              <a:rPr lang="en-US" altLang="zh-CN" sz="2800"/>
              <a:t>SQL Mapper</a:t>
            </a:r>
            <a:r>
              <a:rPr lang="zh-CN" altLang="en-US" sz="2800"/>
              <a:t>（</a:t>
            </a:r>
            <a:r>
              <a:rPr lang="zh-CN" altLang="en-US" sz="2000">
                <a:hlinkClick r:id="rId2"/>
              </a:rPr>
              <a:t>http://www.mybatis.org/mybatis-3/zh/sqlmap-xml.html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383540" y="1144905"/>
            <a:ext cx="1081849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主要元素：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select:</a:t>
            </a:r>
            <a:r>
              <a:rPr lang="zh-CN" altLang="en-US"/>
              <a:t>定义查询语句，常用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&lt;select  id="selectPerson"  parameterType="int"  parameterMap="</a:t>
            </a:r>
            <a:r>
              <a:rPr lang="zh-CN" altLang="en-US"/>
              <a:t>废弃</a:t>
            </a:r>
            <a:r>
              <a:rPr lang="en-US" altLang="zh-CN"/>
              <a:t>"  resultType="hashmap"        resultMap="personResultMap"  flushCache="false"  useCache="true"  timeout="10000"  fetchSize="256"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  statementType="PREPARED"  resultSetType="FORWARD_ONLY"&gt;·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insert:</a:t>
            </a:r>
            <a:r>
              <a:rPr lang="zh-CN" altLang="en-US"/>
              <a:t>插入语句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&lt;insert  id="insertAuthor"  parameterType="domain.blog.Author"  flushCache="true"  statementType="PREPARED"  keyProperty=""  keyColumn=""  useGeneratedKeys=""  timeout="20"&gt;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update:</a:t>
            </a:r>
            <a:r>
              <a:rPr lang="zh-CN" altLang="en-US"/>
              <a:t>更新</a:t>
            </a:r>
            <a:r>
              <a:rPr lang="zh-CN" altLang="en-US">
                <a:sym typeface="+mn-ea"/>
              </a:rPr>
              <a:t>语句</a:t>
            </a:r>
            <a:endParaRPr lang="zh-CN" altLang="en-US">
              <a:sym typeface="+mn-ea"/>
            </a:endParaRPr>
          </a:p>
          <a:p>
            <a:pPr lvl="1" indent="0">
              <a:buNone/>
            </a:pPr>
            <a:r>
              <a:rPr lang="en-US" altLang="zh-CN"/>
              <a:t>&lt;update  id="updateAuthor"  parameterType="domain.blog.Author"  flushCache="true"  statementType="PREPARED"  timeout="20"&gt;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delete:</a:t>
            </a:r>
            <a:r>
              <a:rPr lang="zh-CN" altLang="en-US"/>
              <a:t>删除语句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&lt;delete  id="deleteAuthor"  parameterType="domain.blog.Author"  flushCache="true"  statementType="PREPARED"  timeout="20"&gt;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parameterMap:</a:t>
            </a:r>
            <a:r>
              <a:rPr lang="zh-CN" altLang="en-US"/>
              <a:t>定义</a:t>
            </a:r>
            <a:r>
              <a:rPr lang="en-US" altLang="zh-CN"/>
              <a:t>select,insert,update,delete</a:t>
            </a:r>
            <a:r>
              <a:rPr lang="zh-CN" altLang="en-US"/>
              <a:t>元素的参数映射关系，已废弃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sql:</a:t>
            </a:r>
            <a:r>
              <a:rPr lang="zh-CN" altLang="en-US"/>
              <a:t>定义一部分</a:t>
            </a:r>
            <a:r>
              <a:rPr lang="en-US" altLang="zh-CN"/>
              <a:t>sql</a:t>
            </a:r>
            <a:r>
              <a:rPr lang="zh-CN" altLang="en-US"/>
              <a:t>，然后到各个地方引用它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resultMap:</a:t>
            </a:r>
            <a:r>
              <a:rPr lang="zh-CN" altLang="en-US"/>
              <a:t>用来定义数据库返回结果集与对象属性的对应关系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cache:</a:t>
            </a:r>
            <a:r>
              <a:rPr lang="zh-CN" altLang="en-US"/>
              <a:t>开启命名空间的二级缓存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cache-ref</a:t>
            </a:r>
            <a:r>
              <a:rPr lang="zh-CN" altLang="en-US"/>
              <a:t>：从另一个命名空间引用缓存配置。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800"/>
              <a:t>6</a:t>
            </a:r>
            <a:r>
              <a:rPr lang="zh-CN" altLang="en-US" sz="2800"/>
              <a:t>、动态</a:t>
            </a:r>
            <a:r>
              <a:rPr lang="en-US" altLang="zh-CN" sz="2800"/>
              <a:t>SQL</a:t>
            </a:r>
            <a:r>
              <a:rPr lang="zh-CN" altLang="en-US" sz="2800"/>
              <a:t>（</a:t>
            </a:r>
            <a:r>
              <a:rPr lang="zh-CN" altLang="en-US" sz="2000">
                <a:hlinkClick r:id="rId2"/>
              </a:rPr>
              <a:t>http://www.mybatis.org/mybatis-3/zh/dynamic-sql.html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8285"/>
            <a:ext cx="1081849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主要元素：</a:t>
            </a:r>
            <a:r>
              <a:rPr lang="en-US" altLang="zh-CN"/>
              <a:t>(</a:t>
            </a:r>
            <a:r>
              <a:rPr lang="zh-CN" altLang="en-US"/>
              <a:t>基于代码的动态</a:t>
            </a:r>
            <a:r>
              <a:rPr lang="en-US" altLang="zh-CN"/>
              <a:t>SQL</a:t>
            </a:r>
            <a:r>
              <a:rPr lang="zh-CN" altLang="en-US"/>
              <a:t>，没有</a:t>
            </a:r>
            <a:r>
              <a:rPr lang="en-US" altLang="zh-CN"/>
              <a:t>xml</a:t>
            </a:r>
            <a:r>
              <a:rPr lang="zh-CN" altLang="en-US"/>
              <a:t>简单，条件复杂，</a:t>
            </a:r>
            <a:r>
              <a:rPr lang="en-US" altLang="zh-CN"/>
              <a:t>SQL</a:t>
            </a:r>
            <a:r>
              <a:rPr lang="zh-CN" altLang="en-US"/>
              <a:t>的构造逻辑会很繁琐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if</a:t>
            </a:r>
            <a:r>
              <a:rPr lang="en-US" altLang="zh-CN"/>
              <a:t>:</a:t>
            </a:r>
            <a:r>
              <a:rPr lang="zh-CN" altLang="en-US"/>
              <a:t>条件分支判断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&lt;select id="findActiveBlogWithTitleLike"    resultType="Blog"&gt;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	  select * from blog  WHERE state = ‘ACTIVE’ 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	  &lt;if test="title != null"&gt;  AND title </a:t>
            </a:r>
            <a:r>
              <a:rPr lang="en-US" altLang="zh-CN">
                <a:sym typeface="+mn-ea"/>
              </a:rPr>
              <a:t>like  </a:t>
            </a:r>
            <a:r>
              <a:rPr lang="en-US" altLang="zh-CN"/>
              <a:t>#{title} &lt;/if&gt;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&lt;/select&gt;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choose (when, otherwise)</a:t>
            </a:r>
            <a:r>
              <a:rPr lang="zh-CN" altLang="en-US"/>
              <a:t>：多条件分支判断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&lt;select id="findActiveBlogLike"    resultType="Blog"&gt;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   </a:t>
            </a:r>
            <a:r>
              <a:rPr lang="en-US" altLang="zh-CN">
                <a:sym typeface="+mn-ea"/>
              </a:rPr>
              <a:t>select * from blog  WHERE state = ‘ACTIVE’ 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      &lt;choose&gt;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	  &lt;when test="title != null"&gt; AND title like #{title} &lt;/when&gt;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	  &lt;when test="author != null and author.name != null"&gt; AND author_name like #{author.name} &lt;/when&gt;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	  &lt;otherwise&gt; AND featured = 1&lt;/otherwise&gt;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    &lt;/choose&gt;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&lt;/select&gt;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trim (where, set)</a:t>
            </a:r>
            <a:r>
              <a:rPr lang="zh-CN" altLang="en-US"/>
              <a:t>：辅助处理一些元素的拼装问题</a:t>
            </a:r>
            <a:endParaRPr lang="zh-CN" altLang="en-US"/>
          </a:p>
          <a:p>
            <a:pPr lvl="1" indent="0">
              <a:buNone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41020" y="574675"/>
            <a:ext cx="1081849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None/>
            </a:pPr>
            <a:r>
              <a:rPr lang="en-US" altLang="zh-CN">
                <a:sym typeface="+mn-ea"/>
              </a:rPr>
              <a:t>&lt;select id="findActiveBlogLike"    resultType="Blog"&gt;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ym typeface="+mn-ea"/>
              </a:rPr>
              <a:t>  select * from blog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&lt;where&gt; 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ym typeface="+mn-ea"/>
              </a:rPr>
              <a:t>    &lt;if test="state != null"&gt;AND  state = #{state}   &lt;/if&gt; 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ym typeface="+mn-ea"/>
              </a:rPr>
              <a:t>    &lt;if test="title != null"&gt; AND title like #{title}   &lt;/if&gt;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ym typeface="+mn-ea"/>
              </a:rPr>
              <a:t>    &lt;if test="author != null and author.name != null"&gt; AND author_name like #{author.name}  &lt;/if&gt;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ym typeface="+mn-ea"/>
              </a:rPr>
              <a:t>  &lt;/where&gt;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ym typeface="+mn-ea"/>
              </a:rPr>
              <a:t>&lt;/select&gt;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&lt;update id="updateAuthorIfNecessary"&gt;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update Author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  &lt;set&gt;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    &lt;if test="username != null"&gt;username=#{username},&lt;/if&gt;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    &lt;if test="password != null"&gt;password=#{password},&lt;/if&gt;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    &lt;if test="email != null"&gt;email=#{email},&lt;/if&gt;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    &lt;if test="bio != null"&gt;bio=#{bio}&lt;/if&gt;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  &lt;/set&gt;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  where id=#{id}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&lt;/update&gt;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&lt;trim prefix="WHERE" prefixoverride="AND |OR"&gt;</a:t>
            </a:r>
            <a:endParaRPr lang="en-US" altLang="zh-CN">
              <a:sym typeface="+mn-ea"/>
            </a:endParaRPr>
          </a:p>
          <a:p>
            <a:pPr lvl="0" indent="0">
              <a:buNone/>
            </a:pPr>
            <a:r>
              <a:rPr lang="en-US" altLang="zh-CN">
                <a:sym typeface="+mn-ea"/>
              </a:rPr>
              <a:t>　　　&lt;if test="name != null and name.length()&gt;0"&gt; AND name=#{name}&lt;/if&gt;</a:t>
            </a:r>
            <a:endParaRPr lang="en-US" altLang="zh-CN">
              <a:sym typeface="+mn-ea"/>
            </a:endParaRPr>
          </a:p>
          <a:p>
            <a:pPr lvl="0" indent="0">
              <a:buNone/>
            </a:pPr>
            <a:r>
              <a:rPr lang="en-US" altLang="zh-CN">
                <a:sym typeface="+mn-ea"/>
              </a:rPr>
              <a:t>　　　&lt;if test="gender != null and gender.length()&gt;0"&gt; AND gender=#{gender}&lt;/if&gt;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&lt;/trim&gt;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21970" y="544830"/>
            <a:ext cx="108184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ym typeface="+mn-ea"/>
              </a:rPr>
              <a:t>foreach</a:t>
            </a:r>
            <a:r>
              <a:rPr lang="zh-CN" altLang="en-US">
                <a:sym typeface="+mn-ea"/>
              </a:rPr>
              <a:t>：循环拼装，用来处理</a:t>
            </a:r>
            <a:r>
              <a:rPr lang="en-US" altLang="zh-CN">
                <a:sym typeface="+mn-ea"/>
              </a:rPr>
              <a:t>in,</a:t>
            </a:r>
            <a:r>
              <a:rPr lang="zh-CN" altLang="en-US">
                <a:sym typeface="+mn-ea"/>
              </a:rPr>
              <a:t>批量插入，批量更新</a:t>
            </a:r>
            <a:endParaRPr lang="zh-CN" altLang="en-US">
              <a:sym typeface="+mn-ea"/>
            </a:endParaRPr>
          </a:p>
          <a:p>
            <a:pPr lvl="1" indent="0">
              <a:buNone/>
            </a:pPr>
            <a:r>
              <a:rPr lang="en-US" altLang="zh-CN"/>
              <a:t>&lt;select id="selectPostIn" resultType="domain.blog.Post"&gt;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  SELECT *  FROM POST P  WHERE ID in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  &lt;foreach item="item" index="index" collection="list"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      open="(" separator="," close=")"&gt;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        #{item}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  &lt;/foreach&gt;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&lt;/select&gt;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bind</a:t>
            </a:r>
            <a:r>
              <a:rPr lang="en-US" altLang="zh-CN"/>
              <a:t>: 可以从 OGNL 表达式中创建一个变量并将其绑定到上下文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&lt;select id="selectBlogsLike" resultType="Blog"&gt;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 	 &lt;bind name="pattern" value="'%' + _parameter.getTitle() + '%'" /&gt;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 	 SELECT * FROM BLOG  WHERE title LIKE #{pattern}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&lt;/select&gt;</a:t>
            </a:r>
            <a:endParaRPr lang="en-US" altLang="zh-CN"/>
          </a:p>
          <a:p>
            <a:pPr marL="742950" lvl="1" indent="-285750">
              <a:buNone/>
            </a:pPr>
            <a:r>
              <a:rPr lang="zh-CN" altLang="en-US"/>
              <a:t>一个</a:t>
            </a:r>
            <a:r>
              <a:rPr lang="en-US" altLang="zh-CN"/>
              <a:t>SQL</a:t>
            </a:r>
            <a:r>
              <a:rPr lang="zh-CN" altLang="en-US"/>
              <a:t>注入：</a:t>
            </a:r>
            <a:endParaRPr lang="zh-CN" altLang="en-US"/>
          </a:p>
          <a:p>
            <a:pPr marL="742950" lvl="1" indent="-285750">
              <a:buNone/>
            </a:pPr>
            <a:r>
              <a:rPr lang="en-US" altLang="zh-CN"/>
              <a:t>select * from ${tableName} where name = #{name}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在这个例子中，如果表名为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user; delete user; -- 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则动态解析之后 sql 如下：</a:t>
            </a:r>
            <a:endParaRPr lang="en-US" altLang="zh-CN"/>
          </a:p>
          <a:p>
            <a:pPr marL="742950" lvl="1" indent="-285750">
              <a:buNone/>
            </a:pPr>
            <a:r>
              <a:rPr lang="en-US" altLang="zh-CN"/>
              <a:t>select * from user; delete user; -- where name = ?;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800"/>
              <a:t>7</a:t>
            </a:r>
            <a:r>
              <a:rPr lang="zh-CN" altLang="en-US" sz="2800"/>
              <a:t>、插件</a:t>
            </a:r>
            <a:r>
              <a:rPr lang="en-US" altLang="zh-CN" sz="2800"/>
              <a:t>Plguin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00075" y="1344295"/>
            <a:ext cx="108184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mybatis支持插件来插入自定制的处理过程，所有的plugin都需实现Interceptor接口，自定制的处理过程可以在Executor，ParameterHandler，ResultSetHandler，StatementHandler四个处理过程中插入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原理是在使用这四中类型处理数据的时候使用的都是经过plugin处理过的代理对象。同一个处理过程支持配置多个plugin，则plugin的执行顺序是根据包装的顺序，从最外部向内部执行，直到执行到目标对象的调用方法。包装的顺序是根据配置顺序，也就是说配置越靠前，包装的越深，越后执行</a:t>
            </a:r>
            <a:r>
              <a:rPr lang="zh-CN" altLang="en-US"/>
              <a:t>。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若：拦截器的加载顺序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interceptor1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interceptor2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interceptor3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那么处理的顺序是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interceptor3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interceptor2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interceptor1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exccutor....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725545" y="4051300"/>
            <a:ext cx="1109980" cy="40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executor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835525" y="4051300"/>
            <a:ext cx="1109980" cy="40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pHandler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725545" y="4563110"/>
            <a:ext cx="1109980" cy="40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rHandler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4835525" y="4563110"/>
            <a:ext cx="1109980" cy="40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sHandle</a:t>
            </a:r>
            <a:endParaRPr lang="en-US" altLang="zh-CN"/>
          </a:p>
        </p:txBody>
      </p:sp>
      <p:sp>
        <p:nvSpPr>
          <p:cNvPr id="14" name="同心圆 13"/>
          <p:cNvSpPr/>
          <p:nvPr/>
        </p:nvSpPr>
        <p:spPr>
          <a:xfrm>
            <a:off x="3446145" y="3181985"/>
            <a:ext cx="2780030" cy="2712720"/>
          </a:xfrm>
          <a:prstGeom prst="donut">
            <a:avLst>
              <a:gd name="adj" fmla="val 282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3253105" y="2969895"/>
            <a:ext cx="3165475" cy="3136265"/>
          </a:xfrm>
          <a:prstGeom prst="donut">
            <a:avLst>
              <a:gd name="adj" fmla="val 2820"/>
            </a:avLst>
          </a:prstGeom>
          <a:solidFill>
            <a:schemeClr val="accent2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3069590" y="2795905"/>
            <a:ext cx="3532505" cy="3483610"/>
          </a:xfrm>
          <a:prstGeom prst="donut">
            <a:avLst>
              <a:gd name="adj" fmla="val 282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013450" y="4051300"/>
            <a:ext cx="704215" cy="20193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>
            <a:off x="5993765" y="4514850"/>
            <a:ext cx="791845" cy="173355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线形标注 1(无边框) 20"/>
          <p:cNvSpPr/>
          <p:nvPr/>
        </p:nvSpPr>
        <p:spPr>
          <a:xfrm>
            <a:off x="6978650" y="3568065"/>
            <a:ext cx="1457325" cy="685165"/>
          </a:xfrm>
          <a:prstGeom prst="callout1">
            <a:avLst>
              <a:gd name="adj1" fmla="val 55421"/>
              <a:gd name="adj2" fmla="val 11590"/>
              <a:gd name="adj3" fmla="val 112500"/>
              <a:gd name="adj4" fmla="val -383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Interceptor2</a:t>
            </a:r>
            <a:endParaRPr lang="en-US" altLang="zh-CN"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2" name="线形标注 1(无边框) 21"/>
          <p:cNvSpPr/>
          <p:nvPr/>
        </p:nvSpPr>
        <p:spPr>
          <a:xfrm>
            <a:off x="6602095" y="4361180"/>
            <a:ext cx="1457325" cy="685165"/>
          </a:xfrm>
          <a:prstGeom prst="callout1">
            <a:avLst>
              <a:gd name="adj1" fmla="val 55421"/>
              <a:gd name="adj2" fmla="val 11590"/>
              <a:gd name="adj3" fmla="val 112500"/>
              <a:gd name="adj4" fmla="val -383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7030A0"/>
                </a:solidFill>
                <a:sym typeface="+mn-ea"/>
              </a:rPr>
              <a:t>Interceptor1</a:t>
            </a:r>
            <a:endParaRPr lang="en-US" altLang="zh-CN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5" name="线形标注 1(无边框) 24"/>
          <p:cNvSpPr/>
          <p:nvPr/>
        </p:nvSpPr>
        <p:spPr>
          <a:xfrm>
            <a:off x="6863080" y="2795905"/>
            <a:ext cx="1457325" cy="685165"/>
          </a:xfrm>
          <a:prstGeom prst="callout1">
            <a:avLst>
              <a:gd name="adj1" fmla="val 55421"/>
              <a:gd name="adj2" fmla="val 11590"/>
              <a:gd name="adj3" fmla="val 112500"/>
              <a:gd name="adj4" fmla="val -383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Interceptor3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59410" y="572770"/>
            <a:ext cx="10818495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interceptor: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 Object intercept(Invocation invocation) throws Throwable; //代理对象中调用的插件的自定制代码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 Object plugin(Object target); //生成插件处理过的代理对象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 void setProperties(Properties properties);</a:t>
            </a:r>
            <a:endParaRPr lang="en-US" altLang="zh-CN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InterceptorChain</a:t>
            </a:r>
            <a:r>
              <a:rPr lang="zh-CN" altLang="en-US"/>
              <a:t>：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在</a:t>
            </a:r>
            <a:r>
              <a:rPr lang="en-US" altLang="zh-CN"/>
              <a:t>Configuration new </a:t>
            </a:r>
            <a:r>
              <a:rPr lang="en-US" altLang="zh-CN">
                <a:sym typeface="+mn-ea"/>
              </a:rPr>
              <a:t>Executor，ParameterHandler，ResultSetHandler，StatementHandler</a:t>
            </a:r>
            <a:r>
              <a:rPr lang="zh-CN" altLang="en-US">
                <a:sym typeface="+mn-ea"/>
              </a:rPr>
              <a:t>的时候执行拦截器的调用链去生成代理对象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	public Object pluginAll(Object target) {</a:t>
            </a:r>
            <a:endParaRPr lang="en-US" altLang="zh-CN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   </a:t>
            </a:r>
            <a:r>
              <a:rPr lang="en-US" altLang="zh-CN"/>
              <a:t>		</a:t>
            </a:r>
            <a:r>
              <a:rPr lang="zh-CN" altLang="en-US"/>
              <a:t> for (Interceptor interceptor : interceptors) {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   </a:t>
            </a:r>
            <a:r>
              <a:rPr lang="en-US" altLang="zh-CN"/>
              <a:t>			</a:t>
            </a:r>
            <a:r>
              <a:rPr lang="zh-CN" altLang="en-US"/>
              <a:t>   target = interceptor.plugin(target); 产生</a:t>
            </a:r>
            <a:r>
              <a:rPr lang="en-US" altLang="zh-CN"/>
              <a:t>target</a:t>
            </a:r>
            <a:r>
              <a:rPr lang="zh-CN" altLang="en-US"/>
              <a:t>的代理对象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  </a:t>
            </a:r>
            <a:r>
              <a:rPr lang="en-US" altLang="zh-CN"/>
              <a:t>		</a:t>
            </a:r>
            <a:r>
              <a:rPr lang="zh-CN" altLang="en-US"/>
              <a:t>  }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    </a:t>
            </a:r>
            <a:r>
              <a:rPr lang="en-US" altLang="zh-CN"/>
              <a:t>	</a:t>
            </a:r>
            <a:r>
              <a:rPr lang="zh-CN" altLang="en-US"/>
              <a:t>return target;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}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Plugin</a:t>
            </a:r>
            <a:r>
              <a:rPr lang="en-US" altLang="zh-CN"/>
              <a:t>:</a:t>
            </a:r>
            <a:r>
              <a:rPr lang="zh-CN" altLang="en-US"/>
              <a:t>其实是一个实现了</a:t>
            </a:r>
            <a:r>
              <a:rPr lang="en-US" altLang="zh-CN"/>
              <a:t>InvocationHandler</a:t>
            </a:r>
            <a:r>
              <a:rPr lang="zh-CN" altLang="en-US"/>
              <a:t>的类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wrap</a:t>
            </a:r>
            <a:r>
              <a:rPr lang="en-US" altLang="zh-CN"/>
              <a:t>(...)</a:t>
            </a:r>
            <a:r>
              <a:rPr lang="zh-CN" altLang="en-US"/>
              <a:t>： </a:t>
            </a:r>
            <a:r>
              <a:rPr lang="zh-CN" altLang="en-US" sz="1600"/>
              <a:t>Proxy.newProxyInstance(</a:t>
            </a:r>
            <a:r>
              <a:rPr lang="en-US" altLang="zh-CN" sz="1600"/>
              <a:t>target.getClass().getClassLoader(),interfaces,new Plugin(target, interceptor, signatureMap))</a:t>
            </a:r>
            <a:endParaRPr lang="en-US" altLang="zh-CN" sz="1600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/>
              <a:t>invoke(.....)</a:t>
            </a:r>
            <a:r>
              <a:rPr lang="en-US" altLang="zh-CN" sz="1600"/>
              <a:t>:</a:t>
            </a:r>
            <a:endParaRPr lang="en-US" altLang="zh-CN" sz="1600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/>
              <a:t>	</a:t>
            </a:r>
            <a:r>
              <a:rPr lang="en-US" altLang="zh-CN" sz="1600">
                <a:sym typeface="+mn-ea"/>
              </a:rPr>
              <a:t>if (methods != null &amp;&amp; methods.contains(method)) { //先执行plugin中的方法，最后再执行目标对象调用的方法</a:t>
            </a:r>
            <a:endParaRPr lang="en-US" altLang="zh-CN" sz="1600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		 return interceptor.intercept(new Invocation(target, method, args));</a:t>
            </a:r>
            <a:endParaRPr lang="en-US" altLang="zh-CN" sz="1600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	}</a:t>
            </a:r>
            <a:endParaRPr lang="en-US" altLang="zh-CN" sz="1600"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Invocation:</a:t>
            </a:r>
            <a:endParaRPr lang="en-US" altLang="zh-CN" sz="1600"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proceed() :   return method.invoke(target, args);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br>
              <a:rPr lang="zh-CN" altLang="en-US" sz="2800"/>
            </a:br>
            <a:r>
              <a:rPr lang="zh-CN" altLang="en-US" sz="2800"/>
              <a:t>https://www.cnblogs.com/V1haoge/p/6634151.html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09600" y="1527810"/>
            <a:ext cx="10818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" y="800100"/>
            <a:ext cx="11612245" cy="5494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800"/>
              <a:t>8</a:t>
            </a:r>
            <a:r>
              <a:rPr lang="zh-CN" altLang="en-US" sz="2800"/>
              <a:t>、事务</a:t>
            </a:r>
            <a:br>
              <a:rPr lang="zh-CN" altLang="en-US" sz="2800"/>
            </a:b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09600" y="1232535"/>
            <a:ext cx="108184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org.apache.ibatis.transaction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-----org.apache.ibatis.transaction.jdbc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----------JdbcTransaction.java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----------JdbcTransactionFactory.java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-----org.apache.ibatis.transaction.managed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----------ManagedTransaction.java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----------ManagedTransactionFactory.java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-----Transaction.java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-----TransactionException.java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　　-----TransactionFactory.java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137525" y="1564424"/>
            <a:ext cx="893793" cy="893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137525" y="2663461"/>
            <a:ext cx="893793" cy="893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137525" y="3762498"/>
            <a:ext cx="893793" cy="893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6137525" y="4861537"/>
            <a:ext cx="893793" cy="893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梯形 2"/>
          <p:cNvSpPr/>
          <p:nvPr>
            <p:custDataLst>
              <p:tags r:id="rId5"/>
            </p:custDataLst>
          </p:nvPr>
        </p:nvSpPr>
        <p:spPr>
          <a:xfrm rot="16200000">
            <a:off x="7019072" y="1254473"/>
            <a:ext cx="5590691" cy="4755172"/>
          </a:xfrm>
          <a:prstGeom prst="trapezoid">
            <a:avLst>
              <a:gd name="adj" fmla="val 14046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958215" y="1593850"/>
            <a:ext cx="5016500" cy="83566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Mybatis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简介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>
            <p:custDataLst>
              <p:tags r:id="rId7"/>
            </p:custDataLst>
          </p:nvPr>
        </p:nvSpPr>
        <p:spPr>
          <a:xfrm>
            <a:off x="6293191" y="1629274"/>
            <a:ext cx="51687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1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>
            <p:custDataLst>
              <p:tags r:id="rId8"/>
            </p:custDataLst>
          </p:nvPr>
        </p:nvSpPr>
        <p:spPr>
          <a:xfrm>
            <a:off x="6293191" y="2700075"/>
            <a:ext cx="51687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6293191" y="3782709"/>
            <a:ext cx="51687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>
            <p:custDataLst>
              <p:tags r:id="rId10"/>
            </p:custDataLst>
          </p:nvPr>
        </p:nvSpPr>
        <p:spPr>
          <a:xfrm>
            <a:off x="6315660" y="4877804"/>
            <a:ext cx="51687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>
            <p:custDataLst>
              <p:tags r:id="rId11"/>
            </p:custDataLst>
          </p:nvPr>
        </p:nvSpPr>
        <p:spPr>
          <a:xfrm>
            <a:off x="7444641" y="2521552"/>
            <a:ext cx="465328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64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6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CONTENTS</a:t>
            </a:r>
            <a:endParaRPr lang="zh-CN" altLang="en-US" sz="64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6"/>
          <p:cNvSpPr txBox="1"/>
          <p:nvPr>
            <p:custDataLst>
              <p:tags r:id="rId12"/>
            </p:custDataLst>
          </p:nvPr>
        </p:nvSpPr>
        <p:spPr>
          <a:xfrm>
            <a:off x="958215" y="2663190"/>
            <a:ext cx="5016500" cy="83566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 fontScale="90000" lnSpcReduction="20000"/>
          </a:bodyPr>
          <a:lstStyle/>
          <a:p>
            <a:pPr algn="r"/>
            <a:endParaRPr lang="en-US" altLang="zh-CN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pPr algn="r"/>
            <a:endParaRPr lang="en-US" altLang="zh-CN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pPr algn="r"/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Mybatis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核心内容</a:t>
            </a:r>
            <a:endParaRPr lang="zh-CN" alt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pPr algn="r"/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TextBox 6"/>
          <p:cNvSpPr txBox="1"/>
          <p:nvPr>
            <p:custDataLst>
              <p:tags r:id="rId13"/>
            </p:custDataLst>
          </p:nvPr>
        </p:nvSpPr>
        <p:spPr>
          <a:xfrm>
            <a:off x="958215" y="3820795"/>
            <a:ext cx="5016500" cy="83566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实现原理浅析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Box 6"/>
          <p:cNvSpPr txBox="1"/>
          <p:nvPr>
            <p:custDataLst>
              <p:tags r:id="rId14"/>
            </p:custDataLst>
          </p:nvPr>
        </p:nvSpPr>
        <p:spPr>
          <a:xfrm>
            <a:off x="958215" y="4872355"/>
            <a:ext cx="5016500" cy="83566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代码实践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6" grpId="0" bldLvl="0" animBg="1"/>
      <p:bldP spid="3" grpId="0" bldLvl="0" animBg="1"/>
      <p:bldP spid="25" grpId="0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1160" y="623570"/>
            <a:ext cx="108184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public static void insertStudent(){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try{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SqlSession sqlSession=sqlSessionFactory.openSession();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StudentDAO studentDAO=sqlSession.getMapper(StudentDAO.class);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 student=new Student();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student.setName("赵四");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student.setAge(60);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student.setGender(GenderEnum.MALE);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student.setNumber("1960053011");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studentDAO.insertStudent(student);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sqlSession.commit();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}catch(Exception e){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sqlSession.rollback();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}finally{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if(sqlSession!=null){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sqlSession.close();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}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}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}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603250"/>
            <a:ext cx="10972800" cy="508635"/>
          </a:xfrm>
        </p:spPr>
        <p:txBody>
          <a:bodyPr/>
          <a:lstStyle/>
          <a:p>
            <a:r>
              <a:rPr lang="en-US" altLang="zh-CN" sz="2800"/>
              <a:t>9</a:t>
            </a:r>
            <a:r>
              <a:rPr lang="zh-CN" altLang="en-US" sz="2800"/>
              <a:t>、</a:t>
            </a:r>
            <a:r>
              <a:rPr lang="en-US" altLang="zh-CN" sz="2800"/>
              <a:t>Mybatis-Spring</a:t>
            </a:r>
            <a:br>
              <a:rPr lang="en-US" altLang="zh-CN" sz="2800"/>
            </a:br>
            <a:endParaRPr lang="en-US" altLang="zh-CN" sz="1800"/>
          </a:p>
        </p:txBody>
      </p:sp>
      <p:sp>
        <p:nvSpPr>
          <p:cNvPr id="8" name="文本框 7"/>
          <p:cNvSpPr txBox="1"/>
          <p:nvPr/>
        </p:nvSpPr>
        <p:spPr>
          <a:xfrm>
            <a:off x="609600" y="1022985"/>
            <a:ext cx="108184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MyBatis-Spring是什么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我们使用Spring和MyBatis作为我们的开发框架时，在搭建开发环境的时候，都会做一个Spring与MyBatis的整合，使用到的就是MyBatis-Spring这个中间件，MyBatis-Spring中间件帮我们把mapper接口和mapper.xml文件对应的代理类注册到Spring中，因此，我们在service层中就能根据类型注入，将对应mapper接口的代理类注入到service层中，我们才能够调用到对应的方法,</a:t>
            </a:r>
            <a:r>
              <a:rPr lang="zh-CN" altLang="en-US"/>
              <a:t>整体原理：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流程图: 可选过程 1"/>
          <p:cNvSpPr/>
          <p:nvPr/>
        </p:nvSpPr>
        <p:spPr>
          <a:xfrm>
            <a:off x="965835" y="2491105"/>
            <a:ext cx="9810115" cy="40767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可选过程 2"/>
          <p:cNvSpPr/>
          <p:nvPr/>
        </p:nvSpPr>
        <p:spPr>
          <a:xfrm>
            <a:off x="1433830" y="2895600"/>
            <a:ext cx="1048385" cy="3524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扫描</a:t>
            </a:r>
            <a:r>
              <a:rPr lang="en-US" altLang="zh-CN" sz="1200"/>
              <a:t>Mapper</a:t>
            </a:r>
            <a:endParaRPr lang="en-US" altLang="zh-CN" sz="1200"/>
          </a:p>
        </p:txBody>
      </p:sp>
      <p:sp>
        <p:nvSpPr>
          <p:cNvPr id="4" name="流程图: 可选过程 3"/>
          <p:cNvSpPr/>
          <p:nvPr/>
        </p:nvSpPr>
        <p:spPr>
          <a:xfrm>
            <a:off x="2876550" y="2667000"/>
            <a:ext cx="7275830" cy="372427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4348480" y="3088640"/>
            <a:ext cx="1048385" cy="352425"/>
          </a:xfrm>
          <a:prstGeom prst="flowChartAlternateProcess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扫描</a:t>
            </a:r>
            <a:r>
              <a:rPr lang="en-US" altLang="zh-CN" sz="1200"/>
              <a:t>Mapper</a:t>
            </a:r>
            <a:endParaRPr lang="en-US" altLang="zh-CN" sz="1200"/>
          </a:p>
        </p:txBody>
      </p:sp>
      <p:sp>
        <p:nvSpPr>
          <p:cNvPr id="12" name="流程图: 可选过程 11"/>
          <p:cNvSpPr/>
          <p:nvPr/>
        </p:nvSpPr>
        <p:spPr>
          <a:xfrm>
            <a:off x="4300855" y="3755390"/>
            <a:ext cx="1048385" cy="352425"/>
          </a:xfrm>
          <a:prstGeom prst="flowChartAlternateProcess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扫描</a:t>
            </a:r>
            <a:r>
              <a:rPr lang="en-US" altLang="zh-CN" sz="1200"/>
              <a:t>Mapper</a:t>
            </a:r>
            <a:endParaRPr lang="en-US" altLang="zh-CN" sz="1200"/>
          </a:p>
        </p:txBody>
      </p:sp>
      <p:sp>
        <p:nvSpPr>
          <p:cNvPr id="13" name="圆角矩形 12"/>
          <p:cNvSpPr/>
          <p:nvPr/>
        </p:nvSpPr>
        <p:spPr>
          <a:xfrm>
            <a:off x="3075305" y="2867025"/>
            <a:ext cx="3884930" cy="332359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可选过程 15"/>
          <p:cNvSpPr/>
          <p:nvPr/>
        </p:nvSpPr>
        <p:spPr>
          <a:xfrm>
            <a:off x="3238500" y="3253105"/>
            <a:ext cx="1357630" cy="352425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MapperFactoryBean1</a:t>
            </a:r>
            <a:endParaRPr lang="en-US" altLang="zh-CN" sz="1000"/>
          </a:p>
        </p:txBody>
      </p:sp>
      <p:sp>
        <p:nvSpPr>
          <p:cNvPr id="17" name="流程图: 可选过程 16"/>
          <p:cNvSpPr/>
          <p:nvPr/>
        </p:nvSpPr>
        <p:spPr>
          <a:xfrm>
            <a:off x="3214370" y="3755390"/>
            <a:ext cx="1405890" cy="352425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sym typeface="+mn-ea"/>
            </a:endParaRPr>
          </a:p>
          <a:p>
            <a:pPr algn="ctr"/>
            <a:r>
              <a:rPr lang="en-US" altLang="zh-CN" sz="1000">
                <a:sym typeface="+mn-ea"/>
              </a:rPr>
              <a:t>MapperFactoryBean2</a:t>
            </a:r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21" name="流程图: 可选过程 20"/>
          <p:cNvSpPr/>
          <p:nvPr/>
        </p:nvSpPr>
        <p:spPr>
          <a:xfrm>
            <a:off x="4963160" y="2971800"/>
            <a:ext cx="1688465" cy="352425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SqlSessionFactoryBean</a:t>
            </a:r>
            <a:endParaRPr lang="en-US" altLang="zh-CN" sz="1200"/>
          </a:p>
        </p:txBody>
      </p:sp>
      <p:sp>
        <p:nvSpPr>
          <p:cNvPr id="22" name="圆角矩形 21"/>
          <p:cNvSpPr/>
          <p:nvPr/>
        </p:nvSpPr>
        <p:spPr>
          <a:xfrm>
            <a:off x="4923155" y="3605530"/>
            <a:ext cx="1847215" cy="2152650"/>
          </a:xfrm>
          <a:prstGeom prst="roundRect">
            <a:avLst/>
          </a:prstGeom>
          <a:solidFill>
            <a:srgbClr val="CDD3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466465" y="4419600"/>
            <a:ext cx="1085215" cy="8477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</a:t>
            </a:r>
            <a:endParaRPr lang="en-US" altLang="zh-CN"/>
          </a:p>
          <a:p>
            <a:pPr algn="ctr"/>
            <a:r>
              <a:rPr lang="en-US" altLang="zh-CN"/>
              <a:t>Context</a:t>
            </a:r>
            <a:endParaRPr lang="en-US" altLang="zh-CN"/>
          </a:p>
        </p:txBody>
      </p:sp>
      <p:sp>
        <p:nvSpPr>
          <p:cNvPr id="26" name="流程图: 可选过程 25"/>
          <p:cNvSpPr/>
          <p:nvPr/>
        </p:nvSpPr>
        <p:spPr>
          <a:xfrm>
            <a:off x="5129530" y="3826510"/>
            <a:ext cx="1482090" cy="352425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sqlSessionFactory</a:t>
            </a:r>
            <a:endParaRPr lang="en-US" altLang="zh-CN" sz="1200"/>
          </a:p>
        </p:txBody>
      </p:sp>
      <p:sp>
        <p:nvSpPr>
          <p:cNvPr id="27" name="圆角矩形 26"/>
          <p:cNvSpPr/>
          <p:nvPr/>
        </p:nvSpPr>
        <p:spPr>
          <a:xfrm>
            <a:off x="5013325" y="4305300"/>
            <a:ext cx="1638300" cy="1323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151755" y="4419600"/>
            <a:ext cx="136207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Configuration</a:t>
            </a:r>
            <a:endParaRPr lang="en-US" altLang="zh-CN" sz="1200"/>
          </a:p>
        </p:txBody>
      </p:sp>
      <p:sp>
        <p:nvSpPr>
          <p:cNvPr id="29" name="圆角矩形 28"/>
          <p:cNvSpPr/>
          <p:nvPr/>
        </p:nvSpPr>
        <p:spPr>
          <a:xfrm>
            <a:off x="5165725" y="5010150"/>
            <a:ext cx="136207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MapperRegistry</a:t>
            </a:r>
            <a:endParaRPr lang="en-US" altLang="zh-CN" sz="1200"/>
          </a:p>
        </p:txBody>
      </p:sp>
      <p:sp>
        <p:nvSpPr>
          <p:cNvPr id="30" name="圆角矩形 29"/>
          <p:cNvSpPr/>
          <p:nvPr/>
        </p:nvSpPr>
        <p:spPr>
          <a:xfrm>
            <a:off x="7294880" y="2971800"/>
            <a:ext cx="2438400" cy="9880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809230" y="3050540"/>
            <a:ext cx="1409700" cy="39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MapperRegistry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7390130" y="3486150"/>
            <a:ext cx="2314575" cy="438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 Map&lt;Class&lt;?&gt;, MapperProxyFactory&lt;?&gt;&gt; knownMappers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7613650" y="4238625"/>
            <a:ext cx="1866900" cy="4381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MapperProxyFactory</a:t>
            </a:r>
            <a:endParaRPr lang="zh-CN" altLang="en-US" sz="1400"/>
          </a:p>
        </p:txBody>
      </p:sp>
      <p:sp>
        <p:nvSpPr>
          <p:cNvPr id="34" name="圆角矩形 33"/>
          <p:cNvSpPr/>
          <p:nvPr/>
        </p:nvSpPr>
        <p:spPr>
          <a:xfrm>
            <a:off x="7614285" y="4924425"/>
            <a:ext cx="1866900" cy="4381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MapperProxy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332980" y="5724525"/>
            <a:ext cx="1428750" cy="4667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ym typeface="+mn-ea"/>
              </a:rPr>
              <a:t>Mapper</a:t>
            </a:r>
            <a:r>
              <a:rPr lang="zh-CN" altLang="en-US" sz="1200" b="1">
                <a:sym typeface="+mn-ea"/>
              </a:rPr>
              <a:t>代理对象</a:t>
            </a:r>
            <a:endParaRPr lang="zh-CN" altLang="en-US" sz="1200" b="1"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180080" y="3095625"/>
            <a:ext cx="1476375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" idx="3"/>
          </p:cNvCxnSpPr>
          <p:nvPr/>
        </p:nvCxnSpPr>
        <p:spPr>
          <a:xfrm>
            <a:off x="2482215" y="3072130"/>
            <a:ext cx="716915" cy="518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591050" y="4124325"/>
            <a:ext cx="333375" cy="657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596130" y="3507740"/>
            <a:ext cx="309245" cy="1121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753225" y="5581650"/>
            <a:ext cx="579755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下箭头 42"/>
          <p:cNvSpPr/>
          <p:nvPr/>
        </p:nvSpPr>
        <p:spPr>
          <a:xfrm>
            <a:off x="5677535" y="3324860"/>
            <a:ext cx="85725" cy="266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5677535" y="4771390"/>
            <a:ext cx="76200" cy="23876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29" idx="3"/>
          </p:cNvCxnSpPr>
          <p:nvPr/>
        </p:nvCxnSpPr>
        <p:spPr>
          <a:xfrm flipV="1">
            <a:off x="6527800" y="3826510"/>
            <a:ext cx="814070" cy="13601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33" idx="0"/>
          </p:cNvCxnSpPr>
          <p:nvPr/>
        </p:nvCxnSpPr>
        <p:spPr>
          <a:xfrm>
            <a:off x="8543925" y="3962400"/>
            <a:ext cx="3175" cy="2762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2"/>
            <a:endCxn id="34" idx="0"/>
          </p:cNvCxnSpPr>
          <p:nvPr/>
        </p:nvCxnSpPr>
        <p:spPr>
          <a:xfrm>
            <a:off x="8547100" y="4676775"/>
            <a:ext cx="635" cy="2476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8305800" y="5410200"/>
            <a:ext cx="1143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2110" y="613410"/>
            <a:ext cx="108184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配置SqlSessionFactoryBean</a:t>
            </a:r>
            <a:r>
              <a:rPr lang="zh-CN" altLang="en-US"/>
              <a:t>或者</a:t>
            </a:r>
            <a:r>
              <a:rPr lang="en-US" altLang="zh-CN"/>
              <a:t>new</a:t>
            </a:r>
            <a:r>
              <a:rPr lang="zh-CN" altLang="en-US"/>
              <a:t>，产生</a:t>
            </a:r>
            <a:r>
              <a:rPr lang="en-US" altLang="zh-CN"/>
              <a:t>sqlSessionFactory</a:t>
            </a:r>
            <a:r>
              <a:rPr lang="zh-CN" altLang="en-US"/>
              <a:t>对象</a:t>
            </a:r>
            <a:r>
              <a:rPr lang="en-US" altLang="zh-CN"/>
              <a:t> 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参考</a:t>
            </a:r>
            <a:r>
              <a:rPr lang="en-US" altLang="zh-CN"/>
              <a:t>MybatisAutoConfiguration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@Bean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@ConditionalOnMissingBean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public SqlSessionFactory sqlSessionFactory(DataSource dataSource) throws Exception {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SqlSessionFactoryBean factory = new SqlSessionFactoryBean();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set....;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</a:t>
            </a:r>
            <a:r>
              <a:rPr lang="zh-CN" altLang="en-US">
                <a:sym typeface="+mn-ea"/>
              </a:rPr>
              <a:t>factory</a:t>
            </a:r>
            <a:r>
              <a:rPr lang="en-US" altLang="zh-CN">
                <a:sym typeface="+mn-ea"/>
              </a:rPr>
              <a:t>.getObject();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}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-&gt;buildSqlSessionFactory();</a:t>
            </a:r>
            <a:r>
              <a:rPr lang="zh-CN" altLang="en-US"/>
              <a:t>类比</a:t>
            </a:r>
            <a:r>
              <a:rPr lang="en-US" altLang="zh-CN"/>
              <a:t>Mybatis SqlSessionFactory</a:t>
            </a:r>
            <a:r>
              <a:rPr lang="zh-CN" altLang="en-US"/>
              <a:t>的构造过程，</a:t>
            </a:r>
            <a:r>
              <a:rPr lang="en-US" altLang="zh-CN"/>
              <a:t>SqlSessionFactoryBuilder.build(configuration);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914400"/>
            <a:ext cx="7314565" cy="1295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2110" y="613410"/>
            <a:ext cx="1081849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扫描</a:t>
            </a:r>
            <a:r>
              <a:rPr lang="en-US" altLang="zh-CN"/>
              <a:t>Mapper</a:t>
            </a:r>
            <a:r>
              <a:rPr lang="zh-CN" altLang="en-US"/>
              <a:t>接口和</a:t>
            </a:r>
            <a:r>
              <a:rPr lang="en-US" altLang="zh-CN"/>
              <a:t>Mapper.xml</a:t>
            </a:r>
            <a:r>
              <a:rPr lang="zh-CN" altLang="en-US"/>
              <a:t>文件，</a:t>
            </a:r>
            <a:r>
              <a:t>注册MapperFactoryBean的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>
                <a:sym typeface="+mn-ea"/>
              </a:rPr>
              <a:t>整体</a:t>
            </a:r>
            <a:r>
              <a:rPr>
                <a:sym typeface="+mn-ea"/>
              </a:rPr>
              <a:t>流程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1047750"/>
            <a:ext cx="8228330" cy="123825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28955" y="2590800"/>
            <a:ext cx="8783320" cy="382905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38250" y="3315335"/>
            <a:ext cx="2133600" cy="50482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配置</a:t>
            </a:r>
            <a:r>
              <a:rPr lang="en-US" altLang="zh-CN" sz="1000"/>
              <a:t>MapperScannerConfigurer</a:t>
            </a:r>
            <a:endParaRPr lang="en-US" altLang="zh-CN" sz="1000"/>
          </a:p>
        </p:txBody>
      </p:sp>
      <p:sp>
        <p:nvSpPr>
          <p:cNvPr id="11" name="圆角矩形 10"/>
          <p:cNvSpPr/>
          <p:nvPr/>
        </p:nvSpPr>
        <p:spPr>
          <a:xfrm>
            <a:off x="1304925" y="4381500"/>
            <a:ext cx="2133600" cy="50482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扫描</a:t>
            </a:r>
            <a:r>
              <a:rPr lang="en-US" altLang="zh-CN" sz="1000"/>
              <a:t>BasePackage</a:t>
            </a:r>
            <a:r>
              <a:rPr lang="zh-CN" altLang="en-US" sz="1000"/>
              <a:t>下所有候选对象</a:t>
            </a:r>
            <a:endParaRPr lang="zh-CN" altLang="en-US" sz="1000"/>
          </a:p>
        </p:txBody>
      </p:sp>
      <p:sp>
        <p:nvSpPr>
          <p:cNvPr id="12" name="圆角矩形 11"/>
          <p:cNvSpPr/>
          <p:nvPr/>
        </p:nvSpPr>
        <p:spPr>
          <a:xfrm>
            <a:off x="4367530" y="3057525"/>
            <a:ext cx="2133600" cy="50482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将所有的候选对象</a:t>
            </a:r>
            <a:endParaRPr lang="zh-CN" altLang="en-US" sz="1000"/>
          </a:p>
          <a:p>
            <a:pPr algn="ctr"/>
            <a:r>
              <a:rPr lang="zh-CN" altLang="en-US" sz="1000"/>
              <a:t>定义为</a:t>
            </a:r>
            <a:r>
              <a:rPr lang="en-US" altLang="zh-CN" sz="1000"/>
              <a:t>Spring</a:t>
            </a:r>
            <a:r>
              <a:rPr lang="zh-CN" altLang="en-US" sz="1000"/>
              <a:t>当中的</a:t>
            </a:r>
            <a:r>
              <a:rPr lang="en-US" altLang="zh-CN" sz="1000"/>
              <a:t>bean</a:t>
            </a:r>
            <a:endParaRPr lang="en-US" altLang="zh-CN" sz="1000"/>
          </a:p>
        </p:txBody>
      </p:sp>
      <p:sp>
        <p:nvSpPr>
          <p:cNvPr id="16" name="圆角矩形 15"/>
          <p:cNvSpPr/>
          <p:nvPr/>
        </p:nvSpPr>
        <p:spPr>
          <a:xfrm>
            <a:off x="4367530" y="4048125"/>
            <a:ext cx="2133600" cy="50482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设置</a:t>
            </a:r>
            <a:r>
              <a:rPr lang="en-US" altLang="zh-CN" sz="1000"/>
              <a:t>bean</a:t>
            </a:r>
            <a:r>
              <a:rPr lang="zh-CN" altLang="en-US" sz="1000"/>
              <a:t>的</a:t>
            </a:r>
            <a:r>
              <a:rPr lang="en-US" altLang="zh-CN" sz="1000"/>
              <a:t>class</a:t>
            </a:r>
            <a:endParaRPr lang="en-US" altLang="zh-CN" sz="1000"/>
          </a:p>
          <a:p>
            <a:pPr algn="ctr"/>
            <a:r>
              <a:rPr lang="zh-CN" altLang="en-US" sz="1000"/>
              <a:t>类型为</a:t>
            </a:r>
            <a:r>
              <a:rPr lang="en-US" altLang="zh-CN" sz="1000"/>
              <a:t>MapperFactoryBean</a:t>
            </a:r>
            <a:endParaRPr lang="en-US" altLang="zh-CN" sz="1000"/>
          </a:p>
        </p:txBody>
      </p:sp>
      <p:sp>
        <p:nvSpPr>
          <p:cNvPr id="17" name="圆角矩形 16"/>
          <p:cNvSpPr/>
          <p:nvPr/>
        </p:nvSpPr>
        <p:spPr>
          <a:xfrm>
            <a:off x="4367530" y="4972685"/>
            <a:ext cx="2133600" cy="66611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000"/>
          </a:p>
          <a:p>
            <a:pPr algn="ctr"/>
            <a:r>
              <a:rPr lang="zh-CN" sz="1000"/>
              <a:t>为该</a:t>
            </a:r>
            <a:r>
              <a:rPr lang="en-US" altLang="zh-CN" sz="1000"/>
              <a:t>bean</a:t>
            </a:r>
            <a:r>
              <a:rPr lang="zh-CN" altLang="en-US" sz="1000"/>
              <a:t>设置</a:t>
            </a:r>
            <a:endParaRPr lang="zh-CN" altLang="en-US" sz="1000"/>
          </a:p>
          <a:p>
            <a:pPr algn="ctr"/>
            <a:r>
              <a:rPr lang="zh-CN" altLang="en-US" sz="1000"/>
              <a:t>sqlSessionTemplate</a:t>
            </a:r>
            <a:r>
              <a:rPr lang="en-US" altLang="zh-CN" sz="1000"/>
              <a:t>,</a:t>
            </a:r>
            <a:endParaRPr lang="zh-CN" altLang="en-US" sz="1000"/>
          </a:p>
          <a:p>
            <a:pPr algn="ctr"/>
            <a:r>
              <a:rPr lang="en-US" altLang="zh-CN" sz="1000"/>
              <a:t>sqlSessionFactory</a:t>
            </a:r>
            <a:r>
              <a:rPr lang="zh-CN" altLang="en-US" sz="1000"/>
              <a:t>属性</a:t>
            </a:r>
            <a:endParaRPr lang="zh-CN" altLang="en-US" sz="1000"/>
          </a:p>
          <a:p>
            <a:pPr algn="ctr"/>
            <a:endParaRPr lang="zh-CN" altLang="en-US" sz="1000"/>
          </a:p>
        </p:txBody>
      </p:sp>
      <p:sp>
        <p:nvSpPr>
          <p:cNvPr id="19" name="圆角矩形 18"/>
          <p:cNvSpPr/>
          <p:nvPr/>
        </p:nvSpPr>
        <p:spPr>
          <a:xfrm>
            <a:off x="7191375" y="2810510"/>
            <a:ext cx="1247775" cy="50482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注册为</a:t>
            </a:r>
            <a:endParaRPr lang="zh-CN" altLang="en-US" sz="1000"/>
          </a:p>
          <a:p>
            <a:pPr algn="ctr"/>
            <a:r>
              <a:rPr lang="en-US" altLang="zh-CN" sz="1000"/>
              <a:t>Spring</a:t>
            </a:r>
            <a:r>
              <a:rPr lang="zh-CN" altLang="en-US" sz="1000"/>
              <a:t>的</a:t>
            </a:r>
            <a:r>
              <a:rPr lang="en-US" altLang="zh-CN" sz="1000"/>
              <a:t>Bean</a:t>
            </a:r>
            <a:endParaRPr lang="en-US" altLang="zh-CN" sz="1000"/>
          </a:p>
        </p:txBody>
      </p:sp>
      <p:cxnSp>
        <p:nvCxnSpPr>
          <p:cNvPr id="21" name="曲线连接符 20"/>
          <p:cNvCxnSpPr/>
          <p:nvPr/>
        </p:nvCxnSpPr>
        <p:spPr>
          <a:xfrm rot="5400000" flipV="1">
            <a:off x="2310130" y="3994785"/>
            <a:ext cx="542925" cy="229235"/>
          </a:xfrm>
          <a:prstGeom prst="curved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1" idx="2"/>
            <a:endCxn id="12" idx="1"/>
          </p:cNvCxnSpPr>
          <p:nvPr/>
        </p:nvCxnSpPr>
        <p:spPr>
          <a:xfrm rot="5400000" flipH="1" flipV="1">
            <a:off x="2581275" y="3100070"/>
            <a:ext cx="1576070" cy="1995805"/>
          </a:xfrm>
          <a:prstGeom prst="curvedConnector4">
            <a:avLst>
              <a:gd name="adj1" fmla="val -15089"/>
              <a:gd name="adj2" fmla="val 767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2" idx="2"/>
            <a:endCxn id="16" idx="0"/>
          </p:cNvCxnSpPr>
          <p:nvPr/>
        </p:nvCxnSpPr>
        <p:spPr>
          <a:xfrm rot="5400000">
            <a:off x="5191760" y="3804920"/>
            <a:ext cx="485775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6" idx="2"/>
            <a:endCxn id="17" idx="0"/>
          </p:cNvCxnSpPr>
          <p:nvPr/>
        </p:nvCxnSpPr>
        <p:spPr>
          <a:xfrm rot="5400000">
            <a:off x="5224780" y="4762500"/>
            <a:ext cx="419735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6780530" y="4381500"/>
            <a:ext cx="2437130" cy="923925"/>
          </a:xfrm>
          <a:prstGeom prst="flowChartAlternateProcess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000" b="1">
                <a:solidFill>
                  <a:schemeClr val="tx1"/>
                </a:solidFill>
              </a:rPr>
              <a:t>public T getObject() throws </a:t>
            </a:r>
            <a:r>
              <a:rPr lang="en-US" sz="1000" b="1">
                <a:solidFill>
                  <a:schemeClr val="tx1"/>
                </a:solidFill>
              </a:rPr>
              <a:t>E</a:t>
            </a:r>
            <a:r>
              <a:rPr sz="1000" b="1">
                <a:solidFill>
                  <a:schemeClr val="tx1"/>
                </a:solidFill>
              </a:rPr>
              <a:t>xception {</a:t>
            </a:r>
            <a:endParaRPr sz="1000" b="1">
              <a:solidFill>
                <a:schemeClr val="tx1"/>
              </a:solidFill>
            </a:endParaRPr>
          </a:p>
          <a:p>
            <a:pPr algn="ctr"/>
            <a:r>
              <a:rPr sz="1000" b="1">
                <a:solidFill>
                  <a:schemeClr val="tx1"/>
                </a:solidFill>
              </a:rPr>
              <a:t>        return  </a:t>
            </a:r>
            <a:r>
              <a:rPr sz="1000" b="1">
                <a:solidFill>
                  <a:schemeClr val="tx1"/>
                </a:solidFill>
                <a:sym typeface="+mn-ea"/>
              </a:rPr>
              <a:t> getSqlSession().            getMapper(this.mapperInterface);</a:t>
            </a:r>
            <a:endParaRPr sz="1000" b="1">
              <a:solidFill>
                <a:schemeClr val="tx1"/>
              </a:solidFill>
            </a:endParaRPr>
          </a:p>
          <a:p>
            <a:pPr algn="l"/>
            <a:r>
              <a:rPr sz="1000" b="1">
                <a:solidFill>
                  <a:schemeClr val="tx1"/>
                </a:solidFill>
              </a:rPr>
              <a:t>  }</a:t>
            </a:r>
            <a:endParaRPr sz="1000" b="1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077075" y="3563620"/>
            <a:ext cx="1476375" cy="504825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初始化</a:t>
            </a:r>
            <a:r>
              <a:rPr lang="zh-CN" altLang="en-US" sz="1000"/>
              <a:t>MapperFactoryBean</a:t>
            </a:r>
            <a:r>
              <a:rPr lang="en-US" altLang="zh-CN" sz="1000"/>
              <a:t>#</a:t>
            </a:r>
            <a:endParaRPr lang="en-US" altLang="zh-CN" sz="1000"/>
          </a:p>
          <a:p>
            <a:pPr algn="ctr"/>
            <a:r>
              <a:rPr lang="en-US" altLang="zh-CN" sz="1000"/>
              <a:t>afterPropertiesSet</a:t>
            </a:r>
            <a:endParaRPr lang="en-US" altLang="zh-CN" sz="1000"/>
          </a:p>
        </p:txBody>
      </p:sp>
      <p:cxnSp>
        <p:nvCxnSpPr>
          <p:cNvPr id="32" name="曲线连接符 31"/>
          <p:cNvCxnSpPr>
            <a:endCxn id="19" idx="1"/>
          </p:cNvCxnSpPr>
          <p:nvPr/>
        </p:nvCxnSpPr>
        <p:spPr>
          <a:xfrm rot="16200000">
            <a:off x="5702935" y="3531870"/>
            <a:ext cx="1956435" cy="1019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9" idx="3"/>
          </p:cNvCxnSpPr>
          <p:nvPr/>
        </p:nvCxnSpPr>
        <p:spPr>
          <a:xfrm flipH="1">
            <a:off x="8429625" y="3063240"/>
            <a:ext cx="9525" cy="556260"/>
          </a:xfrm>
          <a:prstGeom prst="curvedConnector4">
            <a:avLst>
              <a:gd name="adj1" fmla="val -2500000"/>
              <a:gd name="adj2" fmla="val 727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/>
          <p:nvPr/>
        </p:nvCxnSpPr>
        <p:spPr>
          <a:xfrm rot="5400000" flipV="1">
            <a:off x="8362950" y="4152265"/>
            <a:ext cx="333375" cy="142875"/>
          </a:xfrm>
          <a:prstGeom prst="curvedConnector3">
            <a:avLst>
              <a:gd name="adj1" fmla="val 50095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2765" y="310515"/>
            <a:ext cx="10972800" cy="1013460"/>
          </a:xfrm>
        </p:spPr>
        <p:txBody>
          <a:bodyPr/>
          <a:lstStyle/>
          <a:p>
            <a:r>
              <a:rPr lang="zh-CN" altLang="en-US"/>
              <a:t>三、原理浅析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5" y="1109345"/>
            <a:ext cx="8898890" cy="53860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1795" y="642620"/>
            <a:ext cx="1081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Mybatis</a:t>
            </a:r>
            <a:r>
              <a:rPr lang="zh-CN" altLang="en-US"/>
              <a:t>整体流程图</a:t>
            </a:r>
            <a:r>
              <a:rPr lang="en-US" altLang="zh-CN"/>
              <a:t>:</a:t>
            </a:r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11175" y="1075690"/>
            <a:ext cx="10580370" cy="52463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1145540"/>
            <a:ext cx="9514205" cy="5019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1795" y="642620"/>
            <a:ext cx="1081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Mybatis</a:t>
            </a:r>
            <a:r>
              <a:rPr lang="zh-CN" altLang="en-US"/>
              <a:t>整体流程图</a:t>
            </a:r>
            <a:r>
              <a:rPr lang="en-US" altLang="zh-CN"/>
              <a:t>: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1795" y="996950"/>
            <a:ext cx="11033125" cy="551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准备 11"/>
          <p:cNvSpPr/>
          <p:nvPr/>
        </p:nvSpPr>
        <p:spPr>
          <a:xfrm>
            <a:off x="957580" y="1301750"/>
            <a:ext cx="815340" cy="33401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启动</a:t>
            </a:r>
            <a:endParaRPr lang="zh-CN" altLang="en-US" sz="1200"/>
          </a:p>
        </p:txBody>
      </p:sp>
      <p:cxnSp>
        <p:nvCxnSpPr>
          <p:cNvPr id="14" name="直接连接符 13"/>
          <p:cNvCxnSpPr/>
          <p:nvPr/>
        </p:nvCxnSpPr>
        <p:spPr>
          <a:xfrm>
            <a:off x="3192145" y="2411730"/>
            <a:ext cx="0" cy="33597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365250" y="2569210"/>
            <a:ext cx="1148715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通过</a:t>
            </a:r>
            <a:r>
              <a:rPr lang="en-US" altLang="zh-CN" sz="1000">
                <a:solidFill>
                  <a:schemeClr val="tx1"/>
                </a:solidFill>
              </a:rPr>
              <a:t>parse()</a:t>
            </a:r>
            <a:r>
              <a:rPr lang="zh-CN" altLang="en-US" sz="1000">
                <a:solidFill>
                  <a:schemeClr val="tx1"/>
                </a:solidFill>
              </a:rPr>
              <a:t>创建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</a:rPr>
              <a:t>Configuration</a:t>
            </a:r>
            <a:r>
              <a:rPr lang="zh-CN" altLang="en-US" sz="1000">
                <a:solidFill>
                  <a:schemeClr val="tx1"/>
                </a:solidFill>
              </a:rPr>
              <a:t>对象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365250" y="2559050"/>
            <a:ext cx="1090295" cy="1016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2426335" y="2554605"/>
            <a:ext cx="9525" cy="466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365250" y="3020695"/>
            <a:ext cx="107061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365250" y="2411730"/>
            <a:ext cx="0" cy="33597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365250" y="3315335"/>
            <a:ext cx="1826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890395" y="3020695"/>
            <a:ext cx="775970" cy="304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build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44830" y="1989455"/>
            <a:ext cx="1640840" cy="422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SqlSessionFactoryBuilder</a:t>
            </a:r>
            <a:endParaRPr lang="en-US" altLang="zh-CN" sz="1000"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597785" y="2008505"/>
            <a:ext cx="1188720" cy="403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SqlSessionFactory</a:t>
            </a:r>
            <a:endParaRPr lang="zh-CN" altLang="en-US" sz="1000"/>
          </a:p>
        </p:txBody>
      </p:sp>
      <p:sp>
        <p:nvSpPr>
          <p:cNvPr id="33" name="圆角矩形 32"/>
          <p:cNvSpPr/>
          <p:nvPr/>
        </p:nvSpPr>
        <p:spPr>
          <a:xfrm>
            <a:off x="4091305" y="1998980"/>
            <a:ext cx="805180" cy="403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SqlSession</a:t>
            </a:r>
            <a:endParaRPr lang="zh-CN" altLang="en-US" sz="1000"/>
          </a:p>
        </p:txBody>
      </p:sp>
      <p:cxnSp>
        <p:nvCxnSpPr>
          <p:cNvPr id="34" name="直接连接符 33"/>
          <p:cNvCxnSpPr/>
          <p:nvPr/>
        </p:nvCxnSpPr>
        <p:spPr>
          <a:xfrm>
            <a:off x="4439920" y="2411730"/>
            <a:ext cx="0" cy="33597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192145" y="3590925"/>
            <a:ext cx="124777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220720" y="3276600"/>
            <a:ext cx="1219200" cy="304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openSession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152390" y="1998980"/>
            <a:ext cx="805180" cy="403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Executor</a:t>
            </a:r>
            <a:endParaRPr lang="zh-CN" altLang="en-US" sz="1000"/>
          </a:p>
        </p:txBody>
      </p:sp>
      <p:cxnSp>
        <p:nvCxnSpPr>
          <p:cNvPr id="41" name="直接连接符 40"/>
          <p:cNvCxnSpPr/>
          <p:nvPr/>
        </p:nvCxnSpPr>
        <p:spPr>
          <a:xfrm>
            <a:off x="5554980" y="2411730"/>
            <a:ext cx="0" cy="33597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439920" y="3521710"/>
            <a:ext cx="1219200" cy="304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query</a:t>
            </a:r>
            <a:r>
              <a:rPr lang="zh-CN" altLang="en-US" sz="1000" b="1">
                <a:solidFill>
                  <a:schemeClr val="tx1"/>
                </a:solidFill>
              </a:rPr>
              <a:t>等方法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450080" y="3796665"/>
            <a:ext cx="1109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124575" y="1989455"/>
            <a:ext cx="1188720" cy="403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StatementHandler</a:t>
            </a:r>
            <a:endParaRPr lang="en-US" altLang="zh-CN" sz="1000">
              <a:sym typeface="+mn-ea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6718935" y="2411730"/>
            <a:ext cx="0" cy="33597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554980" y="3718560"/>
            <a:ext cx="1219200" cy="304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query</a:t>
            </a:r>
            <a:r>
              <a:rPr lang="zh-CN" altLang="en-US" sz="1000" b="1">
                <a:solidFill>
                  <a:schemeClr val="tx1"/>
                </a:solidFill>
              </a:rPr>
              <a:t>等方法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549900" y="4081780"/>
            <a:ext cx="11595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600825" y="3870325"/>
            <a:ext cx="125730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ParameterHandler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设置参数处理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57" name="直接连接符 56"/>
          <p:cNvCxnSpPr>
            <a:stCxn id="50" idx="3"/>
          </p:cNvCxnSpPr>
          <p:nvPr/>
        </p:nvCxnSpPr>
        <p:spPr>
          <a:xfrm flipV="1">
            <a:off x="6774180" y="3855720"/>
            <a:ext cx="947420" cy="152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721600" y="3855720"/>
            <a:ext cx="0" cy="4324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6729095" y="4297680"/>
            <a:ext cx="100203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09410" y="4547870"/>
            <a:ext cx="1148715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通过</a:t>
            </a:r>
            <a:r>
              <a:rPr lang="en-US" sz="1000">
                <a:solidFill>
                  <a:schemeClr val="tx1"/>
                </a:solidFill>
              </a:rPr>
              <a:t>Statement</a:t>
            </a:r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操作数据库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6774180" y="4533265"/>
            <a:ext cx="947420" cy="152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7721600" y="4533265"/>
            <a:ext cx="0" cy="4324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6729095" y="4975225"/>
            <a:ext cx="100203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588885" y="2008505"/>
            <a:ext cx="1188720" cy="403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ResultSetHandler</a:t>
            </a:r>
            <a:endParaRPr lang="en-US" altLang="zh-CN" sz="1000">
              <a:sym typeface="+mn-ea"/>
            </a:endParaRPr>
          </a:p>
        </p:txBody>
      </p:sp>
      <p:cxnSp>
        <p:nvCxnSpPr>
          <p:cNvPr id="65" name="直接连接符 64"/>
          <p:cNvCxnSpPr>
            <a:stCxn id="64" idx="2"/>
          </p:cNvCxnSpPr>
          <p:nvPr/>
        </p:nvCxnSpPr>
        <p:spPr>
          <a:xfrm>
            <a:off x="8183245" y="2411730"/>
            <a:ext cx="0" cy="33597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738620" y="5113655"/>
            <a:ext cx="1454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016875" y="4975225"/>
            <a:ext cx="146177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通过</a:t>
            </a:r>
            <a:r>
              <a:rPr lang="en-US" altLang="zh-CN" sz="1000">
                <a:solidFill>
                  <a:schemeClr val="tx1"/>
                </a:solidFill>
              </a:rPr>
              <a:t>handlerResultSets</a:t>
            </a:r>
            <a:endParaRPr lang="en-US" altLang="zh-CN" sz="1000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处理结果集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8202930" y="4916805"/>
            <a:ext cx="113919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9332595" y="4916805"/>
            <a:ext cx="0" cy="5010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8173085" y="5408295"/>
            <a:ext cx="1159510" cy="95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终止 71"/>
          <p:cNvSpPr/>
          <p:nvPr/>
        </p:nvSpPr>
        <p:spPr>
          <a:xfrm>
            <a:off x="8954135" y="5546090"/>
            <a:ext cx="756920" cy="38290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结束</a:t>
            </a:r>
            <a:endParaRPr lang="zh-CN" altLang="en-US" sz="1200"/>
          </a:p>
        </p:txBody>
      </p:sp>
      <p:cxnSp>
        <p:nvCxnSpPr>
          <p:cNvPr id="73" name="直接箭头连接符 72"/>
          <p:cNvCxnSpPr>
            <a:endCxn id="72" idx="1"/>
          </p:cNvCxnSpPr>
          <p:nvPr/>
        </p:nvCxnSpPr>
        <p:spPr>
          <a:xfrm>
            <a:off x="8183245" y="5732145"/>
            <a:ext cx="770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2" idx="2"/>
            <a:endCxn id="31" idx="0"/>
          </p:cNvCxnSpPr>
          <p:nvPr/>
        </p:nvCxnSpPr>
        <p:spPr>
          <a:xfrm>
            <a:off x="1365250" y="1635760"/>
            <a:ext cx="0" cy="35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四、实践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9600" y="1527810"/>
            <a:ext cx="108184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zh-CN" altLang="en-US"/>
              <a:t>源码</a:t>
            </a:r>
            <a:r>
              <a:rPr lang="en-US" altLang="zh-CN"/>
              <a:t>Demo</a:t>
            </a:r>
            <a:r>
              <a:rPr lang="zh-CN" altLang="en-US"/>
              <a:t>地址：</a:t>
            </a:r>
            <a:endParaRPr lang="zh-CN" altLang="en-US"/>
          </a:p>
          <a:p>
            <a:pPr indent="0">
              <a:buFont typeface="+mj-lt"/>
              <a:buNone/>
            </a:pP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1.</a:t>
            </a:r>
            <a:r>
              <a:rPr lang="zh-CN" altLang="en-US"/>
              <a:t>环境准备</a:t>
            </a:r>
            <a:endParaRPr lang="zh-CN" altLang="en-US"/>
          </a:p>
          <a:p>
            <a:pPr indent="0">
              <a:buFont typeface="+mj-lt"/>
              <a:buNone/>
            </a:pP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2.</a:t>
            </a:r>
            <a:r>
              <a:rPr lang="zh-CN" altLang="en-US"/>
              <a:t>配置</a:t>
            </a:r>
            <a:endParaRPr lang="zh-CN" altLang="en-US"/>
          </a:p>
          <a:p>
            <a:pPr indent="0">
              <a:buFont typeface="+mj-lt"/>
              <a:buNone/>
            </a:pP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3. Mapper</a:t>
            </a:r>
            <a:r>
              <a:rPr lang="zh-CN" altLang="en-US"/>
              <a:t>接口编写和实现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1</a:t>
            </a:r>
            <a:r>
              <a:rPr lang="zh-CN" altLang="en-US"/>
              <a:t>）插入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2</a:t>
            </a:r>
            <a:r>
              <a:rPr lang="zh-CN" altLang="en-US"/>
              <a:t>）更新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）查询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4</a:t>
            </a:r>
            <a:r>
              <a:rPr lang="zh-CN" altLang="en-US"/>
              <a:t>）批量插入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5</a:t>
            </a:r>
            <a:r>
              <a:rPr lang="zh-CN" altLang="en-US"/>
              <a:t>）批量更新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）一对多关联查询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）一对一关联查询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8</a:t>
            </a:r>
            <a:r>
              <a:rPr lang="zh-CN" altLang="en-US"/>
              <a:t>）分页插件查询</a:t>
            </a:r>
            <a:endParaRPr lang="zh-CN" altLang="en-US"/>
          </a:p>
          <a:p>
            <a:pPr indent="0">
              <a:buFont typeface="+mj-lt"/>
              <a:buNone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>
            <p:custDataLst>
              <p:tags r:id="rId1"/>
            </p:custDataLst>
          </p:nvPr>
        </p:nvGrpSpPr>
        <p:grpSpPr>
          <a:xfrm>
            <a:off x="4144819" y="1452484"/>
            <a:ext cx="4063416" cy="4063416"/>
            <a:chOff x="3483329" y="1464078"/>
            <a:chExt cx="2298132" cy="2298132"/>
          </a:xfrm>
        </p:grpSpPr>
        <p:sp>
          <p:nvSpPr>
            <p:cNvPr id="51" name="椭圆 50"/>
            <p:cNvSpPr/>
            <p:nvPr>
              <p:custDataLst>
                <p:tags r:id="rId2"/>
              </p:custDataLst>
            </p:nvPr>
          </p:nvSpPr>
          <p:spPr>
            <a:xfrm>
              <a:off x="3572304" y="1553053"/>
              <a:ext cx="2120182" cy="21201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2" name="椭圆 51"/>
            <p:cNvSpPr/>
            <p:nvPr>
              <p:custDataLst>
                <p:tags r:id="rId3"/>
              </p:custDataLst>
            </p:nvPr>
          </p:nvSpPr>
          <p:spPr>
            <a:xfrm>
              <a:off x="3483329" y="1464078"/>
              <a:ext cx="2298132" cy="2298132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altLang="en-US" sz="3200">
                  <a:solidFill>
                    <a:srgbClr val="CDD39E"/>
                  </a:solidFill>
                  <a:latin typeface="华文行楷" panose="02010800040101010101" charset="-122"/>
                  <a:ea typeface="华文行楷" panose="02010800040101010101" charset="-122"/>
                  <a:cs typeface="华文行楷" panose="02010800040101010101" charset="-122"/>
                  <a:sym typeface="+mn-ea"/>
                </a:rPr>
                <a:t>谢谢</a:t>
              </a:r>
              <a:endParaRPr lang="zh-CN" altLang="en-US" sz="3200">
                <a:solidFill>
                  <a:srgbClr val="CDD39E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endParaRPr>
            </a:p>
            <a:p>
              <a:pPr algn="l"/>
              <a:r>
                <a:rPr lang="zh-CN" altLang="en-US" sz="3200">
                  <a:solidFill>
                    <a:srgbClr val="CDD39E"/>
                  </a:solidFill>
                  <a:latin typeface="华文行楷" panose="02010800040101010101" charset="-122"/>
                  <a:ea typeface="华文行楷" panose="02010800040101010101" charset="-122"/>
                  <a:cs typeface="华文行楷" panose="02010800040101010101" charset="-122"/>
                  <a:sym typeface="+mn-ea"/>
                </a:rPr>
                <a:t>    大家的参与！</a:t>
              </a:r>
              <a:endParaRPr lang="zh-CN" altLang="en-US" sz="3200">
                <a:solidFill>
                  <a:srgbClr val="CDD39E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Mybatis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9600" y="1527810"/>
            <a:ext cx="108184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MyBatis 是</a:t>
            </a:r>
            <a:r>
              <a:rPr lang="zh-CN" altLang="en-US" b="1"/>
              <a:t>什么</a:t>
            </a:r>
            <a:r>
              <a:rPr lang="zh-CN" altLang="en-US"/>
              <a:t>？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</a:t>
            </a:r>
            <a:r>
              <a:rPr lang="zh-CN"/>
              <a:t>建立</a:t>
            </a:r>
            <a:r>
              <a:rPr lang="en-US" altLang="zh-CN"/>
              <a:t>POJO</a:t>
            </a:r>
            <a:r>
              <a:rPr lang="zh-CN" altLang="en-US"/>
              <a:t>与数据库对象之间的一种关联</a:t>
            </a:r>
            <a:r>
              <a:t>。</a:t>
            </a:r>
            <a:endParaRPr lang="en-US" altLang="zh-CN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为什么选择</a:t>
            </a:r>
            <a:r>
              <a:rPr lang="en-US" altLang="zh-CN" b="1">
                <a:sym typeface="+mn-ea"/>
              </a:rPr>
              <a:t>MyBatis</a:t>
            </a:r>
            <a:r>
              <a:rPr lang="zh-CN" altLang="en-US" b="1">
                <a:sym typeface="+mn-ea"/>
              </a:rPr>
              <a:t>？</a:t>
            </a:r>
            <a:endParaRPr lang="zh-CN" altLang="en-US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 演变过程：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 b="1">
                <a:sym typeface="+mn-ea"/>
              </a:rPr>
              <a:t>传统</a:t>
            </a:r>
            <a:r>
              <a:rPr lang="en-US" altLang="zh-CN" b="1">
                <a:sym typeface="+mn-ea"/>
              </a:rPr>
              <a:t>jdbc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读取配置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加载驱动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获取</a:t>
            </a:r>
            <a:r>
              <a:rPr lang="en-US" altLang="zh-CN">
                <a:sym typeface="+mn-ea"/>
              </a:rPr>
              <a:t>Connection-&gt;</a:t>
            </a:r>
            <a:r>
              <a:rPr lang="zh-CN" altLang="en-US">
                <a:sym typeface="+mn-ea"/>
              </a:rPr>
              <a:t>得到</a:t>
            </a:r>
            <a:r>
              <a:rPr lang="en-US" altLang="zh-CN">
                <a:sym typeface="+mn-ea"/>
              </a:rPr>
              <a:t>Statement,SQL</a:t>
            </a:r>
            <a:r>
              <a:rPr lang="zh-CN" altLang="en-US">
                <a:sym typeface="+mn-ea"/>
              </a:rPr>
              <a:t>预处理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Statement</a:t>
            </a:r>
            <a:r>
              <a:rPr lang="zh-CN" altLang="en-US">
                <a:sym typeface="+mn-ea"/>
              </a:rPr>
              <a:t>发送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执行</a:t>
            </a:r>
            <a:r>
              <a:rPr lang="en-US" altLang="zh-CN">
                <a:sym typeface="+mn-ea"/>
              </a:rPr>
              <a:t>-&gt;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返回结果</a:t>
            </a:r>
            <a:r>
              <a:rPr lang="en-US" altLang="zh-CN">
                <a:sym typeface="+mn-ea"/>
              </a:rPr>
              <a:t>ResultSet-&gt;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ResultSet</a:t>
            </a:r>
            <a:r>
              <a:rPr lang="zh-CN" altLang="en-US">
                <a:sym typeface="+mn-ea"/>
              </a:rPr>
              <a:t>读取数据，映射到</a:t>
            </a:r>
            <a:r>
              <a:rPr lang="en-US" altLang="zh-CN">
                <a:sym typeface="+mn-ea"/>
              </a:rPr>
              <a:t>POJO</a:t>
            </a:r>
            <a:r>
              <a:rPr lang="zh-CN" altLang="en-US">
                <a:sym typeface="+mn-ea"/>
              </a:rPr>
              <a:t>对象上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关闭数据库资源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jdbc</a:t>
            </a:r>
            <a:r>
              <a:rPr lang="zh-CN" altLang="en-US">
                <a:sym typeface="+mn-ea"/>
              </a:rPr>
              <a:t>，开发量较大，预处理设置参数和返回结果映射需要手动完成，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注入，需要人为的关闭数据库链接资源，没有对链接进行有效的管理等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2.</a:t>
            </a:r>
            <a:r>
              <a:rPr lang="en-US" altLang="zh-CN" b="1">
                <a:sym typeface="+mn-ea"/>
              </a:rPr>
              <a:t>ORM</a:t>
            </a:r>
            <a:r>
              <a:rPr lang="zh-CN" altLang="en-US" b="1">
                <a:sym typeface="+mn-ea"/>
              </a:rPr>
              <a:t>框架（表对应类，字段对应类的属性，记录对应对象）</a:t>
            </a:r>
            <a:endParaRPr lang="zh-CN" altLang="en-US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通过映射文件与</a:t>
            </a:r>
            <a:r>
              <a:rPr lang="en-US" altLang="zh-CN">
                <a:sym typeface="+mn-ea"/>
              </a:rPr>
              <a:t>POJO</a:t>
            </a:r>
            <a:r>
              <a:rPr lang="zh-CN" altLang="en-US">
                <a:sym typeface="+mn-ea"/>
              </a:rPr>
              <a:t>关系映射，数据库记录与对象一一对应，简化持久层的操作的框架。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1)Hiberante:</a:t>
            </a:r>
            <a:r>
              <a:rPr lang="zh-CN" altLang="en-US"/>
              <a:t>完全关系映射，不用</a:t>
            </a:r>
            <a:r>
              <a:rPr lang="zh-CN" altLang="en-US">
                <a:sym typeface="+mn-ea"/>
              </a:rPr>
              <a:t>太</a:t>
            </a:r>
            <a:r>
              <a:rPr lang="zh-CN" altLang="en-US"/>
              <a:t>关注</a:t>
            </a:r>
            <a:r>
              <a:rPr lang="en-US" altLang="zh-CN"/>
              <a:t>sql</a:t>
            </a:r>
            <a:r>
              <a:rPr lang="zh-CN" altLang="en-US"/>
              <a:t>操作简单，但是因为是</a:t>
            </a:r>
            <a:r>
              <a:rPr lang="zh-CN" altLang="en-US">
                <a:sym typeface="+mn-ea"/>
              </a:rPr>
              <a:t>属性</a:t>
            </a:r>
            <a:r>
              <a:rPr lang="zh-CN" altLang="en-US"/>
              <a:t>全映射，属性太多会影响性能，不能动态</a:t>
            </a:r>
            <a:r>
              <a:rPr lang="en-US" altLang="zh-CN"/>
              <a:t>sql,</a:t>
            </a:r>
            <a:r>
              <a:rPr lang="zh-CN" altLang="en-US"/>
              <a:t>多表关联和复杂</a:t>
            </a:r>
            <a:r>
              <a:rPr lang="en-US" altLang="zh-CN"/>
              <a:t>sql</a:t>
            </a:r>
            <a:r>
              <a:rPr lang="zh-CN" altLang="en-US"/>
              <a:t>支持差，不能有效支撑存储过程，无法优化</a:t>
            </a:r>
            <a:r>
              <a:rPr lang="en-US" altLang="zh-CN"/>
              <a:t>sql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2)Mybatis:POJO+SQL+</a:t>
            </a:r>
            <a:r>
              <a:rPr lang="zh-CN" altLang="en-US"/>
              <a:t>映射规则，有效的解决了上面的缺点，但是需要较强的</a:t>
            </a:r>
            <a:r>
              <a:rPr lang="en-US" altLang="zh-CN"/>
              <a:t>SQL</a:t>
            </a:r>
            <a:r>
              <a:rPr lang="zh-CN" altLang="en-US"/>
              <a:t>能力，与</a:t>
            </a:r>
            <a:r>
              <a:rPr lang="en-US" altLang="zh-CN"/>
              <a:t>Morphia</a:t>
            </a:r>
            <a:r>
              <a:rPr lang="zh-CN" altLang="en-US"/>
              <a:t>操作</a:t>
            </a:r>
            <a:r>
              <a:rPr lang="en-US" altLang="zh-CN"/>
              <a:t>mongo</a:t>
            </a:r>
            <a:r>
              <a:rPr lang="zh-CN" altLang="en-US"/>
              <a:t>相比，在添加属性的时候要格外小心，一不小心就无法属性映射成功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总之 </a:t>
            </a:r>
            <a:r>
              <a:t>MyBatis专注于SQL本身，是一个足够灵活的DAO层解决方案</a:t>
            </a:r>
            <a:r>
              <a:rPr lang="zh-CN"/>
              <a:t>；适用于互联网项目的需求。</a:t>
            </a:r>
            <a:endParaRPr 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二、核心内容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9600" y="1527810"/>
            <a:ext cx="108184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zh-CN" altLang="en-US" b="1"/>
              <a:t>预热：</a:t>
            </a:r>
            <a:endParaRPr lang="zh-CN" altLang="en-US" b="1"/>
          </a:p>
          <a:p>
            <a:pPr indent="0">
              <a:buFont typeface="+mj-lt"/>
              <a:buNone/>
            </a:pPr>
            <a:r>
              <a:rPr lang="en-US" altLang="zh-CN"/>
              <a:t>Mybatis</a:t>
            </a:r>
            <a:r>
              <a:rPr lang="zh-CN" altLang="en-US"/>
              <a:t>一般的业务代码实现：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1.</a:t>
            </a:r>
            <a:r>
              <a:rPr lang="zh-CN" altLang="en-US"/>
              <a:t>编写</a:t>
            </a:r>
            <a:r>
              <a:rPr lang="en-US" altLang="zh-CN"/>
              <a:t>Mapper</a:t>
            </a:r>
            <a:r>
              <a:rPr lang="zh-CN" altLang="en-US"/>
              <a:t>接口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2.</a:t>
            </a:r>
            <a:r>
              <a:rPr lang="zh-CN" altLang="en-US"/>
              <a:t>通过注解和</a:t>
            </a:r>
            <a:r>
              <a:rPr lang="en-US" altLang="zh-CN"/>
              <a:t>Mapper.xml</a:t>
            </a:r>
            <a:r>
              <a:rPr lang="zh-CN" altLang="en-US"/>
              <a:t>编写</a:t>
            </a:r>
            <a:r>
              <a:rPr lang="en-US" altLang="zh-CN"/>
              <a:t>sql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3.</a:t>
            </a:r>
            <a:r>
              <a:rPr lang="zh-CN" altLang="en-US"/>
              <a:t>业务层通过</a:t>
            </a:r>
            <a:r>
              <a:rPr lang="en-US" altLang="zh-CN"/>
              <a:t>Mapper</a:t>
            </a:r>
            <a:r>
              <a:rPr lang="zh-CN" altLang="en-US"/>
              <a:t>接口调用自定义的接口方法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/>
              <a:t>如：List&lt;String&gt; allEnvelopeIds = activityRedEnvelopeMapper.findAllEnvelopeIdsByAid(</a:t>
            </a:r>
            <a:r>
              <a:rPr lang="en-US" altLang="zh-CN"/>
              <a:t>aid</a:t>
            </a:r>
            <a:r>
              <a:rPr lang="zh-CN" altLang="en-US"/>
              <a:t>);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/>
              <a:t>如何实现让一个自定义的</a:t>
            </a:r>
            <a:r>
              <a:rPr lang="en-US" altLang="zh-CN">
                <a:sym typeface="+mn-ea"/>
              </a:rPr>
              <a:t>Mapper</a:t>
            </a:r>
            <a:r>
              <a:rPr lang="zh-CN" altLang="en-US">
                <a:sym typeface="+mn-ea"/>
              </a:rPr>
              <a:t>接口在业务方法中调用自定义</a:t>
            </a:r>
            <a:r>
              <a:rPr lang="en-US" altLang="zh-CN">
                <a:sym typeface="+mn-ea"/>
              </a:rPr>
              <a:t>Mapper</a:t>
            </a:r>
            <a:r>
              <a:rPr lang="zh-CN" altLang="en-US">
                <a:sym typeface="+mn-ea"/>
              </a:rPr>
              <a:t>接口方法返回正确的数据？</a:t>
            </a:r>
            <a:endParaRPr lang="zh-CN" altLang="en-US"/>
          </a:p>
          <a:p>
            <a:pPr indent="0">
              <a:buFont typeface="+mj-lt"/>
              <a:buNone/>
            </a:pP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>
                <a:sym typeface="+mn-ea"/>
              </a:rPr>
              <a:t>主要用到技术：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注解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泛型</a:t>
            </a:r>
            <a:r>
              <a:rPr lang="en-US" altLang="zh-CN">
                <a:sym typeface="+mn-ea"/>
              </a:rPr>
              <a:t>/</a:t>
            </a:r>
            <a:r>
              <a:rPr lang="zh-CN" altLang="en-US"/>
              <a:t>反射</a:t>
            </a:r>
            <a:r>
              <a:rPr lang="en-US" altLang="zh-CN"/>
              <a:t>/</a:t>
            </a:r>
            <a:r>
              <a:rPr lang="zh-CN" altLang="en-US"/>
              <a:t>动态代理，设计模式（单例，</a:t>
            </a:r>
            <a:r>
              <a:rPr lang="zh-CN" altLang="en-US">
                <a:sym typeface="+mn-ea"/>
              </a:rPr>
              <a:t>工厂，</a:t>
            </a:r>
            <a:r>
              <a:rPr lang="zh-CN" altLang="en-US"/>
              <a:t>建造者，代理，适配器，责任链，装饰器，模板，命令），缓存，连接池等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>
                <a:sym typeface="+mn-ea"/>
              </a:rPr>
              <a:t>java</a:t>
            </a:r>
            <a:r>
              <a:rPr lang="zh-CN" altLang="en-US" sz="2800">
                <a:sym typeface="+mn-ea"/>
              </a:rPr>
              <a:t>注解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泛型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反射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动态代理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00075" y="1527810"/>
            <a:ext cx="1081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动态代理：</a:t>
            </a:r>
            <a:r>
              <a:rPr lang="zh-CN" altLang="en-US">
                <a:sym typeface="+mn-ea"/>
                <a:hlinkClick r:id="rId2"/>
              </a:rPr>
              <a:t>http://www.importnew.com/26166.html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90" y="2200275"/>
            <a:ext cx="2640965" cy="35096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/>
              <a:t>2</a:t>
            </a:r>
            <a:r>
              <a:rPr lang="zh-CN" altLang="en-US" sz="3200"/>
              <a:t>、</a:t>
            </a:r>
            <a:r>
              <a:rPr lang="en-US" altLang="zh-CN" sz="2800"/>
              <a:t>Configuration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09600" y="1360805"/>
            <a:ext cx="112306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&lt;!DOCTYPE configuration PUBLIC "-//mybatis.org//DTD Config 3.0//EN"   "http://mybatis.org/dtd/mybatis-3onfig.dtd"&gt;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&lt;configuration&gt;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&lt;!-- autoMappingBehavior should be set in each test case --&gt;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&lt;environments default="development"&gt;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&lt;environment id="development"&gt;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&lt;transactionManager type="JDBC"&gt;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    &lt;property name="" value=""/&gt;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&lt;/transactionManager&gt;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&lt;dataSource type="UNPOOLED"&gt;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    &lt;property name="driver" value="org.hsqldb.jdbcDriver"/&gt;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    &lt;property name="url" value="jdbc:hsqldb:mem:automapping"/&gt;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    &lt;property name="username" value="sa"/&gt;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   &lt;/dataSource&gt;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&lt;/environment&gt;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&lt;/environments&gt;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&lt;mappers&gt;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&lt;mapper resource="org/apache/ibatis/autoconstructor/AutoConstructorMapper.xml"/&gt;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&lt;/mappers&gt;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&lt;/configuration&gt;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80695" y="603250"/>
            <a:ext cx="112306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1) </a:t>
            </a:r>
            <a:r>
              <a:rPr lang="en-US" altLang="zh-CN" b="1"/>
              <a:t>Configuration</a:t>
            </a:r>
            <a:r>
              <a:rPr lang="zh-CN" altLang="en-US" b="1"/>
              <a:t>类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上面配置文件的运行时表示，是</a:t>
            </a:r>
            <a:r>
              <a:rPr lang="en-US" altLang="zh-CN"/>
              <a:t>Mybatis</a:t>
            </a:r>
            <a:r>
              <a:rPr lang="zh-CN" altLang="en-US"/>
              <a:t>在进行数据库时的全局配置对象，程序启动的时候就初始化好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，很多功能都依赖于这个配置里面的属性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Mybatis Configuration</a:t>
            </a:r>
            <a:r>
              <a:rPr lang="zh-CN" altLang="en-US"/>
              <a:t>源码 部分属性：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Environment environment; TransactionFactory，</a:t>
            </a:r>
            <a:r>
              <a:rPr lang="en-US" altLang="zh-CN"/>
              <a:t>DataSource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</a:t>
            </a:r>
            <a:r>
              <a:rPr lang="en-US" altLang="zh-CN"/>
              <a:t>s</a:t>
            </a:r>
            <a:r>
              <a:rPr lang="zh-CN" altLang="en-US"/>
              <a:t>defaultExecutorType = ExecutorType.SIMPLE;  </a:t>
            </a:r>
            <a:r>
              <a:rPr lang="en-US" altLang="zh-CN"/>
              <a:t>sqlSession</a:t>
            </a:r>
            <a:r>
              <a:rPr lang="zh-CN" altLang="en-US"/>
              <a:t>操作的时候所选择的执行器类型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Properties variables = new Properties(); </a:t>
            </a:r>
            <a:r>
              <a:rPr lang="en-US" altLang="zh-CN"/>
              <a:t>configuration</a:t>
            </a:r>
            <a:r>
              <a:rPr lang="zh-CN" altLang="en-US"/>
              <a:t>里面的配置属性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ObjectFactory objectFactory = new DefaultObjectFactory();属性映射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p</a:t>
            </a:r>
            <a:r>
              <a:rPr lang="zh-CN" altLang="en-US"/>
              <a:t>rotected ObjectWrapperFactory objectWrapperFactory = new DefaultObjectWrapperFactory();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MapperRegistry mapperRegistry = new MapperRegistry(this);  </a:t>
            </a:r>
            <a:r>
              <a:rPr lang="en-US" altLang="zh-CN"/>
              <a:t>addMappers </a:t>
            </a:r>
            <a:r>
              <a:rPr lang="zh-CN" altLang="en-US"/>
              <a:t>代理对象工厂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InterceptorChain interceptorChain = new InterceptorChain(); 插件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TypeHandlerRegistry typeHandlerRegistry = new TypeHandlerRegistry(); 类型处理器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TypeAliasRegistry typeAliasRegistry = new TypeAliasRegistry(); 别名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Map&lt;String, MappedStatement&gt; mappedStatements = new StrictMap&lt;&gt;("");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Map&lt;String, Cache&gt; caches = new StrictMap&lt;&gt;("Caches collection");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Map&lt;String, ResultMap&gt; resultMaps = new StrictMap&lt;&gt;("Result Maps collection");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protected final Map&lt;String, ParameterMap&gt; parameterMaps = new StrictMap&lt;&gt;("Parameter Maps collection");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70535" y="554355"/>
            <a:ext cx="1144587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常用配置</a:t>
            </a:r>
            <a:endParaRPr lang="zh-CN" altLang="en-US" b="1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config xml</a:t>
            </a:r>
            <a:r>
              <a:rPr lang="zh-CN" altLang="en-US">
                <a:sym typeface="+mn-ea"/>
              </a:rPr>
              <a:t>文件包含的一些常用属性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配置（</a:t>
            </a:r>
            <a:r>
              <a:rPr lang="en-US" altLang="zh-CN">
                <a:sym typeface="+mn-ea"/>
              </a:rPr>
              <a:t>properties</a:t>
            </a:r>
            <a:r>
              <a:rPr lang="zh-CN" altLang="en-US">
                <a:sym typeface="+mn-ea"/>
              </a:rPr>
              <a:t>），设置</a:t>
            </a:r>
            <a:r>
              <a:rPr lang="en-US" altLang="zh-CN">
                <a:sym typeface="+mn-ea"/>
              </a:rPr>
              <a:t>(settings)</a:t>
            </a:r>
            <a:r>
              <a:rPr lang="zh-CN" altLang="en-US">
                <a:sym typeface="+mn-ea"/>
              </a:rPr>
              <a:t>，别名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typeAlias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，类型处理器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typeHandler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，对象工厂（</a:t>
            </a:r>
            <a:r>
              <a:rPr lang="en-US" altLang="zh-CN">
                <a:sym typeface="+mn-ea"/>
              </a:rPr>
              <a:t>ObjectFactory</a:t>
            </a:r>
            <a:r>
              <a:rPr lang="zh-CN" altLang="en-US">
                <a:sym typeface="+mn-ea"/>
              </a:rPr>
              <a:t>），插件（</a:t>
            </a:r>
            <a:r>
              <a:rPr lang="en-US" altLang="zh-CN">
                <a:sym typeface="+mn-ea"/>
              </a:rPr>
              <a:t>plugins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配置环境（</a:t>
            </a:r>
            <a:r>
              <a:rPr lang="en-US" altLang="zh-CN">
                <a:sym typeface="+mn-ea"/>
              </a:rPr>
              <a:t>environments</a:t>
            </a:r>
            <a:r>
              <a:rPr lang="zh-CN" altLang="en-US">
                <a:sym typeface="+mn-ea"/>
              </a:rPr>
              <a:t>），映射器（</a:t>
            </a:r>
            <a:r>
              <a:rPr lang="en-US" altLang="zh-CN">
                <a:sym typeface="+mn-ea"/>
              </a:rPr>
              <a:t>mappers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properties:</a:t>
            </a:r>
            <a:r>
              <a:rPr lang="zh-CN" altLang="en-US">
                <a:sym typeface="+mn-ea"/>
              </a:rPr>
              <a:t>一些配置属性，会被解析到</a:t>
            </a:r>
            <a:r>
              <a:rPr lang="en-US" altLang="zh-CN">
                <a:sym typeface="+mn-ea"/>
              </a:rPr>
              <a:t>Configurationd</a:t>
            </a:r>
            <a:r>
              <a:rPr lang="zh-CN" altLang="en-US">
                <a:sym typeface="+mn-ea"/>
              </a:rPr>
              <a:t>的variables属性里面，顺序方法参数指定</a:t>
            </a:r>
            <a:r>
              <a:rPr lang="en-US" altLang="zh-CN">
                <a:sym typeface="+mn-ea"/>
              </a:rPr>
              <a:t>&gt;url</a:t>
            </a:r>
            <a:r>
              <a:rPr lang="zh-CN" altLang="en-US">
                <a:sym typeface="+mn-ea"/>
              </a:rPr>
              <a:t>指定</a:t>
            </a:r>
            <a:r>
              <a:rPr lang="en-US" altLang="zh-CN">
                <a:sym typeface="+mn-ea"/>
              </a:rPr>
              <a:t>&gt;</a:t>
            </a:r>
            <a:r>
              <a:rPr lang="zh-CN" altLang="en-US">
                <a:sym typeface="+mn-ea"/>
              </a:rPr>
              <a:t>配置文件里面的</a:t>
            </a:r>
            <a:r>
              <a:rPr lang="en-US" altLang="zh-CN">
                <a:sym typeface="+mn-ea"/>
              </a:rPr>
              <a:t>key-value,SqlSessionFactoryBuilder</a:t>
            </a:r>
            <a:r>
              <a:rPr lang="zh-CN" altLang="en-US">
                <a:sym typeface="+mn-ea"/>
              </a:rPr>
              <a:t>源码查看propertiesElement可以知道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settings:MyBatis 的运行时行为</a:t>
            </a:r>
            <a:r>
              <a:rPr lang="zh-CN" altLang="en-US">
                <a:sym typeface="+mn-ea"/>
              </a:rPr>
              <a:t>，通常默认就好，有特殊需要修改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typeAlias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指定别名，存在的意义在于用来减少类完全限定名的冗余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typeHandler</a:t>
            </a:r>
            <a:r>
              <a:rPr lang="en-US" altLang="zh-CN">
                <a:sym typeface="+mn-ea"/>
              </a:rPr>
              <a:t>: MyBatis 在预处理语句（PreparedStatement）中设置一个参数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结果集中取出一个值时， 都会用类型处理器将获取的值以合适的方式转换成 Java 类型</a:t>
            </a:r>
            <a:r>
              <a:rPr lang="zh-CN" altLang="en-US">
                <a:sym typeface="+mn-ea"/>
              </a:rPr>
              <a:t>，通常默认就好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ObjectFactory:使用一个对象工厂（ObjectFactory）创建结果对象的新实例。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plugins:MyBatis 允许你在已映射语句执行过程中的某一点进行拦截调用。默认情况下，MyBatis 允许使用插件来拦截的方法调用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包括：</a:t>
            </a:r>
            <a:r>
              <a:rPr lang="zh-CN" altLang="en-US">
                <a:sym typeface="+mn-ea"/>
              </a:rPr>
              <a:t>（通常是拦截</a:t>
            </a:r>
            <a:r>
              <a:rPr lang="en-US" altLang="zh-CN">
                <a:sym typeface="+mn-ea"/>
              </a:rPr>
              <a:t>StatementHandler 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Executor (update, query, flushStatements, commit, rollback, getTransaction, close, isClosed)</a:t>
            </a:r>
            <a:endParaRPr lang="en-US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StatementHandler (prepare, parameterize, batch, update, query)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ParameterHandler (getParameterObject, setParameters)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>
                <a:sym typeface="+mn-ea"/>
              </a:rPr>
              <a:t>ResultSetHandler (handleResultSets, handleOutputParameters)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environments:</a:t>
            </a:r>
            <a:r>
              <a:rPr lang="zh-CN" altLang="en-US">
                <a:sym typeface="+mn-ea"/>
              </a:rPr>
              <a:t>指定了数据源，连接池，事务属性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mappers: </a:t>
            </a:r>
            <a:r>
              <a:rPr lang="zh-CN" altLang="en-US">
                <a:sym typeface="+mn-ea"/>
              </a:rPr>
              <a:t>指定映射器</a:t>
            </a:r>
            <a:r>
              <a:rPr lang="en-US">
                <a:sym typeface="+mn-ea"/>
              </a:rPr>
              <a:t>,</a:t>
            </a:r>
            <a:r>
              <a:rPr lang="zh-CN" altLang="en-US">
                <a:sym typeface="+mn-ea"/>
              </a:rPr>
              <a:t>主要用来初始化两个东西，MapperRegistry ，MappedStatement</a:t>
            </a: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SqlSessionFactoryBuilder</a:t>
            </a:r>
            <a:r>
              <a:rPr lang="zh-CN" altLang="en-US">
                <a:sym typeface="+mn-ea"/>
              </a:rPr>
              <a:t>生成</a:t>
            </a:r>
            <a:r>
              <a:rPr lang="en-US" altLang="zh-CN">
                <a:sym typeface="+mn-ea"/>
              </a:rPr>
              <a:t>sqlSessionFactory</a:t>
            </a:r>
            <a:r>
              <a:rPr lang="zh-CN" altLang="en-US">
                <a:sym typeface="+mn-ea"/>
              </a:rPr>
              <a:t>的时候需要选解析配置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文件，解析的过程会先实例化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Configuration</a:t>
            </a:r>
            <a:r>
              <a:rPr lang="zh-CN" altLang="en-US">
                <a:sym typeface="+mn-ea"/>
              </a:rPr>
              <a:t>然后给</a:t>
            </a:r>
            <a:r>
              <a:rPr lang="en-US" altLang="zh-CN">
                <a:sym typeface="+mn-ea"/>
              </a:rPr>
              <a:t>sqlSessionFactory</a:t>
            </a:r>
            <a:r>
              <a:rPr lang="zh-CN" altLang="en-US">
                <a:sym typeface="+mn-ea"/>
              </a:rPr>
              <a:t>单实例（同一个数据源）的全局对象，可以把配置类对象理解为一个全局的上下文。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/>
              <a:t>Mybatis</a:t>
            </a:r>
            <a:r>
              <a:rPr lang="zh-CN" altLang="en-US" sz="2800"/>
              <a:t>核心组建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351790" y="1370965"/>
            <a:ext cx="108184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1)SqlSessionFactoryBuilder: </a:t>
            </a:r>
            <a:r>
              <a:rPr lang="zh-CN" altLang="en-US">
                <a:sym typeface="+mn-ea"/>
              </a:rPr>
              <a:t>会根据配置信息或者代码生成</a:t>
            </a:r>
            <a:r>
              <a:rPr lang="en-US" altLang="zh-CN">
                <a:sym typeface="+mn-ea"/>
              </a:rPr>
              <a:t>SqlSessionFactory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2)SqlSessionFactory</a:t>
            </a:r>
            <a:r>
              <a:rPr lang="zh-CN" altLang="en-US">
                <a:sym typeface="+mn-ea"/>
              </a:rPr>
              <a:t>：用工厂来参数</a:t>
            </a:r>
            <a:r>
              <a:rPr lang="en-US" altLang="zh-CN">
                <a:sym typeface="+mn-ea"/>
              </a:rPr>
              <a:t>SqlSession</a:t>
            </a:r>
            <a:r>
              <a:rPr lang="zh-CN" altLang="en-US">
                <a:sym typeface="+mn-ea"/>
              </a:rPr>
              <a:t>会话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3)SqlSession</a:t>
            </a:r>
            <a:r>
              <a:rPr lang="zh-CN" altLang="en-US">
                <a:sym typeface="+mn-ea"/>
              </a:rPr>
              <a:t>：类似于</a:t>
            </a:r>
            <a:r>
              <a:rPr lang="en-US" altLang="zh-CN">
                <a:sym typeface="+mn-ea"/>
              </a:rPr>
              <a:t>JDBC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Connection,</a:t>
            </a:r>
            <a:r>
              <a:rPr lang="zh-CN" altLang="en-US">
                <a:sym typeface="+mn-ea"/>
              </a:rPr>
              <a:t>获取</a:t>
            </a:r>
            <a:r>
              <a:rPr lang="en-US" altLang="zh-CN">
                <a:sym typeface="+mn-ea"/>
              </a:rPr>
              <a:t>Mapper,</a:t>
            </a:r>
            <a:r>
              <a:rPr lang="zh-CN" altLang="en-US">
                <a:sym typeface="+mn-ea"/>
              </a:rPr>
              <a:t>发送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去执行并返回结果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4)Sql Mapper: 定义参数、描述缓存、描述SQL语句、定义查询结果和POJO的映射关系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关联关系：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991870" y="3927475"/>
            <a:ext cx="462915" cy="4527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32330" y="4772025"/>
            <a:ext cx="2795270" cy="39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    Mapper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844540" y="3956685"/>
            <a:ext cx="2795270" cy="39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SqlSessionFactory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5844540" y="4772025"/>
            <a:ext cx="2795270" cy="39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2151380" y="3956685"/>
            <a:ext cx="2795270" cy="39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SqlSessionFactoryBuilder</a:t>
            </a:r>
            <a:endParaRPr lang="en-US" altLang="zh-CN"/>
          </a:p>
        </p:txBody>
      </p:sp>
      <p:sp>
        <p:nvSpPr>
          <p:cNvPr id="27" name="椭圆 26"/>
          <p:cNvSpPr/>
          <p:nvPr/>
        </p:nvSpPr>
        <p:spPr>
          <a:xfrm>
            <a:off x="972185" y="5441315"/>
            <a:ext cx="462915" cy="45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3" idx="6"/>
            <a:endCxn id="18" idx="1"/>
          </p:cNvCxnSpPr>
          <p:nvPr/>
        </p:nvCxnSpPr>
        <p:spPr>
          <a:xfrm>
            <a:off x="1454785" y="4154170"/>
            <a:ext cx="696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6" idx="1"/>
          </p:cNvCxnSpPr>
          <p:nvPr/>
        </p:nvCxnSpPr>
        <p:spPr>
          <a:xfrm>
            <a:off x="4946650" y="4154170"/>
            <a:ext cx="89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102475" y="4349115"/>
            <a:ext cx="9525" cy="40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1"/>
            <a:endCxn id="4" idx="3"/>
          </p:cNvCxnSpPr>
          <p:nvPr/>
        </p:nvCxnSpPr>
        <p:spPr>
          <a:xfrm flipH="1">
            <a:off x="4927600" y="4969510"/>
            <a:ext cx="916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1"/>
            <a:endCxn id="27" idx="0"/>
          </p:cNvCxnSpPr>
          <p:nvPr/>
        </p:nvCxnSpPr>
        <p:spPr>
          <a:xfrm rot="10800000" flipV="1">
            <a:off x="1203960" y="4969510"/>
            <a:ext cx="928370" cy="471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7" idx="2"/>
            <a:endCxn id="27" idx="6"/>
          </p:cNvCxnSpPr>
          <p:nvPr/>
        </p:nvCxnSpPr>
        <p:spPr>
          <a:xfrm rot="5400000">
            <a:off x="4087495" y="2513330"/>
            <a:ext cx="501650" cy="5807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p="http://schemas.openxmlformats.org/presentationml/2006/main">
  <p:tag name="KSO_WM_TEMPLATE_CATEGORY" val="custom"/>
  <p:tag name="KSO_WM_TEMPLATE_INDEX" val="20184161"/>
  <p:tag name="KSO_WM_UNIT_TYPE" val="b"/>
  <p:tag name="KSO_WM_UNIT_INDEX" val="1"/>
  <p:tag name="KSO_WM_UNIT_ID" val="custom20184161_1*b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2018"/>
</p:tagLst>
</file>

<file path=ppt/tags/tag10.xml><?xml version="1.0" encoding="utf-8"?>
<p:tagLst xmlns:p="http://schemas.openxmlformats.org/presentationml/2006/main">
  <p:tag name="KSO_WM_TEMPLATE_CATEGORY" val="custom"/>
  <p:tag name="KSO_WM_TEMPLATE_INDEX" val="20184161"/>
  <p:tag name="KSO_WM_UNIT_TYPE" val="l_h_a"/>
  <p:tag name="KSO_WM_UNIT_INDEX" val="1_1_1"/>
  <p:tag name="KSO_WM_UNIT_ID" val="custom20184161_6*l_h_a*1_1_1"/>
  <p:tag name="KSO_WM_UNIT_LAYERLEVEL" val="1_1_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_INDEX" val="3"/>
  <p:tag name="KSO_WM_UNIT_PRESET_TEXT_LEN" val="17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1_2"/>
  <p:tag name="KSO_WM_UNIT_ID" val="custom20184161_6*l_h_i*1_1_2"/>
  <p:tag name="KSO_WM_UNIT_LAYERLEVEL" val="1_1_1"/>
  <p:tag name="KSO_WM_BEAUTIFY_FLAG" val="#wm#"/>
  <p:tag name="KSO_WM_TAG_VERSION" val="1.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2_2"/>
  <p:tag name="KSO_WM_UNIT_ID" val="custom20184161_6*l_h_i*1_2_2"/>
  <p:tag name="KSO_WM_UNIT_LAYERLEVEL" val="1_1_1"/>
  <p:tag name="KSO_WM_BEAUTIFY_FLAG" val="#wm#"/>
  <p:tag name="KSO_WM_TAG_VERSION" val="1.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3_2"/>
  <p:tag name="KSO_WM_UNIT_ID" val="custom20184161_6*l_h_i*1_3_2"/>
  <p:tag name="KSO_WM_UNIT_LAYERLEVEL" val="1_1_1"/>
  <p:tag name="KSO_WM_BEAUTIFY_FLAG" val="#wm#"/>
  <p:tag name="KSO_WM_TAG_VERSION" val="1.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4_2"/>
  <p:tag name="KSO_WM_UNIT_ID" val="custom20184161_6*l_h_i*1_4_2"/>
  <p:tag name="KSO_WM_UNIT_LAYERLEVEL" val="1_1_1"/>
  <p:tag name="KSO_WM_BEAUTIFY_FLAG" val="#wm#"/>
  <p:tag name="KSO_WM_TAG_VERSION" val="1.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目录&#10;CONTENTS"/>
</p:tagLst>
</file>

<file path=ppt/tags/tag16.xml><?xml version="1.0" encoding="utf-8"?>
<p:tagLst xmlns:p="http://schemas.openxmlformats.org/presentationml/2006/main">
  <p:tag name="KSO_WM_TEMPLATE_CATEGORY" val="custom"/>
  <p:tag name="KSO_WM_TEMPLATE_INDEX" val="20184161"/>
  <p:tag name="KSO_WM_UNIT_TYPE" val="l_h_a"/>
  <p:tag name="KSO_WM_UNIT_INDEX" val="1_1_1"/>
  <p:tag name="KSO_WM_UNIT_ID" val="custom20184161_6*l_h_a*1_1_1"/>
  <p:tag name="KSO_WM_UNIT_LAYERLEVEL" val="1_1_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_INDEX" val="3"/>
  <p:tag name="KSO_WM_UNIT_PRESET_TEXT_LEN" val="17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4161"/>
  <p:tag name="KSO_WM_UNIT_TYPE" val="l_h_a"/>
  <p:tag name="KSO_WM_UNIT_INDEX" val="1_1_1"/>
  <p:tag name="KSO_WM_UNIT_ID" val="custom20184161_6*l_h_a*1_1_1"/>
  <p:tag name="KSO_WM_UNIT_LAYERLEVEL" val="1_1_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_INDEX" val="3"/>
  <p:tag name="KSO_WM_UNIT_PRESET_TEXT_LEN" val="17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4161"/>
  <p:tag name="KSO_WM_UNIT_TYPE" val="l_h_a"/>
  <p:tag name="KSO_WM_UNIT_INDEX" val="1_1_1"/>
  <p:tag name="KSO_WM_UNIT_ID" val="custom20184161_6*l_h_a*1_1_1"/>
  <p:tag name="KSO_WM_UNIT_LAYERLEVEL" val="1_1_1"/>
  <p:tag name="KSO_WM_UNIT_VALUE" val="2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_INDEX" val="3"/>
  <p:tag name="KSO_WM_UNIT_PRESET_TEXT_LEN" val="17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4161"/>
  <p:tag name="KSO_WM_TAG_VERSION" val="1.0"/>
  <p:tag name="KSO_WM_SLIDE_ID" val="custom20184161_6"/>
  <p:tag name="KSO_WM_SLIDE_INDEX" val="6"/>
  <p:tag name="KSO_WM_SLIDE_ITEM_CNT" val="4"/>
  <p:tag name="KSO_WM_SLIDE_LAYOUT" val="a_l"/>
  <p:tag name="KSO_WM_SLIDE_LAYOUT_CNT" val="1_1"/>
  <p:tag name="KSO_WM_SLIDE_TYPE" val="contents"/>
  <p:tag name="KSO_WM_BEAUTIFY_FLAG" val="#wm#"/>
  <p:tag name="KSO_WM_SLIDE_POSITION" val="75*101"/>
  <p:tag name="KSO_WM_SLIDE_SIZE" val="483*362"/>
  <p:tag name="KSO_WM_DIAGRAM_GROUP_CODE" val="l1-1"/>
  <p:tag name="KSO_WM_SLIDE_SUBTYPE" val="diag"/>
</p:tagLst>
</file>

<file path=ppt/tags/tag2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1*a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全息高科技PPT模板"/>
</p:tagLst>
</file>

<file path=ppt/tags/tag20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21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22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23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24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25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26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27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28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29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3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1*a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全息高科技PPT模板"/>
</p:tagLst>
</file>

<file path=ppt/tags/tag30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31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32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33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34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36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37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38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39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.xml><?xml version="1.0" encoding="utf-8"?>
<p:tagLst xmlns:p="http://schemas.openxmlformats.org/presentationml/2006/main">
  <p:tag name="KSO_WM_TEMPLATE_CATEGORY" val="custom"/>
  <p:tag name="KSO_WM_TEMPLATE_INDEX" val="20184161"/>
  <p:tag name="KSO_WM_TAG_VERSION" val="1.0"/>
  <p:tag name="KSO_WM_SLIDE_ID" val="custom20184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6、7、11、5、14、17、"/>
  <p:tag name="KSO_WM_SLIDE_SUBTYPE" val="pureTxt"/>
</p:tagLst>
</file>

<file path=ppt/tags/tag40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1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42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3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4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45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6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47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8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49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5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1_1"/>
  <p:tag name="KSO_WM_UNIT_ID" val="custom20184161_6*l_h_i*1_1_1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1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2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3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54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5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6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7.xml><?xml version="1.0" encoding="utf-8"?>
<p:tagLst xmlns:p="http://schemas.openxmlformats.org/presentationml/2006/main">
  <p:tag name="KSO_WM_TEMPLATE_CATEGORY" val="custom"/>
  <p:tag name="KSO_WM_TEMPLATE_INDEX" val="20184161"/>
  <p:tag name="KSO_WM_UNIT_TYPE" val="a"/>
  <p:tag name="KSO_WM_UNIT_INDEX" val="1"/>
  <p:tag name="KSO_WM_UNIT_ID" val="custom20184161_7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58.xml><?xml version="1.0" encoding="utf-8"?>
<p:tagLst xmlns:p="http://schemas.openxmlformats.org/presentationml/2006/main">
  <p:tag name="MH" val="20151020190507"/>
  <p:tag name="MH_LIBRARY" val="GRAPHIC"/>
  <p:tag name="KSO_WM_TEMPLATE_CATEGORY" val="custom"/>
  <p:tag name="KSO_WM_TEMPLATE_INDEX" val="20184161"/>
  <p:tag name="KSO_WM_TAG_VERSION" val="1.0"/>
  <p:tag name="KSO_WM_SLIDE_ID" val="custom20184161_7"/>
  <p:tag name="KSO_WM_SLIDE_INDEX" val="7"/>
  <p:tag name="KSO_WM_SLIDE_ITEM_CNT" val="1"/>
  <p:tag name="KSO_WM_SLIDE_LAYOUT" val="a"/>
  <p:tag name="KSO_WM_SLIDE_LAYOUT_CNT" val="1"/>
  <p:tag name="KSO_WM_SLIDE_TYPE" val="sectionTitle"/>
  <p:tag name="KSO_WM_BEAUTIFY_FLAG" val="#wm#"/>
  <p:tag name="KSO_WM_SLIDE_SUBTYPE" val="pureTxt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161_17*i*0"/>
  <p:tag name="KSO_WM_TEMPLATE_CATEGORY" val="custom"/>
  <p:tag name="KSO_WM_TEMPLATE_INDEX" val="20184161"/>
  <p:tag name="KSO_WM_UNIT_INDEX" val="0"/>
</p:tagLst>
</file>

<file path=ppt/tags/tag6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2_1"/>
  <p:tag name="KSO_WM_UNIT_ID" val="custom20184161_6*l_h_i*1_2_1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161_17*i*3"/>
  <p:tag name="KSO_WM_TEMPLATE_CATEGORY" val="custom"/>
  <p:tag name="KSO_WM_TEMPLATE_INDEX" val="20184161"/>
  <p:tag name="KSO_WM_UNIT_INDEX" val="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161_17*i*4"/>
  <p:tag name="KSO_WM_TEMPLATE_CATEGORY" val="custom"/>
  <p:tag name="KSO_WM_TEMPLATE_INDEX" val="20184161"/>
  <p:tag name="KSO_WM_UNIT_INDEX" val="4"/>
</p:tagLst>
</file>

<file path=ppt/tags/tag62.xml><?xml version="1.0" encoding="utf-8"?>
<p:tagLst xmlns:p="http://schemas.openxmlformats.org/presentationml/2006/main">
  <p:tag name="KSO_WM_TEMPLATE_CATEGORY" val="custom"/>
  <p:tag name="KSO_WM_TEMPLATE_INDEX" val="20184161"/>
  <p:tag name="KSO_WM_TAG_VERSION" val="1.0"/>
  <p:tag name="KSO_WM_SLIDE_ID" val="custom20184161_17"/>
  <p:tag name="KSO_WM_SLIDE_INDEX" val="17"/>
  <p:tag name="KSO_WM_SLIDE_ITEM_CNT" val="1"/>
  <p:tag name="KSO_WM_SLIDE_LAYOUT" val="a"/>
  <p:tag name="KSO_WM_SLIDE_LAYOUT_CNT" val="1"/>
  <p:tag name="KSO_WM_SLIDE_TYPE" val="endPage"/>
  <p:tag name="KSO_WM_BEAUTIFY_FLAG" val="#wm#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3_1"/>
  <p:tag name="KSO_WM_UNIT_ID" val="custom20184161_6*l_h_i*1_3_1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4161"/>
  <p:tag name="KSO_WM_UNIT_TYPE" val="l_h_i"/>
  <p:tag name="KSO_WM_UNIT_INDEX" val="1_4_1"/>
  <p:tag name="KSO_WM_UNIT_ID" val="custom20184161_6*l_h_i*1_4_1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161_6*i*4"/>
  <p:tag name="KSO_WM_TEMPLATE_CATEGORY" val="custom"/>
  <p:tag name="KSO_WM_TEMPLATE_INDEX" val="20184161"/>
  <p:tag name="KSO_WM_UNIT_INDEX" val="4"/>
</p:tagLst>
</file>

<file path=ppt/theme/theme1.xml><?xml version="1.0" encoding="utf-8"?>
<a:theme xmlns:a="http://schemas.openxmlformats.org/drawingml/2006/main" name="人际关系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13156</Words>
  <Application>WPS 演示</Application>
  <PresentationFormat>宽屏</PresentationFormat>
  <Paragraphs>533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Narrow</vt:lpstr>
      <vt:lpstr>Calibri</vt:lpstr>
      <vt:lpstr>Arial Unicode MS</vt:lpstr>
      <vt:lpstr>Wingdings</vt:lpstr>
      <vt:lpstr>华文行楷</vt:lpstr>
      <vt:lpstr>人际关系</vt:lpstr>
      <vt:lpstr>2018</vt:lpstr>
      <vt:lpstr>PowerPoint 演示文稿</vt:lpstr>
      <vt:lpstr>一、Mybatis简介</vt:lpstr>
      <vt:lpstr>二、核心内容</vt:lpstr>
      <vt:lpstr>1、java注解/泛型/反射/动态代理</vt:lpstr>
      <vt:lpstr>2、Configuration</vt:lpstr>
      <vt:lpstr>PowerPoint 演示文稿</vt:lpstr>
      <vt:lpstr>PowerPoint 演示文稿</vt:lpstr>
      <vt:lpstr>3、Mybatis核心组建</vt:lpstr>
      <vt:lpstr>PowerPoint 演示文稿</vt:lpstr>
      <vt:lpstr>4、SqlSession下的四大对象</vt:lpstr>
      <vt:lpstr>5、SQL Mapper（http://www.mybatis.org/mybatis-3/zh/sqlmap-xml.html）</vt:lpstr>
      <vt:lpstr>6、动态SQL（http://www.mybatis.org/mybatis-3/zh/dynamic-sql.html）</vt:lpstr>
      <vt:lpstr>PowerPoint 演示文稿</vt:lpstr>
      <vt:lpstr>PowerPoint 演示文稿</vt:lpstr>
      <vt:lpstr>7、插件Plguin</vt:lpstr>
      <vt:lpstr>PowerPoint 演示文稿</vt:lpstr>
      <vt:lpstr> https://www.cnblogs.com/V1haoge/p/6634151.html</vt:lpstr>
      <vt:lpstr>8、事务 </vt:lpstr>
      <vt:lpstr>PowerPoint 演示文稿</vt:lpstr>
      <vt:lpstr>9、Mybatis-Spring </vt:lpstr>
      <vt:lpstr>PowerPoint 演示文稿</vt:lpstr>
      <vt:lpstr>PowerPoint 演示文稿</vt:lpstr>
      <vt:lpstr>三、原理浅析</vt:lpstr>
      <vt:lpstr>PowerPoint 演示文稿</vt:lpstr>
      <vt:lpstr>PowerPoint 演示文稿</vt:lpstr>
      <vt:lpstr>四、实践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Winter、来了</cp:lastModifiedBy>
  <cp:revision>359</cp:revision>
  <dcterms:created xsi:type="dcterms:W3CDTF">2018-07-27T14:05:00Z</dcterms:created>
  <dcterms:modified xsi:type="dcterms:W3CDTF">2018-07-30T16:05:59Z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