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37" r:id="rId3"/>
    <p:sldId id="438" r:id="rId4"/>
    <p:sldId id="439" r:id="rId5"/>
    <p:sldId id="4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699996-685F-47C1-BCD8-E23AD4B83309}">
          <p14:sldIdLst>
            <p14:sldId id="256"/>
            <p14:sldId id="437"/>
            <p14:sldId id="438"/>
            <p14:sldId id="439"/>
            <p14:sldId id="4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04510-517A-4758-B505-D47F6589FC5B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DF16-B725-4752-A689-9FEC545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</a:t>
            </a:r>
            <a:r>
              <a:rPr kumimoji="1" lang="en-US" altLang="zh-CN" dirty="0"/>
              <a:t>介绍MDP的详细设计，包括状态、动作和奖励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1F6-F0EA-A391-AC0E-96544823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5A7A8-A27A-4195-9766-C94EA4850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B065-5496-5D5A-0FF2-04D7319E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0F9EF-9342-7F06-12D7-70E0D83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18F56-EE45-8C11-F279-F83F7F37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3BFD2-D3B9-8F81-426A-95C4FB50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8D814-3A70-B57D-189A-D2581573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A3EC-82F6-DDF0-3EEF-410B797A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DB52B-AF3D-301A-A609-891F1CED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769E4-6DC7-8ACD-EDDC-2CD51F25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31D87C-1D11-79B9-72C3-A27E41D27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37184-E54C-DCF3-E9C8-9B01797B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6AB6-BAEA-CC70-17E8-E8CD4241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ECC98-067A-032D-BDE1-3510F27B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10CA9-E6AE-66CB-DCBE-9D728351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 userDrawn="1"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2DFB584-E4C8-8BCF-F62C-0370C3795A18}"/>
              </a:ext>
            </a:extLst>
          </p:cNvPr>
          <p:cNvGrpSpPr/>
          <p:nvPr userDrawn="1"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956C85-9EC5-81C7-553D-76BA354F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42AFAA-CE48-49CC-D147-B008B47F0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5" name="图片 4" descr="图片包含 游戏机, 画, 钟表&#10;&#10;描述已自动生成">
              <a:extLst>
                <a:ext uri="{FF2B5EF4-FFF2-40B4-BE49-F238E27FC236}">
                  <a16:creationId xmlns:a16="http://schemas.microsoft.com/office/drawing/2014/main" id="{393D64A5-E316-663D-95C7-E3E4B328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9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C65F-691D-35A5-E46F-FD20B0E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4023A-65E3-751E-BBFB-A95AD905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43086-AFC1-6EB5-A564-BF532AF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67DAD-C8C3-B13A-E5CC-75F6279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BA17-4C3B-DD91-4BCE-8F988964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49311-F7DD-6CDA-7E8D-54382E1D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5FF84-1E5A-E854-66CE-2EC88B47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A164F-B0DE-B8E8-AE96-AFC9532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E0BA-9C6E-C2BD-92E3-0099618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A85C1-7459-CA17-200F-3FCB82D1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7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F2FC-1D1B-A58E-808A-2EDB6374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D9D58-3996-CE47-3574-C33C4352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1703D-5F99-60AF-874B-10322B21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CB240-B4D3-1C68-1344-50BD72A4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09C3D-F010-0FFD-2E04-08B87AA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C9371-17C5-BF2E-1EAA-02482D03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02B2-1867-9ED3-2E0E-D996A43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C5FA3-DFAD-4F22-9410-B1515A03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1DA0D-24E7-563D-7F0B-714586D3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08C67-8B49-AD76-02B5-9C3B0F09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68088-CE42-9582-E33A-072DDB9CD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D1BE7-003D-9938-D971-648F1B30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A4D32-3856-D601-47DE-BEB39C31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85F0E2-99C1-DFAE-8743-5D13184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022E-2893-E9B8-4E84-50C72C2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88F28-96B9-CC7D-94A2-DF986D17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ACF0D7-70B0-E775-5EA4-5E8F5109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68CF8-0352-6B56-1412-B5902E09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8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B5D6C-B9D2-9524-721C-8A37C75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E1295-D654-C6C8-72AE-D270AB9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D1C1C-10F9-EFE1-B2D4-E3E63257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1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9DD2-FEC2-DF83-961F-AF7583EF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11BB4-A224-0AB8-F263-30770774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C8BDC-FB6E-F3FF-6FFD-DBC13DD7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3BA99-7166-2372-B16C-DAB83263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E1B1F-31B7-B984-8240-8F4D15D6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F1057-552E-3E0A-1750-0D3BBD7C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6CC2-864D-5585-ADB1-C72206D0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673415-9038-755B-FB3D-C0E8B4708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2DB18-4E2A-0276-1AD5-A1EB718F3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67DD9-70E2-4454-7FB3-D012270D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02F90-A1B1-8222-A6A5-402E7449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BFF25-42DC-408D-BC28-4187568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5E27D-DF2F-839D-394F-3BC6EAA2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8A563-A901-E6FD-828D-5DD4BD55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3C60-7670-18FE-ECA6-C2221E272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9364-8589-459E-A4C0-342554BB4294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D62AF-EABC-9701-CF6D-87F16BA8F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E29CB-ADF2-2F6B-12D4-304403EC1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FBCF-40AF-444E-995A-6838D6CDD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8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7272" y="2503544"/>
            <a:ext cx="1037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endParaRPr kumimoji="1" lang="zh-CN" altLang="en-US" sz="5400" b="1" spc="300" dirty="0">
              <a:ln w="9525">
                <a:noFill/>
              </a:ln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79577"/>
            <a:ext cx="12192000" cy="3911656"/>
            <a:chOff x="0" y="79577"/>
            <a:chExt cx="12192000" cy="39116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713" y="1011739"/>
              <a:ext cx="1276573" cy="1125400"/>
            </a:xfrm>
            <a:prstGeom prst="rect">
              <a:avLst/>
            </a:prstGeom>
          </p:spPr>
        </p:pic>
        <p:pic>
          <p:nvPicPr>
            <p:cNvPr id="12" name="图片 11" descr="图片包含 游戏机, 物体, 钟表, 标志&#10;&#10;描述已自动生成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686" y="79577"/>
              <a:ext cx="3046628" cy="615185"/>
            </a:xfrm>
            <a:prstGeom prst="rect">
              <a:avLst/>
            </a:prstGeom>
          </p:spPr>
        </p:pic>
        <p:cxnSp>
          <p:nvCxnSpPr>
            <p:cNvPr id="14" name="直线连接符 13"/>
            <p:cNvCxnSpPr/>
            <p:nvPr/>
          </p:nvCxnSpPr>
          <p:spPr>
            <a:xfrm>
              <a:off x="0" y="3991233"/>
              <a:ext cx="121920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accent1">
                      <a:lumMod val="0"/>
                      <a:lumOff val="100000"/>
                      <a:alpha val="0"/>
                    </a:schemeClr>
                  </a:gs>
                  <a:gs pos="51000">
                    <a:srgbClr val="C00000">
                      <a:alpha val="88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791463" y="4359021"/>
            <a:ext cx="46089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背景和引言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8331" y="124472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158B8D-E630-D955-168F-0D0FCE1ED5CF}"/>
              </a:ext>
            </a:extLst>
          </p:cNvPr>
          <p:cNvSpPr txBox="1"/>
          <p:nvPr/>
        </p:nvSpPr>
        <p:spPr>
          <a:xfrm>
            <a:off x="271010" y="1007706"/>
            <a:ext cx="375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问题实例和进化算法</a:t>
            </a:r>
            <a:r>
              <a:rPr lang="en-US" altLang="zh-CN" b="1" dirty="0"/>
              <a:t>(EC)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C65FE2-EDF1-26D9-A5D2-FEE1DF5DA73E}"/>
              </a:ext>
            </a:extLst>
          </p:cNvPr>
          <p:cNvSpPr txBox="1"/>
          <p:nvPr/>
        </p:nvSpPr>
        <p:spPr>
          <a:xfrm>
            <a:off x="548951" y="1409464"/>
            <a:ext cx="110940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得益于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出色的全局探索能力和局部开发能力，在面对“全局优化”和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BBO(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黑箱优化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问题时，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表现出良好的性能。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spcBef>
                <a:spcPts val="6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然而在不同场景下的某个问题而言，当多个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可用时，不同的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表现出对该问题各自的适用性，而并非某一个算法可以独步天下，一手包揽。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E175EC-8D78-91FF-0BE5-E8415906147F}"/>
              </a:ext>
            </a:extLst>
          </p:cNvPr>
          <p:cNvSpPr txBox="1"/>
          <p:nvPr/>
        </p:nvSpPr>
        <p:spPr>
          <a:xfrm>
            <a:off x="271010" y="2203739"/>
            <a:ext cx="375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AP / AC / AS </a:t>
            </a:r>
            <a:r>
              <a:rPr lang="zh-CN" altLang="en-US" b="1" dirty="0"/>
              <a:t>解决方案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3CDE0A-1C4F-F1AC-E2EE-74E4D1F43ED9}"/>
              </a:ext>
            </a:extLst>
          </p:cNvPr>
          <p:cNvSpPr txBox="1"/>
          <p:nvPr/>
        </p:nvSpPr>
        <p:spPr>
          <a:xfrm>
            <a:off x="474048" y="2557683"/>
            <a:ext cx="1109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为解决算法与问题的匹配问题，相关研究大致分为三类：算法组合（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）、算法配置（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）和算法选择（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97F7D122-1ED6-6FA8-9C19-727AD098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97" y="2892848"/>
            <a:ext cx="8345346" cy="1581769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5293FFBD-4635-50E4-F820-C961FBD37820}"/>
              </a:ext>
            </a:extLst>
          </p:cNvPr>
          <p:cNvSpPr txBox="1"/>
          <p:nvPr/>
        </p:nvSpPr>
        <p:spPr>
          <a:xfrm>
            <a:off x="271010" y="4601149"/>
            <a:ext cx="11500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指的是对于某一个问题，并行的执行当前默认配置下的所有可行算法，然后选一个最好性能的算法去解决该问题；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spcBef>
                <a:spcPts val="600"/>
              </a:spcBef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指的是对一个特定算法，去调试该算法的参数配置，得到最适合该问题的算法参数配置去解决该问题；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spcBef>
                <a:spcPts val="600"/>
              </a:spcBef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指的是首先有一个“专家知识”预定义的算法和配置仓库空间。对问题提取特征，通过机器学习模型分析后，根据输出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景观和特征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去空间内选择一个合适的算法配置组合。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4DFC440-87FD-5DF0-1829-162ECBCE7484}"/>
              </a:ext>
            </a:extLst>
          </p:cNvPr>
          <p:cNvSpPr txBox="1"/>
          <p:nvPr/>
        </p:nvSpPr>
        <p:spPr>
          <a:xfrm>
            <a:off x="352887" y="5737137"/>
            <a:ext cx="1121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然而上述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类方案均不能实现针对某一个问题不同迭代优化时间段内，灵活的动态选择不同的算法和配置，因此本文提出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RL-DAS(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深度强化学习的动态算法选择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方法解决这一问题。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4947E35-AABB-0B32-0645-803DE03E594F}"/>
              </a:ext>
            </a:extLst>
          </p:cNvPr>
          <p:cNvSpPr txBox="1"/>
          <p:nvPr/>
        </p:nvSpPr>
        <p:spPr>
          <a:xfrm>
            <a:off x="352669" y="962768"/>
            <a:ext cx="53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方法建模</a:t>
            </a:r>
            <a:r>
              <a:rPr lang="en-US" altLang="zh-CN" b="1" dirty="0"/>
              <a:t>—— </a:t>
            </a:r>
            <a:r>
              <a:rPr lang="zh-CN" altLang="en-US" dirty="0"/>
              <a:t>马尔可夫决策过程与策略梯度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66F0AE-2931-4A6A-EC2D-413513EE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76" y="962768"/>
            <a:ext cx="4258120" cy="16206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60001F-300E-4D16-4835-A07FBC51AAF5}"/>
              </a:ext>
            </a:extLst>
          </p:cNvPr>
          <p:cNvSpPr txBox="1"/>
          <p:nvPr/>
        </p:nvSpPr>
        <p:spPr>
          <a:xfrm>
            <a:off x="268693" y="1394027"/>
            <a:ext cx="7335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spcBef>
                <a:spcPts val="60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由于目标是针对不同的场景找到解决问题最好的顺序选择算法，我们</a:t>
            </a:r>
            <a:r>
              <a:rPr lang="zh-CN" altLang="en-US" b="1" dirty="0"/>
              <a:t>建模</a:t>
            </a:r>
            <a:r>
              <a:rPr lang="en-US" altLang="zh-CN" b="1" dirty="0"/>
              <a:t>DAS</a:t>
            </a:r>
            <a:r>
              <a:rPr lang="zh-CN" altLang="en-US" dirty="0"/>
              <a:t>为一个</a:t>
            </a:r>
            <a:r>
              <a:rPr lang="zh-CN" altLang="en-US" b="1" dirty="0"/>
              <a:t>马尔可夫决策过程（</a:t>
            </a:r>
            <a:r>
              <a:rPr lang="en-US" altLang="zh-CN" b="1" dirty="0"/>
              <a:t>MDP</a:t>
            </a:r>
            <a:r>
              <a:rPr lang="zh-CN" altLang="en-US" b="1" dirty="0"/>
              <a:t>）</a:t>
            </a:r>
            <a:r>
              <a:rPr lang="zh-CN" altLang="en-US" dirty="0"/>
              <a:t>的顺序决策。然后，利用深度强化学习（</a:t>
            </a:r>
            <a:r>
              <a:rPr lang="en-US" altLang="zh-CN" dirty="0"/>
              <a:t>DRL</a:t>
            </a:r>
            <a:r>
              <a:rPr lang="zh-CN" altLang="en-US" dirty="0"/>
              <a:t>）方法来求解公式化的</a:t>
            </a:r>
            <a:r>
              <a:rPr lang="en-US" altLang="zh-CN" dirty="0"/>
              <a:t>MDP</a:t>
            </a:r>
            <a:r>
              <a:rPr lang="zh-CN" altLang="en-US" dirty="0"/>
              <a:t>。右表</a:t>
            </a:r>
            <a:r>
              <a:rPr lang="en-US" altLang="zh-CN" dirty="0"/>
              <a:t>1</a:t>
            </a:r>
            <a:r>
              <a:rPr lang="zh-CN" altLang="en-US" dirty="0"/>
              <a:t>是本文用到的符号解释说明。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5A1647-CBD8-5629-0865-D11686BFFE05}"/>
              </a:ext>
            </a:extLst>
          </p:cNvPr>
          <p:cNvSpPr txBox="1"/>
          <p:nvPr/>
        </p:nvSpPr>
        <p:spPr>
          <a:xfrm>
            <a:off x="729050" y="3609438"/>
            <a:ext cx="251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马尔可夫决策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(MDP)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目标函数：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10AE85-5EA9-6E92-4C87-8CA3D4F6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4010051"/>
            <a:ext cx="3516757" cy="8791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B0340C1-4521-C9F1-4A73-311EE41D4103}"/>
              </a:ext>
            </a:extLst>
          </p:cNvPr>
          <p:cNvSpPr txBox="1"/>
          <p:nvPr/>
        </p:nvSpPr>
        <p:spPr>
          <a:xfrm>
            <a:off x="739980" y="3208825"/>
            <a:ext cx="941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马尔可夫决策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(MDP)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过程是确定一个最优策略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确定完整的动作链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，使得最终的价值函数最大化。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2EB821-B40D-6254-4A3B-86B2AB637EBA}"/>
              </a:ext>
            </a:extLst>
          </p:cNvPr>
          <p:cNvSpPr txBox="1"/>
          <p:nvPr/>
        </p:nvSpPr>
        <p:spPr>
          <a:xfrm>
            <a:off x="6600242" y="3602233"/>
            <a:ext cx="251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DRL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MDP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目标函数：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B7C3EDE-CB21-C01E-02D4-981039BDD496}"/>
              </a:ext>
            </a:extLst>
          </p:cNvPr>
          <p:cNvGrpSpPr/>
          <p:nvPr/>
        </p:nvGrpSpPr>
        <p:grpSpPr>
          <a:xfrm>
            <a:off x="729050" y="2220686"/>
            <a:ext cx="603965" cy="380370"/>
            <a:chOff x="729050" y="2220686"/>
            <a:chExt cx="603965" cy="3803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F7D2F5-BB1B-B90B-ADCF-E1D4B039F24D}"/>
                </a:ext>
              </a:extLst>
            </p:cNvPr>
            <p:cNvSpPr/>
            <p:nvPr/>
          </p:nvSpPr>
          <p:spPr>
            <a:xfrm>
              <a:off x="905069" y="2220686"/>
              <a:ext cx="176019" cy="748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9D6DA4-91DB-102B-C1C2-73619758E82F}"/>
                </a:ext>
              </a:extLst>
            </p:cNvPr>
            <p:cNvSpPr/>
            <p:nvPr/>
          </p:nvSpPr>
          <p:spPr>
            <a:xfrm>
              <a:off x="1156996" y="2304625"/>
              <a:ext cx="176019" cy="748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3873A8-AC70-804F-3988-DD3DF9329C39}"/>
                </a:ext>
              </a:extLst>
            </p:cNvPr>
            <p:cNvSpPr/>
            <p:nvPr/>
          </p:nvSpPr>
          <p:spPr>
            <a:xfrm>
              <a:off x="729050" y="2424135"/>
              <a:ext cx="176019" cy="748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8836DBD-3BDA-B03C-1BC4-590BC3CA0C26}"/>
                </a:ext>
              </a:extLst>
            </p:cNvPr>
            <p:cNvSpPr/>
            <p:nvPr/>
          </p:nvSpPr>
          <p:spPr>
            <a:xfrm>
              <a:off x="1068986" y="2526217"/>
              <a:ext cx="176019" cy="748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345683FC-BE80-D159-A9BA-F419EB6DA7CA}"/>
              </a:ext>
            </a:extLst>
          </p:cNvPr>
          <p:cNvSpPr txBox="1"/>
          <p:nvPr/>
        </p:nvSpPr>
        <p:spPr>
          <a:xfrm>
            <a:off x="698558" y="2716405"/>
            <a:ext cx="9063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状态</a:t>
            </a:r>
            <a:r>
              <a:rPr lang="en-US" altLang="zh-CN" sz="1600" dirty="0"/>
              <a:t>S</a:t>
            </a:r>
            <a:endParaRPr lang="zh-CN" altLang="en-US" sz="16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0FC0FA6-216E-FA61-2741-A1F2CE4242BA}"/>
              </a:ext>
            </a:extLst>
          </p:cNvPr>
          <p:cNvGrpSpPr/>
          <p:nvPr/>
        </p:nvGrpSpPr>
        <p:grpSpPr>
          <a:xfrm>
            <a:off x="1726200" y="2132691"/>
            <a:ext cx="1219381" cy="905951"/>
            <a:chOff x="2507553" y="2154740"/>
            <a:chExt cx="1219381" cy="90595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B2EB2D-4D13-B8C2-176C-ADD2157A6A7B}"/>
                </a:ext>
              </a:extLst>
            </p:cNvPr>
            <p:cNvSpPr/>
            <p:nvPr/>
          </p:nvSpPr>
          <p:spPr>
            <a:xfrm>
              <a:off x="2808345" y="2238993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EC1BAA-5A5C-9735-8E67-407136900E2C}"/>
                </a:ext>
              </a:extLst>
            </p:cNvPr>
            <p:cNvSpPr/>
            <p:nvPr/>
          </p:nvSpPr>
          <p:spPr>
            <a:xfrm>
              <a:off x="3273781" y="2267205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694869-D371-9E00-217C-B1FB365817A9}"/>
                </a:ext>
              </a:extLst>
            </p:cNvPr>
            <p:cNvSpPr/>
            <p:nvPr/>
          </p:nvSpPr>
          <p:spPr>
            <a:xfrm>
              <a:off x="2984364" y="2433119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89187ED-6ED7-33F2-D501-426968A0FAFD}"/>
                </a:ext>
              </a:extLst>
            </p:cNvPr>
            <p:cNvSpPr/>
            <p:nvPr/>
          </p:nvSpPr>
          <p:spPr>
            <a:xfrm>
              <a:off x="2716133" y="2571161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807F21-E600-CC69-7621-A10DE895ED07}"/>
                </a:ext>
              </a:extLst>
            </p:cNvPr>
            <p:cNvSpPr/>
            <p:nvPr/>
          </p:nvSpPr>
          <p:spPr>
            <a:xfrm>
              <a:off x="3273781" y="2635797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23B8B8B-7AFA-773B-116E-9101E4A9AE57}"/>
                </a:ext>
              </a:extLst>
            </p:cNvPr>
            <p:cNvSpPr/>
            <p:nvPr/>
          </p:nvSpPr>
          <p:spPr>
            <a:xfrm>
              <a:off x="3490912" y="2434691"/>
              <a:ext cx="176019" cy="7483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B7FAEE5-D4D9-766C-3315-7322FCE891F3}"/>
                </a:ext>
              </a:extLst>
            </p:cNvPr>
            <p:cNvSpPr txBox="1"/>
            <p:nvPr/>
          </p:nvSpPr>
          <p:spPr>
            <a:xfrm>
              <a:off x="2820627" y="2722137"/>
              <a:ext cx="9063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动作</a:t>
              </a:r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272021C-2661-E398-BC8D-674B23B91C23}"/>
                </a:ext>
              </a:extLst>
            </p:cNvPr>
            <p:cNvSpPr/>
            <p:nvPr/>
          </p:nvSpPr>
          <p:spPr>
            <a:xfrm>
              <a:off x="2543175" y="2154740"/>
              <a:ext cx="730606" cy="3789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F037A1-A2AC-CB22-BEA2-8B3E75C21A79}"/>
                </a:ext>
              </a:extLst>
            </p:cNvPr>
            <p:cNvSpPr/>
            <p:nvPr/>
          </p:nvSpPr>
          <p:spPr>
            <a:xfrm>
              <a:off x="2965177" y="2258999"/>
              <a:ext cx="730606" cy="3789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43E94D2-A198-7FC8-C0F9-5D43604F2FAA}"/>
                </a:ext>
              </a:extLst>
            </p:cNvPr>
            <p:cNvSpPr/>
            <p:nvPr/>
          </p:nvSpPr>
          <p:spPr>
            <a:xfrm>
              <a:off x="2507553" y="2344234"/>
              <a:ext cx="730606" cy="3789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3BDCB46-1616-7D0C-3CBE-C08A30871BB5}"/>
              </a:ext>
            </a:extLst>
          </p:cNvPr>
          <p:cNvSpPr txBox="1"/>
          <p:nvPr/>
        </p:nvSpPr>
        <p:spPr>
          <a:xfrm>
            <a:off x="3705233" y="2716405"/>
            <a:ext cx="1067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策略</a:t>
            </a:r>
            <a:r>
              <a:rPr lang="en-US" altLang="zh-CN" sz="1600" dirty="0"/>
              <a:t>Π</a:t>
            </a:r>
            <a:endParaRPr lang="zh-CN" altLang="en-US" sz="16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07DF4BC-8E93-41E1-5B39-A962871F6DE5}"/>
              </a:ext>
            </a:extLst>
          </p:cNvPr>
          <p:cNvSpPr/>
          <p:nvPr/>
        </p:nvSpPr>
        <p:spPr>
          <a:xfrm>
            <a:off x="3666931" y="2436840"/>
            <a:ext cx="176019" cy="7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055C587-974B-C593-9AFA-F1FBA259D1C1}"/>
              </a:ext>
            </a:extLst>
          </p:cNvPr>
          <p:cNvSpPr/>
          <p:nvPr/>
        </p:nvSpPr>
        <p:spPr>
          <a:xfrm>
            <a:off x="4467225" y="2459662"/>
            <a:ext cx="176019" cy="748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3C457D7-D5EF-5F5F-D7E7-71AF29D3190E}"/>
              </a:ext>
            </a:extLst>
          </p:cNvPr>
          <p:cNvCxnSpPr>
            <a:cxnSpLocks/>
          </p:cNvCxnSpPr>
          <p:nvPr/>
        </p:nvCxnSpPr>
        <p:spPr>
          <a:xfrm>
            <a:off x="3936571" y="2485909"/>
            <a:ext cx="490050" cy="2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289DD47-1F82-D73E-9D19-806EAA340303}"/>
              </a:ext>
            </a:extLst>
          </p:cNvPr>
          <p:cNvSpPr txBox="1"/>
          <p:nvPr/>
        </p:nvSpPr>
        <p:spPr>
          <a:xfrm>
            <a:off x="3593853" y="2074619"/>
            <a:ext cx="391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8DA5F5F-C3EC-B3DD-9FDA-123C5FB6C23C}"/>
              </a:ext>
            </a:extLst>
          </p:cNvPr>
          <p:cNvSpPr txBox="1"/>
          <p:nvPr/>
        </p:nvSpPr>
        <p:spPr>
          <a:xfrm>
            <a:off x="4423977" y="2067200"/>
            <a:ext cx="542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6455F6-C05C-3B07-9AFA-6393089252C7}"/>
              </a:ext>
            </a:extLst>
          </p:cNvPr>
          <p:cNvSpPr txBox="1"/>
          <p:nvPr/>
        </p:nvSpPr>
        <p:spPr>
          <a:xfrm>
            <a:off x="5532563" y="2716405"/>
            <a:ext cx="13407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最优策略</a:t>
            </a:r>
            <a:r>
              <a:rPr lang="en-US" altLang="zh-CN" sz="1600" dirty="0"/>
              <a:t>Π</a:t>
            </a:r>
            <a:r>
              <a:rPr lang="en-US" altLang="zh-CN" sz="1600" baseline="30000" dirty="0"/>
              <a:t>*</a:t>
            </a:r>
            <a:endParaRPr lang="zh-CN" altLang="en-US" sz="1600" baseline="30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C6E829-E925-FB70-35BC-815A39C9FC68}"/>
              </a:ext>
            </a:extLst>
          </p:cNvPr>
          <p:cNvSpPr txBox="1"/>
          <p:nvPr/>
        </p:nvSpPr>
        <p:spPr>
          <a:xfrm>
            <a:off x="3883554" y="2284590"/>
            <a:ext cx="4945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概率分布</a:t>
            </a:r>
            <a:endParaRPr lang="zh-CN" altLang="en-US" sz="1050" i="1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D06DB39-D4E2-8E76-EEAF-E193FD8D4229}"/>
              </a:ext>
            </a:extLst>
          </p:cNvPr>
          <p:cNvSpPr/>
          <p:nvPr/>
        </p:nvSpPr>
        <p:spPr>
          <a:xfrm>
            <a:off x="5346556" y="2538909"/>
            <a:ext cx="176019" cy="7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3822719-C25B-FB8D-0CD5-12E2F5E73EBD}"/>
              </a:ext>
            </a:extLst>
          </p:cNvPr>
          <p:cNvSpPr/>
          <p:nvPr/>
        </p:nvSpPr>
        <p:spPr>
          <a:xfrm>
            <a:off x="5591529" y="2316935"/>
            <a:ext cx="176019" cy="748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205CE2-F4CC-DCF2-8150-2311DA8946AD}"/>
              </a:ext>
            </a:extLst>
          </p:cNvPr>
          <p:cNvSpPr/>
          <p:nvPr/>
        </p:nvSpPr>
        <p:spPr>
          <a:xfrm>
            <a:off x="5759059" y="2552770"/>
            <a:ext cx="176019" cy="7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BFAB176-2188-7D9D-006E-E1C4A527AF70}"/>
              </a:ext>
            </a:extLst>
          </p:cNvPr>
          <p:cNvSpPr/>
          <p:nvPr/>
        </p:nvSpPr>
        <p:spPr>
          <a:xfrm>
            <a:off x="6109518" y="2316934"/>
            <a:ext cx="176019" cy="748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2B75B43-CA9B-5233-A5E6-B9D5B401F2D7}"/>
              </a:ext>
            </a:extLst>
          </p:cNvPr>
          <p:cNvSpPr/>
          <p:nvPr/>
        </p:nvSpPr>
        <p:spPr>
          <a:xfrm>
            <a:off x="6315008" y="2580466"/>
            <a:ext cx="176019" cy="74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625E2FD-1006-1768-FA03-9E24C1789BE3}"/>
              </a:ext>
            </a:extLst>
          </p:cNvPr>
          <p:cNvSpPr/>
          <p:nvPr/>
        </p:nvSpPr>
        <p:spPr>
          <a:xfrm>
            <a:off x="6734421" y="2349296"/>
            <a:ext cx="176019" cy="748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52160AD-10F7-222B-AFAB-8FDDDD7733E7}"/>
              </a:ext>
            </a:extLst>
          </p:cNvPr>
          <p:cNvCxnSpPr>
            <a:stCxn id="48" idx="7"/>
            <a:endCxn id="49" idx="3"/>
          </p:cNvCxnSpPr>
          <p:nvPr/>
        </p:nvCxnSpPr>
        <p:spPr>
          <a:xfrm flipV="1">
            <a:off x="5496798" y="2380814"/>
            <a:ext cx="120508" cy="16905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A082406-1D08-BF2E-FAB5-321D54FD2C8D}"/>
              </a:ext>
            </a:extLst>
          </p:cNvPr>
          <p:cNvCxnSpPr>
            <a:stCxn id="49" idx="5"/>
            <a:endCxn id="50" idx="0"/>
          </p:cNvCxnSpPr>
          <p:nvPr/>
        </p:nvCxnSpPr>
        <p:spPr>
          <a:xfrm>
            <a:off x="5741771" y="2380814"/>
            <a:ext cx="105298" cy="17195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59A60FD-A0F4-FCA2-197F-FD1B759CE5CD}"/>
              </a:ext>
            </a:extLst>
          </p:cNvPr>
          <p:cNvCxnSpPr>
            <a:stCxn id="50" idx="7"/>
            <a:endCxn id="51" idx="3"/>
          </p:cNvCxnSpPr>
          <p:nvPr/>
        </p:nvCxnSpPr>
        <p:spPr>
          <a:xfrm flipV="1">
            <a:off x="5909301" y="2391773"/>
            <a:ext cx="288227" cy="1719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226DF2C-241F-0311-5B3C-BEB1F22DBE36}"/>
              </a:ext>
            </a:extLst>
          </p:cNvPr>
          <p:cNvCxnSpPr>
            <a:stCxn id="51" idx="5"/>
            <a:endCxn id="52" idx="0"/>
          </p:cNvCxnSpPr>
          <p:nvPr/>
        </p:nvCxnSpPr>
        <p:spPr>
          <a:xfrm>
            <a:off x="6259760" y="2380813"/>
            <a:ext cx="143258" cy="19965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523827E-35B8-19EF-4774-2FEC1D292AF8}"/>
              </a:ext>
            </a:extLst>
          </p:cNvPr>
          <p:cNvCxnSpPr>
            <a:stCxn id="52" idx="6"/>
            <a:endCxn id="53" idx="3"/>
          </p:cNvCxnSpPr>
          <p:nvPr/>
        </p:nvCxnSpPr>
        <p:spPr>
          <a:xfrm flipV="1">
            <a:off x="6491027" y="2413175"/>
            <a:ext cx="269171" cy="2047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A7963B7-C44A-82DD-51CA-8E4A7D18C446}"/>
              </a:ext>
            </a:extLst>
          </p:cNvPr>
          <p:cNvCxnSpPr>
            <a:stCxn id="53" idx="6"/>
          </p:cNvCxnSpPr>
          <p:nvPr/>
        </p:nvCxnSpPr>
        <p:spPr>
          <a:xfrm>
            <a:off x="6910440" y="2386716"/>
            <a:ext cx="195210" cy="30187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B8D28E3-DA18-4092-8B96-BF5E12250A9B}"/>
              </a:ext>
            </a:extLst>
          </p:cNvPr>
          <p:cNvSpPr txBox="1"/>
          <p:nvPr/>
        </p:nvSpPr>
        <p:spPr>
          <a:xfrm>
            <a:off x="5847068" y="3808849"/>
            <a:ext cx="6124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在基于梯度的强化学习中，策略被参数化一个深度模型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Πθ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该策略将决定在每个状态采取适当的动作，以返回最高回报的轨迹（动作链）。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29FD208-1B2C-04A1-2E2F-960E2BB98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23" y="4456732"/>
            <a:ext cx="2438740" cy="43821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EAB0773D-5AEC-99AD-7EC8-6E0AFB7E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971" y="5304404"/>
            <a:ext cx="5124584" cy="724859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AE3BA931-A0A3-0C9E-7F48-9E8F456FF054}"/>
              </a:ext>
            </a:extLst>
          </p:cNvPr>
          <p:cNvSpPr txBox="1"/>
          <p:nvPr/>
        </p:nvSpPr>
        <p:spPr>
          <a:xfrm>
            <a:off x="5888007" y="4996627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求解目标函数梯度，通过梯度上升求得最优解：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94CEC9E-76EB-55E4-DBD0-15F0E46A3BDC}"/>
              </a:ext>
            </a:extLst>
          </p:cNvPr>
          <p:cNvSpPr txBox="1"/>
          <p:nvPr/>
        </p:nvSpPr>
        <p:spPr>
          <a:xfrm>
            <a:off x="79343" y="5998490"/>
            <a:ext cx="7251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本文中采用了最近策略优化（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PPO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），一种强大的策略梯度变体，来解决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MDP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问题。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6ABE143-DA37-D930-743A-00D3E03EEFBD}"/>
              </a:ext>
            </a:extLst>
          </p:cNvPr>
          <p:cNvSpPr txBox="1"/>
          <p:nvPr/>
        </p:nvSpPr>
        <p:spPr>
          <a:xfrm>
            <a:off x="235276" y="5407672"/>
            <a:ext cx="5124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一种专门用于解决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MDP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的方法是基于策略梯度的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DRL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方法。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11A7B000-832C-4ABD-DFD0-2B99E840D787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4971129" y="3963481"/>
            <a:ext cx="1836472" cy="14217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063F702-3DDF-EEF0-F149-B1FF10975D5B}"/>
              </a:ext>
            </a:extLst>
          </p:cNvPr>
          <p:cNvSpPr txBox="1"/>
          <p:nvPr/>
        </p:nvSpPr>
        <p:spPr>
          <a:xfrm>
            <a:off x="698558" y="4962042"/>
            <a:ext cx="42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200" i="1" dirty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r>
              <a:rPr lang="zh-CN" altLang="en-US" sz="1200" i="1" dirty="0"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en-US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指状态</a:t>
            </a:r>
            <a:r>
              <a:rPr lang="en-US" altLang="zh-CN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动作，</a:t>
            </a:r>
            <a:r>
              <a:rPr lang="en-US" altLang="zh-CN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γ</a:t>
            </a:r>
            <a:r>
              <a:rPr lang="zh-CN" altLang="en-US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是衰减系数，</a:t>
            </a:r>
            <a:r>
              <a:rPr lang="en-US" altLang="zh-CN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i="1" dirty="0">
                <a:latin typeface="宋体" panose="02010600030101010101" pitchFamily="2" charset="-122"/>
                <a:ea typeface="宋体" panose="02010600030101010101" pitchFamily="2" charset="-122"/>
              </a:rPr>
              <a:t>是轨迹（链子长度）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9911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98C4608-7F13-2507-71C1-D5930DA4F3DA}"/>
              </a:ext>
            </a:extLst>
          </p:cNvPr>
          <p:cNvSpPr txBox="1"/>
          <p:nvPr/>
        </p:nvSpPr>
        <p:spPr>
          <a:xfrm>
            <a:off x="352669" y="1398333"/>
            <a:ext cx="951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spcBef>
                <a:spcPts val="60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/>
              <a:t>因为本文使用</a:t>
            </a:r>
            <a:r>
              <a:rPr lang="en-US" altLang="zh-CN" sz="1600" dirty="0"/>
              <a:t>DE</a:t>
            </a:r>
            <a:r>
              <a:rPr lang="zh-CN" altLang="en-US" sz="1600" dirty="0"/>
              <a:t>作为</a:t>
            </a:r>
            <a:r>
              <a:rPr lang="en-US" altLang="zh-CN" sz="1600" dirty="0"/>
              <a:t>RL-DAS</a:t>
            </a:r>
            <a:r>
              <a:rPr lang="zh-CN" altLang="en-US" sz="1600" dirty="0"/>
              <a:t>框架的案例研究。因此，总结了回顾了一些重要的</a:t>
            </a:r>
            <a:r>
              <a:rPr lang="en-US" altLang="zh-CN" sz="1600" dirty="0"/>
              <a:t>DE</a:t>
            </a:r>
            <a:r>
              <a:rPr lang="zh-CN" altLang="en-US" sz="1600" dirty="0"/>
              <a:t>相关工作。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2217-556F-2E02-96E4-D0352CE240DA}"/>
              </a:ext>
            </a:extLst>
          </p:cNvPr>
          <p:cNvSpPr txBox="1"/>
          <p:nvPr/>
        </p:nvSpPr>
        <p:spPr>
          <a:xfrm>
            <a:off x="352669" y="962768"/>
            <a:ext cx="26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4.DE</a:t>
            </a:r>
            <a:r>
              <a:rPr lang="zh-CN" altLang="en-US" b="1" dirty="0"/>
              <a:t>差分进化相关工作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1B354-C47D-61A4-B254-874181EC9068}"/>
              </a:ext>
            </a:extLst>
          </p:cNvPr>
          <p:cNvSpPr txBox="1"/>
          <p:nvPr/>
        </p:nvSpPr>
        <p:spPr>
          <a:xfrm>
            <a:off x="352668" y="1979866"/>
            <a:ext cx="228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Adaptive DE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008936-9304-4B9C-85B2-BD3E54D213F7}"/>
              </a:ext>
            </a:extLst>
          </p:cNvPr>
          <p:cNvSpPr txBox="1"/>
          <p:nvPr/>
        </p:nvSpPr>
        <p:spPr>
          <a:xfrm>
            <a:off x="352667" y="2469038"/>
            <a:ext cx="11413233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spcBef>
                <a:spcPts val="60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dirty="0"/>
              <a:t>自适应差分进化（</a:t>
            </a:r>
            <a:r>
              <a:rPr lang="en-US" altLang="zh-CN" dirty="0"/>
              <a:t>DE</a:t>
            </a:r>
            <a:r>
              <a:rPr lang="zh-CN" altLang="en-US" dirty="0"/>
              <a:t>）算法是一种高效的优化算法，但面临着操作符适应性和参数调整的挑战。为应对这些挑战，研究者提出了多种变体，如</a:t>
            </a:r>
            <a:r>
              <a:rPr lang="en-US" altLang="zh-CN" dirty="0"/>
              <a:t>EPSDE</a:t>
            </a:r>
            <a:r>
              <a:rPr lang="zh-CN" altLang="en-US" dirty="0"/>
              <a:t>、</a:t>
            </a:r>
            <a:r>
              <a:rPr lang="en-US" altLang="zh-CN" dirty="0"/>
              <a:t>LADE</a:t>
            </a:r>
            <a:r>
              <a:rPr lang="zh-CN" altLang="en-US" dirty="0"/>
              <a:t>和</a:t>
            </a:r>
            <a:r>
              <a:rPr lang="en-US" altLang="zh-CN" dirty="0" err="1"/>
              <a:t>jDE</a:t>
            </a:r>
            <a:r>
              <a:rPr lang="zh-CN" altLang="en-US" dirty="0"/>
              <a:t>等，它们通过自适应选择操作符和调整参数来提升性能。然而，这些变体仍</a:t>
            </a:r>
            <a:r>
              <a:rPr lang="zh-CN" altLang="en-US" dirty="0">
                <a:solidFill>
                  <a:schemeClr val="accent1"/>
                </a:solidFill>
              </a:rPr>
              <a:t>依赖于设计师的专业知识和额外的参数</a:t>
            </a:r>
            <a:r>
              <a:rPr lang="zh-CN" altLang="en-US" dirty="0"/>
              <a:t>，增加了算法调优的</a:t>
            </a:r>
            <a:r>
              <a:rPr lang="zh-CN" altLang="en-US" dirty="0">
                <a:solidFill>
                  <a:schemeClr val="accent1"/>
                </a:solidFill>
              </a:rPr>
              <a:t>复杂性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EC87C-9AB1-3F8B-7D48-7B50B68E0DDE}"/>
              </a:ext>
            </a:extLst>
          </p:cNvPr>
          <p:cNvSpPr txBox="1"/>
          <p:nvPr/>
        </p:nvSpPr>
        <p:spPr>
          <a:xfrm>
            <a:off x="352668" y="3480936"/>
            <a:ext cx="228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Ensemble 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896FA-620C-96C4-2E46-DAFDB2F114B7}"/>
              </a:ext>
            </a:extLst>
          </p:cNvPr>
          <p:cNvSpPr txBox="1"/>
          <p:nvPr/>
        </p:nvSpPr>
        <p:spPr>
          <a:xfrm>
            <a:off x="352667" y="3954217"/>
            <a:ext cx="11413233" cy="60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spcBef>
                <a:spcPts val="60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dirty="0"/>
              <a:t>为解决</a:t>
            </a:r>
            <a:r>
              <a:rPr lang="en-US" altLang="zh-CN" dirty="0"/>
              <a:t>Adaptive DE</a:t>
            </a:r>
            <a:r>
              <a:rPr lang="zh-CN" altLang="en-US" dirty="0"/>
              <a:t>参数复杂性问题，研究者开始研究集成差分进化（</a:t>
            </a:r>
            <a:r>
              <a:rPr lang="en-US" altLang="zh-CN" dirty="0"/>
              <a:t>Ensemble DE</a:t>
            </a:r>
            <a:r>
              <a:rPr lang="zh-CN" altLang="en-US" dirty="0"/>
              <a:t>）方法，通过结合不同</a:t>
            </a:r>
            <a:r>
              <a:rPr lang="en-US" altLang="zh-CN" dirty="0"/>
              <a:t>DE</a:t>
            </a:r>
            <a:r>
              <a:rPr lang="zh-CN" altLang="en-US" dirty="0"/>
              <a:t>变体的优势来提高性能。尽管这些方法在某些情况下表现出色，但如何有效选择和组合这些变体仍然是一个挑战。。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27035-4B6F-B2E3-77D6-CC353113EC0F}"/>
              </a:ext>
            </a:extLst>
          </p:cNvPr>
          <p:cNvSpPr txBox="1"/>
          <p:nvPr/>
        </p:nvSpPr>
        <p:spPr>
          <a:xfrm>
            <a:off x="352666" y="4720742"/>
            <a:ext cx="253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RL-Assisted DE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22792-5786-F6B0-B339-2749E5EF1A90}"/>
              </a:ext>
            </a:extLst>
          </p:cNvPr>
          <p:cNvSpPr txBox="1"/>
          <p:nvPr/>
        </p:nvSpPr>
        <p:spPr>
          <a:xfrm>
            <a:off x="352666" y="5253037"/>
            <a:ext cx="11413233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spcBef>
                <a:spcPts val="60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dirty="0"/>
              <a:t>通过结合</a:t>
            </a:r>
            <a:r>
              <a:rPr lang="en-US" altLang="zh-CN" dirty="0"/>
              <a:t>Q-Learning</a:t>
            </a:r>
            <a:r>
              <a:rPr lang="zh-CN" altLang="en-US" dirty="0"/>
              <a:t>和</a:t>
            </a:r>
            <a:r>
              <a:rPr lang="en-US" altLang="zh-CN" dirty="0"/>
              <a:t>Deep Q-Learning</a:t>
            </a:r>
            <a:r>
              <a:rPr lang="zh-CN" altLang="en-US" dirty="0"/>
              <a:t>技术，算法能够自适应地选择每代中每个个体的变异算子，从而提升算法在</a:t>
            </a:r>
            <a:r>
              <a:rPr lang="en-US" altLang="zh-CN" dirty="0"/>
              <a:t>CEC</a:t>
            </a:r>
            <a:r>
              <a:rPr lang="zh-CN" altLang="en-US" dirty="0"/>
              <a:t>基准问题上的性能。此外，利用</a:t>
            </a:r>
            <a:r>
              <a:rPr lang="en-US" altLang="zh-CN" dirty="0"/>
              <a:t>LSTM</a:t>
            </a:r>
            <a:r>
              <a:rPr lang="zh-CN" altLang="en-US" dirty="0"/>
              <a:t>模型进行参数调优也是一种有效的方法。目前</a:t>
            </a:r>
            <a:r>
              <a:rPr lang="en-US" altLang="zh-CN" dirty="0"/>
              <a:t>RL</a:t>
            </a:r>
            <a:r>
              <a:rPr lang="zh-CN" altLang="en-US" dirty="0"/>
              <a:t>辅助</a:t>
            </a:r>
            <a:r>
              <a:rPr lang="en-US" altLang="zh-CN" dirty="0"/>
              <a:t>DE</a:t>
            </a:r>
            <a:r>
              <a:rPr lang="zh-CN" altLang="en-US" dirty="0"/>
              <a:t>算法主要集中在适应个体</a:t>
            </a:r>
            <a:r>
              <a:rPr lang="en-US" altLang="zh-CN" dirty="0"/>
              <a:t>DE</a:t>
            </a:r>
            <a:r>
              <a:rPr lang="zh-CN" altLang="en-US" dirty="0"/>
              <a:t>算法内的配置，由于较小的训练和测试集，这可能会对其泛化能力产生不利影响。</a:t>
            </a:r>
          </a:p>
        </p:txBody>
      </p:sp>
    </p:spTree>
    <p:extLst>
      <p:ext uri="{BB962C8B-B14F-4D97-AF65-F5344CB8AC3E}">
        <p14:creationId xmlns:p14="http://schemas.microsoft.com/office/powerpoint/2010/main" val="17301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0659120-BA0A-597E-DD54-855C561E739D}"/>
              </a:ext>
            </a:extLst>
          </p:cNvPr>
          <p:cNvSpPr txBox="1"/>
          <p:nvPr/>
        </p:nvSpPr>
        <p:spPr>
          <a:xfrm>
            <a:off x="5577272" y="2503544"/>
            <a:ext cx="1037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kumimoji="1" lang="zh-CN" altLang="en-US" sz="5400" b="1" spc="300" dirty="0">
              <a:ln w="9525">
                <a:noFill/>
              </a:ln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E000C3-94E3-FC7E-DE6D-A95E1D44C882}"/>
              </a:ext>
            </a:extLst>
          </p:cNvPr>
          <p:cNvGrpSpPr/>
          <p:nvPr/>
        </p:nvGrpSpPr>
        <p:grpSpPr>
          <a:xfrm>
            <a:off x="0" y="79577"/>
            <a:ext cx="12192000" cy="3911656"/>
            <a:chOff x="0" y="79577"/>
            <a:chExt cx="12192000" cy="391165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536C1B3-6890-F29F-5153-AB2280BE1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713" y="1011739"/>
              <a:ext cx="1276573" cy="1125400"/>
            </a:xfrm>
            <a:prstGeom prst="rect">
              <a:avLst/>
            </a:prstGeom>
          </p:spPr>
        </p:pic>
        <p:pic>
          <p:nvPicPr>
            <p:cNvPr id="11" name="图片 10" descr="图片包含 游戏机, 物体, 钟表, 标志&#10;&#10;描述已自动生成">
              <a:extLst>
                <a:ext uri="{FF2B5EF4-FFF2-40B4-BE49-F238E27FC236}">
                  <a16:creationId xmlns:a16="http://schemas.microsoft.com/office/drawing/2014/main" id="{0FA65E74-D4C8-2974-B8C3-52068999C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686" y="79577"/>
              <a:ext cx="3046628" cy="615185"/>
            </a:xfrm>
            <a:prstGeom prst="rect">
              <a:avLst/>
            </a:prstGeom>
          </p:spPr>
        </p:pic>
        <p:cxnSp>
          <p:nvCxnSpPr>
            <p:cNvPr id="12" name="直线连接符 13">
              <a:extLst>
                <a:ext uri="{FF2B5EF4-FFF2-40B4-BE49-F238E27FC236}">
                  <a16:creationId xmlns:a16="http://schemas.microsoft.com/office/drawing/2014/main" id="{AA1EDA18-C356-FAB3-B3B8-911E509AFE51}"/>
                </a:ext>
              </a:extLst>
            </p:cNvPr>
            <p:cNvCxnSpPr/>
            <p:nvPr/>
          </p:nvCxnSpPr>
          <p:spPr>
            <a:xfrm>
              <a:off x="0" y="3991233"/>
              <a:ext cx="121920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accent1">
                      <a:lumMod val="0"/>
                      <a:lumOff val="100000"/>
                      <a:alpha val="0"/>
                    </a:schemeClr>
                  </a:gs>
                  <a:gs pos="51000">
                    <a:srgbClr val="C00000">
                      <a:alpha val="88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571E103-465D-F05D-52D4-5C6D5853C12E}"/>
              </a:ext>
            </a:extLst>
          </p:cNvPr>
          <p:cNvSpPr txBox="1"/>
          <p:nvPr/>
        </p:nvSpPr>
        <p:spPr>
          <a:xfrm>
            <a:off x="4195421" y="4359021"/>
            <a:ext cx="3801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XXXXXX</a:t>
            </a:r>
            <a:endParaRPr kumimoji="1" lang="zh-CN" altLang="en-US" sz="6600" b="1" spc="3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8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801</Words>
  <Application>Microsoft Office PowerPoint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楷体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 张</dc:creator>
  <cp:lastModifiedBy>炜 张</cp:lastModifiedBy>
  <cp:revision>28</cp:revision>
  <dcterms:created xsi:type="dcterms:W3CDTF">2024-04-14T07:25:43Z</dcterms:created>
  <dcterms:modified xsi:type="dcterms:W3CDTF">2024-04-14T13:56:50Z</dcterms:modified>
</cp:coreProperties>
</file>