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4"/>
  </p:sldMasterIdLst>
  <p:notesMasterIdLst>
    <p:notesMasterId r:id="rId15"/>
  </p:notesMasterIdLst>
  <p:sldIdLst>
    <p:sldId id="256" r:id="rId5"/>
    <p:sldId id="259" r:id="rId6"/>
    <p:sldId id="261" r:id="rId7"/>
    <p:sldId id="263" r:id="rId8"/>
    <p:sldId id="264" r:id="rId9"/>
    <p:sldId id="265" r:id="rId10"/>
    <p:sldId id="266" r:id="rId11"/>
    <p:sldId id="262" r:id="rId12"/>
    <p:sldId id="267" r:id="rId13"/>
    <p:sldId id="268" r:id="rId14"/>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CDE21B-ED48-48BD-927F-0F4B87109719}" v="60" dt="2025-03-24T17:35:18.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13D17-56BA-41D0-B0FB-762C2FFAE279}"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D114883-C3B2-4841-8DA7-3DBD9E788197}">
      <dgm:prSet/>
      <dgm:spPr/>
      <dgm:t>
        <a:bodyPr/>
        <a:lstStyle/>
        <a:p>
          <a:r>
            <a:rPr lang="cs-CZ" b="1" i="0" baseline="0"/>
            <a:t>Creational:</a:t>
          </a:r>
          <a:r>
            <a:rPr lang="cs-CZ" b="0" i="0" baseline="0"/>
            <a:t> Jak stvořit objekty bez bolesti </a:t>
          </a:r>
          <a:endParaRPr lang="en-US"/>
        </a:p>
      </dgm:t>
    </dgm:pt>
    <dgm:pt modelId="{8690FBB6-E36A-41FA-A858-89D7317F1473}" type="parTrans" cxnId="{F017DC7F-6CDF-42C9-98DC-3CC1C87DEF96}">
      <dgm:prSet/>
      <dgm:spPr/>
      <dgm:t>
        <a:bodyPr/>
        <a:lstStyle/>
        <a:p>
          <a:endParaRPr lang="en-US"/>
        </a:p>
      </dgm:t>
    </dgm:pt>
    <dgm:pt modelId="{C45EADAA-CCD5-48E5-81F0-5F1097F7B0AB}" type="sibTrans" cxnId="{F017DC7F-6CDF-42C9-98DC-3CC1C87DEF96}">
      <dgm:prSet/>
      <dgm:spPr/>
      <dgm:t>
        <a:bodyPr/>
        <a:lstStyle/>
        <a:p>
          <a:endParaRPr lang="en-US"/>
        </a:p>
      </dgm:t>
    </dgm:pt>
    <dgm:pt modelId="{0B64422D-E91C-4C80-8A21-FE0E34CC1677}">
      <dgm:prSet/>
      <dgm:spPr/>
      <dgm:t>
        <a:bodyPr/>
        <a:lstStyle/>
        <a:p>
          <a:r>
            <a:rPr lang="cs-CZ" b="0" i="0" baseline="0" dirty="0"/>
            <a:t>   </a:t>
          </a:r>
          <a:r>
            <a:rPr lang="cs-CZ" b="0" i="0" baseline="0" dirty="0" err="1"/>
            <a:t>Singleton</a:t>
          </a:r>
          <a:r>
            <a:rPr lang="cs-CZ" b="0" i="0" baseline="0" dirty="0"/>
            <a:t>, </a:t>
          </a:r>
          <a:r>
            <a:rPr lang="cs-CZ" b="0" i="0" baseline="0" dirty="0" err="1"/>
            <a:t>Factory</a:t>
          </a:r>
          <a:r>
            <a:rPr lang="cs-CZ" b="0" i="0" baseline="0" dirty="0"/>
            <a:t> </a:t>
          </a:r>
          <a:r>
            <a:rPr lang="cs-CZ" b="0" i="0" baseline="0" dirty="0" err="1"/>
            <a:t>Method</a:t>
          </a:r>
          <a:r>
            <a:rPr lang="cs-CZ" b="0" i="0" baseline="0" dirty="0"/>
            <a:t>, </a:t>
          </a:r>
          <a:r>
            <a:rPr lang="cs-CZ" b="0" i="0" baseline="0" dirty="0" err="1"/>
            <a:t>Builder</a:t>
          </a:r>
          <a:r>
            <a:rPr lang="cs-CZ" b="0" i="0" baseline="0" dirty="0"/>
            <a:t> </a:t>
          </a:r>
          <a:endParaRPr lang="en-US" dirty="0"/>
        </a:p>
      </dgm:t>
    </dgm:pt>
    <dgm:pt modelId="{FC8BFEF8-BB0D-4705-AF6D-E6422A159EFC}" type="parTrans" cxnId="{681A4A0F-843F-420B-ABD6-A6202032D21E}">
      <dgm:prSet/>
      <dgm:spPr/>
      <dgm:t>
        <a:bodyPr/>
        <a:lstStyle/>
        <a:p>
          <a:endParaRPr lang="en-US"/>
        </a:p>
      </dgm:t>
    </dgm:pt>
    <dgm:pt modelId="{E00696DC-FA17-447F-AC54-64E9D2DCF86A}" type="sibTrans" cxnId="{681A4A0F-843F-420B-ABD6-A6202032D21E}">
      <dgm:prSet/>
      <dgm:spPr/>
      <dgm:t>
        <a:bodyPr/>
        <a:lstStyle/>
        <a:p>
          <a:endParaRPr lang="en-US"/>
        </a:p>
      </dgm:t>
    </dgm:pt>
    <dgm:pt modelId="{1D99D3EC-C76C-489E-869F-6EA2492E130F}">
      <dgm:prSet/>
      <dgm:spPr/>
      <dgm:t>
        <a:bodyPr/>
        <a:lstStyle/>
        <a:p>
          <a:r>
            <a:rPr lang="cs-CZ" b="1" i="0" baseline="0"/>
            <a:t>Structural:</a:t>
          </a:r>
          <a:r>
            <a:rPr lang="cs-CZ" b="0" i="0" baseline="0"/>
            <a:t> Jak poskládat třídy do harmonie </a:t>
          </a:r>
          <a:endParaRPr lang="en-US"/>
        </a:p>
      </dgm:t>
    </dgm:pt>
    <dgm:pt modelId="{41583359-2AE8-4C90-8CA1-98783B8EB6DA}" type="parTrans" cxnId="{2DCBFC7E-D6A5-4335-83C5-496117F6200B}">
      <dgm:prSet/>
      <dgm:spPr/>
      <dgm:t>
        <a:bodyPr/>
        <a:lstStyle/>
        <a:p>
          <a:endParaRPr lang="en-US"/>
        </a:p>
      </dgm:t>
    </dgm:pt>
    <dgm:pt modelId="{42425314-1660-4424-A380-0B750145137B}" type="sibTrans" cxnId="{2DCBFC7E-D6A5-4335-83C5-496117F6200B}">
      <dgm:prSet/>
      <dgm:spPr/>
      <dgm:t>
        <a:bodyPr/>
        <a:lstStyle/>
        <a:p>
          <a:endParaRPr lang="en-US"/>
        </a:p>
      </dgm:t>
    </dgm:pt>
    <dgm:pt modelId="{0F641EE8-60D7-4EFD-BAA9-754E47296ACB}">
      <dgm:prSet/>
      <dgm:spPr/>
      <dgm:t>
        <a:bodyPr/>
        <a:lstStyle/>
        <a:p>
          <a:r>
            <a:rPr lang="cs-CZ" b="0" i="0" baseline="0" dirty="0"/>
            <a:t>   </a:t>
          </a:r>
          <a:r>
            <a:rPr lang="cs-CZ" b="0" i="0" baseline="0" dirty="0" err="1"/>
            <a:t>Decorator</a:t>
          </a:r>
          <a:r>
            <a:rPr lang="cs-CZ" b="0" i="0" baseline="0" dirty="0"/>
            <a:t>, Adapter, </a:t>
          </a:r>
          <a:r>
            <a:rPr lang="cs-CZ" b="0" i="0" baseline="0" dirty="0" err="1"/>
            <a:t>Facade</a:t>
          </a:r>
          <a:r>
            <a:rPr lang="cs-CZ" b="0" i="0" baseline="0" dirty="0"/>
            <a:t> </a:t>
          </a:r>
          <a:endParaRPr lang="en-US" dirty="0"/>
        </a:p>
      </dgm:t>
    </dgm:pt>
    <dgm:pt modelId="{039AE098-246E-49EA-86C6-953EB41CFD49}" type="parTrans" cxnId="{745C305D-A62C-4B0A-8DAB-015E588E4159}">
      <dgm:prSet/>
      <dgm:spPr/>
      <dgm:t>
        <a:bodyPr/>
        <a:lstStyle/>
        <a:p>
          <a:endParaRPr lang="en-US"/>
        </a:p>
      </dgm:t>
    </dgm:pt>
    <dgm:pt modelId="{BA754415-10C8-47F6-881A-3A762D75676B}" type="sibTrans" cxnId="{745C305D-A62C-4B0A-8DAB-015E588E4159}">
      <dgm:prSet/>
      <dgm:spPr/>
      <dgm:t>
        <a:bodyPr/>
        <a:lstStyle/>
        <a:p>
          <a:endParaRPr lang="en-US"/>
        </a:p>
      </dgm:t>
    </dgm:pt>
    <dgm:pt modelId="{067A3E68-11B0-44E3-8AE8-CC27BBC9A723}">
      <dgm:prSet/>
      <dgm:spPr/>
      <dgm:t>
        <a:bodyPr/>
        <a:lstStyle/>
        <a:p>
          <a:r>
            <a:rPr lang="cs-CZ" b="1" i="0" baseline="0"/>
            <a:t>Behavioral:</a:t>
          </a:r>
          <a:r>
            <a:rPr lang="cs-CZ" b="0" i="0" baseline="0"/>
            <a:t> Jak objekty komunikují jako tým </a:t>
          </a:r>
          <a:endParaRPr lang="en-US"/>
        </a:p>
      </dgm:t>
    </dgm:pt>
    <dgm:pt modelId="{6DA7798B-D395-472F-AF6D-26984A7E0FDA}" type="parTrans" cxnId="{6A3B6B41-2E52-4D35-A66D-21EE19362F78}">
      <dgm:prSet/>
      <dgm:spPr/>
      <dgm:t>
        <a:bodyPr/>
        <a:lstStyle/>
        <a:p>
          <a:endParaRPr lang="en-US"/>
        </a:p>
      </dgm:t>
    </dgm:pt>
    <dgm:pt modelId="{46DB4719-CBB4-4CA9-B296-904C054E2FFA}" type="sibTrans" cxnId="{6A3B6B41-2E52-4D35-A66D-21EE19362F78}">
      <dgm:prSet/>
      <dgm:spPr/>
      <dgm:t>
        <a:bodyPr/>
        <a:lstStyle/>
        <a:p>
          <a:endParaRPr lang="en-US"/>
        </a:p>
      </dgm:t>
    </dgm:pt>
    <dgm:pt modelId="{68466234-0272-4AB9-826B-4751FD8D6A3F}">
      <dgm:prSet/>
      <dgm:spPr/>
      <dgm:t>
        <a:bodyPr/>
        <a:lstStyle/>
        <a:p>
          <a:r>
            <a:rPr lang="cs-CZ" b="0" i="0" baseline="0" dirty="0"/>
            <a:t>   </a:t>
          </a:r>
          <a:r>
            <a:rPr lang="cs-CZ" b="0" i="0" baseline="0" dirty="0" err="1"/>
            <a:t>Observer</a:t>
          </a:r>
          <a:r>
            <a:rPr lang="cs-CZ" b="0" i="0" baseline="0" dirty="0"/>
            <a:t>, </a:t>
          </a:r>
          <a:r>
            <a:rPr lang="cs-CZ" b="0" i="0" baseline="0" dirty="0" err="1"/>
            <a:t>Strategy</a:t>
          </a:r>
          <a:r>
            <a:rPr lang="cs-CZ" b="0" i="0" baseline="0" dirty="0"/>
            <a:t>, </a:t>
          </a:r>
          <a:r>
            <a:rPr lang="cs-CZ" b="0" i="0" baseline="0" dirty="0" err="1"/>
            <a:t>Command</a:t>
          </a:r>
          <a:endParaRPr lang="en-US" dirty="0"/>
        </a:p>
      </dgm:t>
    </dgm:pt>
    <dgm:pt modelId="{BAB33850-2559-4F06-8EF9-2D1B54A122E7}" type="parTrans" cxnId="{7107F323-9F34-49A2-A28B-97E77CFE2EA1}">
      <dgm:prSet/>
      <dgm:spPr/>
      <dgm:t>
        <a:bodyPr/>
        <a:lstStyle/>
        <a:p>
          <a:endParaRPr lang="en-US"/>
        </a:p>
      </dgm:t>
    </dgm:pt>
    <dgm:pt modelId="{6020BD94-76A4-447D-B8B0-E37E6E9B6E8B}" type="sibTrans" cxnId="{7107F323-9F34-49A2-A28B-97E77CFE2EA1}">
      <dgm:prSet/>
      <dgm:spPr/>
      <dgm:t>
        <a:bodyPr/>
        <a:lstStyle/>
        <a:p>
          <a:endParaRPr lang="en-US"/>
        </a:p>
      </dgm:t>
    </dgm:pt>
    <dgm:pt modelId="{8FBA645F-CDD5-4174-9A30-2AF877374D77}" type="pres">
      <dgm:prSet presAssocID="{CDA13D17-56BA-41D0-B0FB-762C2FFAE279}" presName="vert0" presStyleCnt="0">
        <dgm:presLayoutVars>
          <dgm:dir/>
          <dgm:animOne val="branch"/>
          <dgm:animLvl val="lvl"/>
        </dgm:presLayoutVars>
      </dgm:prSet>
      <dgm:spPr/>
    </dgm:pt>
    <dgm:pt modelId="{D97BA125-EFCC-4A6C-B10A-D651B0344772}" type="pres">
      <dgm:prSet presAssocID="{7D114883-C3B2-4841-8DA7-3DBD9E788197}" presName="thickLine" presStyleLbl="alignNode1" presStyleIdx="0" presStyleCnt="6"/>
      <dgm:spPr/>
    </dgm:pt>
    <dgm:pt modelId="{44EA94AE-143A-464D-BD34-4901D585AC06}" type="pres">
      <dgm:prSet presAssocID="{7D114883-C3B2-4841-8DA7-3DBD9E788197}" presName="horz1" presStyleCnt="0"/>
      <dgm:spPr/>
    </dgm:pt>
    <dgm:pt modelId="{65CFA623-1DF8-4F17-9A3C-DA744C6EA5E9}" type="pres">
      <dgm:prSet presAssocID="{7D114883-C3B2-4841-8DA7-3DBD9E788197}" presName="tx1" presStyleLbl="revTx" presStyleIdx="0" presStyleCnt="6"/>
      <dgm:spPr/>
    </dgm:pt>
    <dgm:pt modelId="{89866689-2448-4CFC-9F4E-137611425F6C}" type="pres">
      <dgm:prSet presAssocID="{7D114883-C3B2-4841-8DA7-3DBD9E788197}" presName="vert1" presStyleCnt="0"/>
      <dgm:spPr/>
    </dgm:pt>
    <dgm:pt modelId="{7EC3C1D1-8309-4F31-9445-F2BCC9E0A35F}" type="pres">
      <dgm:prSet presAssocID="{0B64422D-E91C-4C80-8A21-FE0E34CC1677}" presName="thickLine" presStyleLbl="alignNode1" presStyleIdx="1" presStyleCnt="6"/>
      <dgm:spPr/>
    </dgm:pt>
    <dgm:pt modelId="{75FDF739-B617-4CB3-A399-0170627B9BA2}" type="pres">
      <dgm:prSet presAssocID="{0B64422D-E91C-4C80-8A21-FE0E34CC1677}" presName="horz1" presStyleCnt="0"/>
      <dgm:spPr/>
    </dgm:pt>
    <dgm:pt modelId="{EFE78C7B-F333-449E-9BDD-14DD6BBEA682}" type="pres">
      <dgm:prSet presAssocID="{0B64422D-E91C-4C80-8A21-FE0E34CC1677}" presName="tx1" presStyleLbl="revTx" presStyleIdx="1" presStyleCnt="6"/>
      <dgm:spPr/>
    </dgm:pt>
    <dgm:pt modelId="{87652B1F-F34C-4C28-83A4-76245A5ED7D2}" type="pres">
      <dgm:prSet presAssocID="{0B64422D-E91C-4C80-8A21-FE0E34CC1677}" presName="vert1" presStyleCnt="0"/>
      <dgm:spPr/>
    </dgm:pt>
    <dgm:pt modelId="{B3F5EE7D-B1B0-4471-987A-84125C5E616F}" type="pres">
      <dgm:prSet presAssocID="{1D99D3EC-C76C-489E-869F-6EA2492E130F}" presName="thickLine" presStyleLbl="alignNode1" presStyleIdx="2" presStyleCnt="6"/>
      <dgm:spPr/>
    </dgm:pt>
    <dgm:pt modelId="{39CEB1C2-A719-4844-8F22-B7890724C92A}" type="pres">
      <dgm:prSet presAssocID="{1D99D3EC-C76C-489E-869F-6EA2492E130F}" presName="horz1" presStyleCnt="0"/>
      <dgm:spPr/>
    </dgm:pt>
    <dgm:pt modelId="{BDFB5A14-C7B7-46C9-9463-AAE8694E0AE6}" type="pres">
      <dgm:prSet presAssocID="{1D99D3EC-C76C-489E-869F-6EA2492E130F}" presName="tx1" presStyleLbl="revTx" presStyleIdx="2" presStyleCnt="6"/>
      <dgm:spPr/>
    </dgm:pt>
    <dgm:pt modelId="{F150FC76-7388-41E0-A266-626C752B86CA}" type="pres">
      <dgm:prSet presAssocID="{1D99D3EC-C76C-489E-869F-6EA2492E130F}" presName="vert1" presStyleCnt="0"/>
      <dgm:spPr/>
    </dgm:pt>
    <dgm:pt modelId="{4EEC466A-834F-4D02-91FA-57F9EDD8B419}" type="pres">
      <dgm:prSet presAssocID="{0F641EE8-60D7-4EFD-BAA9-754E47296ACB}" presName="thickLine" presStyleLbl="alignNode1" presStyleIdx="3" presStyleCnt="6"/>
      <dgm:spPr/>
    </dgm:pt>
    <dgm:pt modelId="{9CE55A24-E9A2-4107-B09B-EFF6BDB0205A}" type="pres">
      <dgm:prSet presAssocID="{0F641EE8-60D7-4EFD-BAA9-754E47296ACB}" presName="horz1" presStyleCnt="0"/>
      <dgm:spPr/>
    </dgm:pt>
    <dgm:pt modelId="{3347DDEA-C64E-4814-86F6-A10E98330E1C}" type="pres">
      <dgm:prSet presAssocID="{0F641EE8-60D7-4EFD-BAA9-754E47296ACB}" presName="tx1" presStyleLbl="revTx" presStyleIdx="3" presStyleCnt="6"/>
      <dgm:spPr/>
    </dgm:pt>
    <dgm:pt modelId="{48DF948A-6F5E-43CA-B909-E7C82332DAE3}" type="pres">
      <dgm:prSet presAssocID="{0F641EE8-60D7-4EFD-BAA9-754E47296ACB}" presName="vert1" presStyleCnt="0"/>
      <dgm:spPr/>
    </dgm:pt>
    <dgm:pt modelId="{CBF67BE9-6567-4CEA-8E9C-376B53702CCA}" type="pres">
      <dgm:prSet presAssocID="{067A3E68-11B0-44E3-8AE8-CC27BBC9A723}" presName="thickLine" presStyleLbl="alignNode1" presStyleIdx="4" presStyleCnt="6"/>
      <dgm:spPr/>
    </dgm:pt>
    <dgm:pt modelId="{38BF02B8-8977-4957-BA5A-5BF4F4234571}" type="pres">
      <dgm:prSet presAssocID="{067A3E68-11B0-44E3-8AE8-CC27BBC9A723}" presName="horz1" presStyleCnt="0"/>
      <dgm:spPr/>
    </dgm:pt>
    <dgm:pt modelId="{E0A0C421-CB2A-4472-8E13-E51F3D8EAF1E}" type="pres">
      <dgm:prSet presAssocID="{067A3E68-11B0-44E3-8AE8-CC27BBC9A723}" presName="tx1" presStyleLbl="revTx" presStyleIdx="4" presStyleCnt="6"/>
      <dgm:spPr/>
    </dgm:pt>
    <dgm:pt modelId="{48D89A44-34D5-460D-B0DB-73DE3C9B28FF}" type="pres">
      <dgm:prSet presAssocID="{067A3E68-11B0-44E3-8AE8-CC27BBC9A723}" presName="vert1" presStyleCnt="0"/>
      <dgm:spPr/>
    </dgm:pt>
    <dgm:pt modelId="{00032564-B0CF-474D-93F6-B810E30781AC}" type="pres">
      <dgm:prSet presAssocID="{68466234-0272-4AB9-826B-4751FD8D6A3F}" presName="thickLine" presStyleLbl="alignNode1" presStyleIdx="5" presStyleCnt="6"/>
      <dgm:spPr/>
    </dgm:pt>
    <dgm:pt modelId="{E3FBE66A-E528-4922-9081-462BD5F40AC4}" type="pres">
      <dgm:prSet presAssocID="{68466234-0272-4AB9-826B-4751FD8D6A3F}" presName="horz1" presStyleCnt="0"/>
      <dgm:spPr/>
    </dgm:pt>
    <dgm:pt modelId="{71565EDA-2EEC-433B-BF47-B585B1CBDFE1}" type="pres">
      <dgm:prSet presAssocID="{68466234-0272-4AB9-826B-4751FD8D6A3F}" presName="tx1" presStyleLbl="revTx" presStyleIdx="5" presStyleCnt="6"/>
      <dgm:spPr/>
    </dgm:pt>
    <dgm:pt modelId="{26B618E6-68C5-4C11-81F4-9129B4A290BC}" type="pres">
      <dgm:prSet presAssocID="{68466234-0272-4AB9-826B-4751FD8D6A3F}" presName="vert1" presStyleCnt="0"/>
      <dgm:spPr/>
    </dgm:pt>
  </dgm:ptLst>
  <dgm:cxnLst>
    <dgm:cxn modelId="{681A4A0F-843F-420B-ABD6-A6202032D21E}" srcId="{CDA13D17-56BA-41D0-B0FB-762C2FFAE279}" destId="{0B64422D-E91C-4C80-8A21-FE0E34CC1677}" srcOrd="1" destOrd="0" parTransId="{FC8BFEF8-BB0D-4705-AF6D-E6422A159EFC}" sibTransId="{E00696DC-FA17-447F-AC54-64E9D2DCF86A}"/>
    <dgm:cxn modelId="{7107F323-9F34-49A2-A28B-97E77CFE2EA1}" srcId="{CDA13D17-56BA-41D0-B0FB-762C2FFAE279}" destId="{68466234-0272-4AB9-826B-4751FD8D6A3F}" srcOrd="5" destOrd="0" parTransId="{BAB33850-2559-4F06-8EF9-2D1B54A122E7}" sibTransId="{6020BD94-76A4-447D-B8B0-E37E6E9B6E8B}"/>
    <dgm:cxn modelId="{E713CB3E-4E44-44F3-BC6D-72AD197B3FCC}" type="presOf" srcId="{0F641EE8-60D7-4EFD-BAA9-754E47296ACB}" destId="{3347DDEA-C64E-4814-86F6-A10E98330E1C}" srcOrd="0" destOrd="0" presId="urn:microsoft.com/office/officeart/2008/layout/LinedList"/>
    <dgm:cxn modelId="{745C305D-A62C-4B0A-8DAB-015E588E4159}" srcId="{CDA13D17-56BA-41D0-B0FB-762C2FFAE279}" destId="{0F641EE8-60D7-4EFD-BAA9-754E47296ACB}" srcOrd="3" destOrd="0" parTransId="{039AE098-246E-49EA-86C6-953EB41CFD49}" sibTransId="{BA754415-10C8-47F6-881A-3A762D75676B}"/>
    <dgm:cxn modelId="{6A3B6B41-2E52-4D35-A66D-21EE19362F78}" srcId="{CDA13D17-56BA-41D0-B0FB-762C2FFAE279}" destId="{067A3E68-11B0-44E3-8AE8-CC27BBC9A723}" srcOrd="4" destOrd="0" parTransId="{6DA7798B-D395-472F-AF6D-26984A7E0FDA}" sibTransId="{46DB4719-CBB4-4CA9-B296-904C054E2FFA}"/>
    <dgm:cxn modelId="{1E57B14B-C6AC-4035-8485-83BFBDAD52D6}" type="presOf" srcId="{0B64422D-E91C-4C80-8A21-FE0E34CC1677}" destId="{EFE78C7B-F333-449E-9BDD-14DD6BBEA682}" srcOrd="0" destOrd="0" presId="urn:microsoft.com/office/officeart/2008/layout/LinedList"/>
    <dgm:cxn modelId="{2DCBFC7E-D6A5-4335-83C5-496117F6200B}" srcId="{CDA13D17-56BA-41D0-B0FB-762C2FFAE279}" destId="{1D99D3EC-C76C-489E-869F-6EA2492E130F}" srcOrd="2" destOrd="0" parTransId="{41583359-2AE8-4C90-8CA1-98783B8EB6DA}" sibTransId="{42425314-1660-4424-A380-0B750145137B}"/>
    <dgm:cxn modelId="{F017DC7F-6CDF-42C9-98DC-3CC1C87DEF96}" srcId="{CDA13D17-56BA-41D0-B0FB-762C2FFAE279}" destId="{7D114883-C3B2-4841-8DA7-3DBD9E788197}" srcOrd="0" destOrd="0" parTransId="{8690FBB6-E36A-41FA-A858-89D7317F1473}" sibTransId="{C45EADAA-CCD5-48E5-81F0-5F1097F7B0AB}"/>
    <dgm:cxn modelId="{E97B9FA3-164F-44A8-AB42-9C479CF7308C}" type="presOf" srcId="{7D114883-C3B2-4841-8DA7-3DBD9E788197}" destId="{65CFA623-1DF8-4F17-9A3C-DA744C6EA5E9}" srcOrd="0" destOrd="0" presId="urn:microsoft.com/office/officeart/2008/layout/LinedList"/>
    <dgm:cxn modelId="{D90713AD-3C85-4D24-91AF-6919CC8351F4}" type="presOf" srcId="{1D99D3EC-C76C-489E-869F-6EA2492E130F}" destId="{BDFB5A14-C7B7-46C9-9463-AAE8694E0AE6}" srcOrd="0" destOrd="0" presId="urn:microsoft.com/office/officeart/2008/layout/LinedList"/>
    <dgm:cxn modelId="{18E460E2-6BF6-4910-A2F0-3919F1AE7DBD}" type="presOf" srcId="{CDA13D17-56BA-41D0-B0FB-762C2FFAE279}" destId="{8FBA645F-CDD5-4174-9A30-2AF877374D77}" srcOrd="0" destOrd="0" presId="urn:microsoft.com/office/officeart/2008/layout/LinedList"/>
    <dgm:cxn modelId="{E582FCEE-5F09-42AE-8960-C894630A3B0E}" type="presOf" srcId="{68466234-0272-4AB9-826B-4751FD8D6A3F}" destId="{71565EDA-2EEC-433B-BF47-B585B1CBDFE1}" srcOrd="0" destOrd="0" presId="urn:microsoft.com/office/officeart/2008/layout/LinedList"/>
    <dgm:cxn modelId="{A3025DF1-00B7-4126-890C-FD2E38B2144A}" type="presOf" srcId="{067A3E68-11B0-44E3-8AE8-CC27BBC9A723}" destId="{E0A0C421-CB2A-4472-8E13-E51F3D8EAF1E}" srcOrd="0" destOrd="0" presId="urn:microsoft.com/office/officeart/2008/layout/LinedList"/>
    <dgm:cxn modelId="{886BC8F8-91A5-4774-B9A6-2E18A60B5D0F}" type="presParOf" srcId="{8FBA645F-CDD5-4174-9A30-2AF877374D77}" destId="{D97BA125-EFCC-4A6C-B10A-D651B0344772}" srcOrd="0" destOrd="0" presId="urn:microsoft.com/office/officeart/2008/layout/LinedList"/>
    <dgm:cxn modelId="{8F97005A-E426-449F-897E-840076D711AE}" type="presParOf" srcId="{8FBA645F-CDD5-4174-9A30-2AF877374D77}" destId="{44EA94AE-143A-464D-BD34-4901D585AC06}" srcOrd="1" destOrd="0" presId="urn:microsoft.com/office/officeart/2008/layout/LinedList"/>
    <dgm:cxn modelId="{7F784142-7C53-4D0E-A178-EF15E061A839}" type="presParOf" srcId="{44EA94AE-143A-464D-BD34-4901D585AC06}" destId="{65CFA623-1DF8-4F17-9A3C-DA744C6EA5E9}" srcOrd="0" destOrd="0" presId="urn:microsoft.com/office/officeart/2008/layout/LinedList"/>
    <dgm:cxn modelId="{F97802D0-4940-4ADE-BDCC-687C54EC5EA6}" type="presParOf" srcId="{44EA94AE-143A-464D-BD34-4901D585AC06}" destId="{89866689-2448-4CFC-9F4E-137611425F6C}" srcOrd="1" destOrd="0" presId="urn:microsoft.com/office/officeart/2008/layout/LinedList"/>
    <dgm:cxn modelId="{5F29F0DC-1FB1-49E6-851C-A20BE78A2765}" type="presParOf" srcId="{8FBA645F-CDD5-4174-9A30-2AF877374D77}" destId="{7EC3C1D1-8309-4F31-9445-F2BCC9E0A35F}" srcOrd="2" destOrd="0" presId="urn:microsoft.com/office/officeart/2008/layout/LinedList"/>
    <dgm:cxn modelId="{3B48D4E9-0CB2-4B12-AF6C-1A03D888C416}" type="presParOf" srcId="{8FBA645F-CDD5-4174-9A30-2AF877374D77}" destId="{75FDF739-B617-4CB3-A399-0170627B9BA2}" srcOrd="3" destOrd="0" presId="urn:microsoft.com/office/officeart/2008/layout/LinedList"/>
    <dgm:cxn modelId="{69D081FF-5957-4391-8625-8E69B5797463}" type="presParOf" srcId="{75FDF739-B617-4CB3-A399-0170627B9BA2}" destId="{EFE78C7B-F333-449E-9BDD-14DD6BBEA682}" srcOrd="0" destOrd="0" presId="urn:microsoft.com/office/officeart/2008/layout/LinedList"/>
    <dgm:cxn modelId="{564EEA86-134C-4391-BFDC-FF78B1C57C9D}" type="presParOf" srcId="{75FDF739-B617-4CB3-A399-0170627B9BA2}" destId="{87652B1F-F34C-4C28-83A4-76245A5ED7D2}" srcOrd="1" destOrd="0" presId="urn:microsoft.com/office/officeart/2008/layout/LinedList"/>
    <dgm:cxn modelId="{09F12AA0-CF38-4989-A01E-65EF6FD11300}" type="presParOf" srcId="{8FBA645F-CDD5-4174-9A30-2AF877374D77}" destId="{B3F5EE7D-B1B0-4471-987A-84125C5E616F}" srcOrd="4" destOrd="0" presId="urn:microsoft.com/office/officeart/2008/layout/LinedList"/>
    <dgm:cxn modelId="{182E37E6-3F11-48AB-90C2-87FB1BF29FCD}" type="presParOf" srcId="{8FBA645F-CDD5-4174-9A30-2AF877374D77}" destId="{39CEB1C2-A719-4844-8F22-B7890724C92A}" srcOrd="5" destOrd="0" presId="urn:microsoft.com/office/officeart/2008/layout/LinedList"/>
    <dgm:cxn modelId="{356B0C1B-60D5-4F44-B609-1AE404CF6091}" type="presParOf" srcId="{39CEB1C2-A719-4844-8F22-B7890724C92A}" destId="{BDFB5A14-C7B7-46C9-9463-AAE8694E0AE6}" srcOrd="0" destOrd="0" presId="urn:microsoft.com/office/officeart/2008/layout/LinedList"/>
    <dgm:cxn modelId="{20FAFB5C-2E8A-46CA-B990-E336FE039712}" type="presParOf" srcId="{39CEB1C2-A719-4844-8F22-B7890724C92A}" destId="{F150FC76-7388-41E0-A266-626C752B86CA}" srcOrd="1" destOrd="0" presId="urn:microsoft.com/office/officeart/2008/layout/LinedList"/>
    <dgm:cxn modelId="{110FBDF8-B394-4516-B14B-F52CA92AF5E1}" type="presParOf" srcId="{8FBA645F-CDD5-4174-9A30-2AF877374D77}" destId="{4EEC466A-834F-4D02-91FA-57F9EDD8B419}" srcOrd="6" destOrd="0" presId="urn:microsoft.com/office/officeart/2008/layout/LinedList"/>
    <dgm:cxn modelId="{4BB5F055-FC69-400D-A10C-4496024BE331}" type="presParOf" srcId="{8FBA645F-CDD5-4174-9A30-2AF877374D77}" destId="{9CE55A24-E9A2-4107-B09B-EFF6BDB0205A}" srcOrd="7" destOrd="0" presId="urn:microsoft.com/office/officeart/2008/layout/LinedList"/>
    <dgm:cxn modelId="{7B4294CC-E651-430C-8BDC-43F3CCA61382}" type="presParOf" srcId="{9CE55A24-E9A2-4107-B09B-EFF6BDB0205A}" destId="{3347DDEA-C64E-4814-86F6-A10E98330E1C}" srcOrd="0" destOrd="0" presId="urn:microsoft.com/office/officeart/2008/layout/LinedList"/>
    <dgm:cxn modelId="{DD69E7F1-ECB0-46AE-AFB3-F1D5A4497E91}" type="presParOf" srcId="{9CE55A24-E9A2-4107-B09B-EFF6BDB0205A}" destId="{48DF948A-6F5E-43CA-B909-E7C82332DAE3}" srcOrd="1" destOrd="0" presId="urn:microsoft.com/office/officeart/2008/layout/LinedList"/>
    <dgm:cxn modelId="{88D09860-C304-424B-A4A8-E4D6FDFB3EB7}" type="presParOf" srcId="{8FBA645F-CDD5-4174-9A30-2AF877374D77}" destId="{CBF67BE9-6567-4CEA-8E9C-376B53702CCA}" srcOrd="8" destOrd="0" presId="urn:microsoft.com/office/officeart/2008/layout/LinedList"/>
    <dgm:cxn modelId="{1B817EE0-3A2A-4E70-9330-5B9E5904E1C5}" type="presParOf" srcId="{8FBA645F-CDD5-4174-9A30-2AF877374D77}" destId="{38BF02B8-8977-4957-BA5A-5BF4F4234571}" srcOrd="9" destOrd="0" presId="urn:microsoft.com/office/officeart/2008/layout/LinedList"/>
    <dgm:cxn modelId="{E291204A-B7C7-44B5-A53C-E9ECEB8079EE}" type="presParOf" srcId="{38BF02B8-8977-4957-BA5A-5BF4F4234571}" destId="{E0A0C421-CB2A-4472-8E13-E51F3D8EAF1E}" srcOrd="0" destOrd="0" presId="urn:microsoft.com/office/officeart/2008/layout/LinedList"/>
    <dgm:cxn modelId="{7B0BC7F0-313B-48F4-BFF8-8BDE9B671CBD}" type="presParOf" srcId="{38BF02B8-8977-4957-BA5A-5BF4F4234571}" destId="{48D89A44-34D5-460D-B0DB-73DE3C9B28FF}" srcOrd="1" destOrd="0" presId="urn:microsoft.com/office/officeart/2008/layout/LinedList"/>
    <dgm:cxn modelId="{82472205-1468-42B3-BEF8-DDD22777B346}" type="presParOf" srcId="{8FBA645F-CDD5-4174-9A30-2AF877374D77}" destId="{00032564-B0CF-474D-93F6-B810E30781AC}" srcOrd="10" destOrd="0" presId="urn:microsoft.com/office/officeart/2008/layout/LinedList"/>
    <dgm:cxn modelId="{56240547-AB68-4A75-8237-59DF2F980B06}" type="presParOf" srcId="{8FBA645F-CDD5-4174-9A30-2AF877374D77}" destId="{E3FBE66A-E528-4922-9081-462BD5F40AC4}" srcOrd="11" destOrd="0" presId="urn:microsoft.com/office/officeart/2008/layout/LinedList"/>
    <dgm:cxn modelId="{3E3812D9-4F26-464F-B020-5CE523C4E841}" type="presParOf" srcId="{E3FBE66A-E528-4922-9081-462BD5F40AC4}" destId="{71565EDA-2EEC-433B-BF47-B585B1CBDFE1}" srcOrd="0" destOrd="0" presId="urn:microsoft.com/office/officeart/2008/layout/LinedList"/>
    <dgm:cxn modelId="{91CC7C27-91A0-4354-975C-B870713F2A9C}" type="presParOf" srcId="{E3FBE66A-E528-4922-9081-462BD5F40AC4}" destId="{26B618E6-68C5-4C11-81F4-9129B4A290B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895C58-E97E-4B27-A46B-BD8BFECDBE5C}"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ECE00A3-64B6-4DC3-BF58-F814776D859B}">
      <dgm:prSet/>
      <dgm:spPr/>
      <dgm:t>
        <a:bodyPr/>
        <a:lstStyle/>
        <a:p>
          <a:pPr>
            <a:defRPr cap="all"/>
          </a:pPr>
          <a:r>
            <a:rPr lang="cs-CZ" b="0" i="0" baseline="0" dirty="0"/>
            <a:t>Závislosti pod kontrolou, žádné ruční šachy </a:t>
          </a:r>
          <a:endParaRPr lang="en-US" dirty="0"/>
        </a:p>
      </dgm:t>
    </dgm:pt>
    <dgm:pt modelId="{AE16C338-A20A-4F50-BE84-A4C6B4AEA6DA}" type="parTrans" cxnId="{C5BD9351-8773-4422-AF5C-10A64A238647}">
      <dgm:prSet/>
      <dgm:spPr/>
      <dgm:t>
        <a:bodyPr/>
        <a:lstStyle/>
        <a:p>
          <a:endParaRPr lang="en-US"/>
        </a:p>
      </dgm:t>
    </dgm:pt>
    <dgm:pt modelId="{1D081CCA-48AC-492D-BD85-CB4D9E77384E}" type="sibTrans" cxnId="{C5BD9351-8773-4422-AF5C-10A64A238647}">
      <dgm:prSet/>
      <dgm:spPr/>
      <dgm:t>
        <a:bodyPr/>
        <a:lstStyle/>
        <a:p>
          <a:endParaRPr lang="en-US"/>
        </a:p>
      </dgm:t>
    </dgm:pt>
    <dgm:pt modelId="{E0EA1227-1CA3-4E96-BD52-77959EAE5D31}">
      <dgm:prSet/>
      <dgm:spPr/>
      <dgm:t>
        <a:bodyPr/>
        <a:lstStyle/>
        <a:p>
          <a:pPr>
            <a:defRPr cap="all"/>
          </a:pPr>
          <a:r>
            <a:rPr lang="fr-FR"/>
            <a:t>Vestavěné v ASP.NET Core</a:t>
          </a:r>
          <a:endParaRPr lang="en-US"/>
        </a:p>
      </dgm:t>
    </dgm:pt>
    <dgm:pt modelId="{CA2FD755-49F2-4C32-BA84-CD568F3BA96E}" type="parTrans" cxnId="{AF0F3758-8B37-4B0B-8A81-2C21E5F238E2}">
      <dgm:prSet/>
      <dgm:spPr/>
      <dgm:t>
        <a:bodyPr/>
        <a:lstStyle/>
        <a:p>
          <a:endParaRPr lang="en-US"/>
        </a:p>
      </dgm:t>
    </dgm:pt>
    <dgm:pt modelId="{65B57075-EFF4-4415-9506-EEA058D8E072}" type="sibTrans" cxnId="{AF0F3758-8B37-4B0B-8A81-2C21E5F238E2}">
      <dgm:prSet/>
      <dgm:spPr/>
      <dgm:t>
        <a:bodyPr/>
        <a:lstStyle/>
        <a:p>
          <a:endParaRPr lang="en-US"/>
        </a:p>
      </dgm:t>
    </dgm:pt>
    <dgm:pt modelId="{A43E9F2F-0FDE-424F-B7F7-1861344E6C91}">
      <dgm:prSet/>
      <dgm:spPr/>
      <dgm:t>
        <a:bodyPr/>
        <a:lstStyle/>
        <a:p>
          <a:pPr>
            <a:defRPr cap="all"/>
          </a:pPr>
          <a:r>
            <a:rPr lang="cs-CZ"/>
            <a:t>Testovatelnost, flexibilita</a:t>
          </a:r>
          <a:endParaRPr lang="en-US"/>
        </a:p>
      </dgm:t>
    </dgm:pt>
    <dgm:pt modelId="{9240E641-CDF7-4440-BC2D-7AE98C919C1E}" type="parTrans" cxnId="{51ECFB72-AB3D-4927-BA92-0B7137B64F94}">
      <dgm:prSet/>
      <dgm:spPr/>
      <dgm:t>
        <a:bodyPr/>
        <a:lstStyle/>
        <a:p>
          <a:endParaRPr lang="en-US"/>
        </a:p>
      </dgm:t>
    </dgm:pt>
    <dgm:pt modelId="{1A1EA716-972E-4F43-9419-6F913BA70E41}" type="sibTrans" cxnId="{51ECFB72-AB3D-4927-BA92-0B7137B64F94}">
      <dgm:prSet/>
      <dgm:spPr/>
      <dgm:t>
        <a:bodyPr/>
        <a:lstStyle/>
        <a:p>
          <a:endParaRPr lang="en-US"/>
        </a:p>
      </dgm:t>
    </dgm:pt>
    <dgm:pt modelId="{386FAE65-6FF8-4A15-87C5-6F588344E96C}">
      <dgm:prSet/>
      <dgm:spPr/>
      <dgm:t>
        <a:bodyPr/>
        <a:lstStyle/>
        <a:p>
          <a:pPr>
            <a:defRPr cap="all"/>
          </a:pPr>
          <a:r>
            <a:rPr lang="cs-CZ" b="1" i="0" baseline="0"/>
            <a:t>Fakt:</a:t>
          </a:r>
          <a:r>
            <a:rPr lang="cs-CZ" b="0" i="0" baseline="0"/>
            <a:t> 80 % moderních C# projektů na tom jede!</a:t>
          </a:r>
          <a:endParaRPr lang="en-US"/>
        </a:p>
      </dgm:t>
    </dgm:pt>
    <dgm:pt modelId="{920D2C30-02BB-4CC3-965E-1957F6CAB488}" type="parTrans" cxnId="{C953310A-AC65-4049-8B3C-4DB354B749B2}">
      <dgm:prSet/>
      <dgm:spPr/>
      <dgm:t>
        <a:bodyPr/>
        <a:lstStyle/>
        <a:p>
          <a:endParaRPr lang="en-US"/>
        </a:p>
      </dgm:t>
    </dgm:pt>
    <dgm:pt modelId="{E50F34A3-445E-477D-BD74-8DE963610B22}" type="sibTrans" cxnId="{C953310A-AC65-4049-8B3C-4DB354B749B2}">
      <dgm:prSet/>
      <dgm:spPr/>
      <dgm:t>
        <a:bodyPr/>
        <a:lstStyle/>
        <a:p>
          <a:endParaRPr lang="en-US"/>
        </a:p>
      </dgm:t>
    </dgm:pt>
    <dgm:pt modelId="{356D342F-9776-4F58-9480-6BF701106BE1}" type="pres">
      <dgm:prSet presAssocID="{89895C58-E97E-4B27-A46B-BD8BFECDBE5C}" presName="root" presStyleCnt="0">
        <dgm:presLayoutVars>
          <dgm:dir/>
          <dgm:resizeHandles val="exact"/>
        </dgm:presLayoutVars>
      </dgm:prSet>
      <dgm:spPr/>
    </dgm:pt>
    <dgm:pt modelId="{D53CC823-63B2-4493-B090-807C937EF6DF}" type="pres">
      <dgm:prSet presAssocID="{5ECE00A3-64B6-4DC3-BF58-F814776D859B}" presName="compNode" presStyleCnt="0"/>
      <dgm:spPr/>
    </dgm:pt>
    <dgm:pt modelId="{46AE6838-08AC-4A21-AE1A-1486AA321997}" type="pres">
      <dgm:prSet presAssocID="{5ECE00A3-64B6-4DC3-BF58-F814776D859B}" presName="iconBgRect" presStyleLbl="bgShp" presStyleIdx="0" presStyleCnt="4"/>
      <dgm:spPr>
        <a:prstGeom prst="round2DiagRect">
          <a:avLst>
            <a:gd name="adj1" fmla="val 29727"/>
            <a:gd name="adj2" fmla="val 0"/>
          </a:avLst>
        </a:prstGeom>
      </dgm:spPr>
    </dgm:pt>
    <dgm:pt modelId="{15122292-FF96-4908-932D-55DB3C43959D}" type="pres">
      <dgm:prSet presAssocID="{5ECE00A3-64B6-4DC3-BF58-F814776D859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ss Pieces"/>
        </a:ext>
      </dgm:extLst>
    </dgm:pt>
    <dgm:pt modelId="{FB0ADB3E-0EF0-4A36-96C0-C84AE71DA7BE}" type="pres">
      <dgm:prSet presAssocID="{5ECE00A3-64B6-4DC3-BF58-F814776D859B}" presName="spaceRect" presStyleCnt="0"/>
      <dgm:spPr/>
    </dgm:pt>
    <dgm:pt modelId="{2AC25542-F9DE-4BEE-B4F6-011ABA9DCDB0}" type="pres">
      <dgm:prSet presAssocID="{5ECE00A3-64B6-4DC3-BF58-F814776D859B}" presName="textRect" presStyleLbl="revTx" presStyleIdx="0" presStyleCnt="4">
        <dgm:presLayoutVars>
          <dgm:chMax val="1"/>
          <dgm:chPref val="1"/>
        </dgm:presLayoutVars>
      </dgm:prSet>
      <dgm:spPr/>
    </dgm:pt>
    <dgm:pt modelId="{7BD8F6E7-40BE-4D9A-838E-ADF907B4108D}" type="pres">
      <dgm:prSet presAssocID="{1D081CCA-48AC-492D-BD85-CB4D9E77384E}" presName="sibTrans" presStyleCnt="0"/>
      <dgm:spPr/>
    </dgm:pt>
    <dgm:pt modelId="{B6D40532-C6B2-4FE3-AF21-B3C1B8724CA7}" type="pres">
      <dgm:prSet presAssocID="{E0EA1227-1CA3-4E96-BD52-77959EAE5D31}" presName="compNode" presStyleCnt="0"/>
      <dgm:spPr/>
    </dgm:pt>
    <dgm:pt modelId="{6284865E-957B-436B-921E-F2CA975C1C5E}" type="pres">
      <dgm:prSet presAssocID="{E0EA1227-1CA3-4E96-BD52-77959EAE5D31}" presName="iconBgRect" presStyleLbl="bgShp" presStyleIdx="1" presStyleCnt="4"/>
      <dgm:spPr>
        <a:prstGeom prst="round2DiagRect">
          <a:avLst>
            <a:gd name="adj1" fmla="val 29727"/>
            <a:gd name="adj2" fmla="val 0"/>
          </a:avLst>
        </a:prstGeom>
      </dgm:spPr>
    </dgm:pt>
    <dgm:pt modelId="{9F1F1BDC-F625-4C0F-B98D-D32E4A6E5538}" type="pres">
      <dgm:prSet presAssocID="{E0EA1227-1CA3-4E96-BD52-77959EAE5D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čítač"/>
        </a:ext>
      </dgm:extLst>
    </dgm:pt>
    <dgm:pt modelId="{7C336E6E-D492-41A2-A32F-EB66D25F773B}" type="pres">
      <dgm:prSet presAssocID="{E0EA1227-1CA3-4E96-BD52-77959EAE5D31}" presName="spaceRect" presStyleCnt="0"/>
      <dgm:spPr/>
    </dgm:pt>
    <dgm:pt modelId="{415BC8AE-0FC9-4200-ACEC-90D55522871A}" type="pres">
      <dgm:prSet presAssocID="{E0EA1227-1CA3-4E96-BD52-77959EAE5D31}" presName="textRect" presStyleLbl="revTx" presStyleIdx="1" presStyleCnt="4">
        <dgm:presLayoutVars>
          <dgm:chMax val="1"/>
          <dgm:chPref val="1"/>
        </dgm:presLayoutVars>
      </dgm:prSet>
      <dgm:spPr/>
    </dgm:pt>
    <dgm:pt modelId="{72E0DAA9-6096-43B4-9E78-C2946BA19DE7}" type="pres">
      <dgm:prSet presAssocID="{65B57075-EFF4-4415-9506-EEA058D8E072}" presName="sibTrans" presStyleCnt="0"/>
      <dgm:spPr/>
    </dgm:pt>
    <dgm:pt modelId="{17BA75F5-D485-4D28-8D33-9F138D8F0C90}" type="pres">
      <dgm:prSet presAssocID="{A43E9F2F-0FDE-424F-B7F7-1861344E6C91}" presName="compNode" presStyleCnt="0"/>
      <dgm:spPr/>
    </dgm:pt>
    <dgm:pt modelId="{8566A77C-04B3-433B-9AFD-30BDBB71399C}" type="pres">
      <dgm:prSet presAssocID="{A43E9F2F-0FDE-424F-B7F7-1861344E6C91}" presName="iconBgRect" presStyleLbl="bgShp" presStyleIdx="2" presStyleCnt="4"/>
      <dgm:spPr>
        <a:prstGeom prst="round2DiagRect">
          <a:avLst>
            <a:gd name="adj1" fmla="val 29727"/>
            <a:gd name="adj2" fmla="val 0"/>
          </a:avLst>
        </a:prstGeom>
      </dgm:spPr>
    </dgm:pt>
    <dgm:pt modelId="{1E478ED6-BB3C-4CBC-BC71-60F661A5E08F}" type="pres">
      <dgm:prSet presAssocID="{A43E9F2F-0FDE-424F-B7F7-1861344E6C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struction Worker"/>
        </a:ext>
      </dgm:extLst>
    </dgm:pt>
    <dgm:pt modelId="{F7151381-1856-4D26-869D-A9884E685D4C}" type="pres">
      <dgm:prSet presAssocID="{A43E9F2F-0FDE-424F-B7F7-1861344E6C91}" presName="spaceRect" presStyleCnt="0"/>
      <dgm:spPr/>
    </dgm:pt>
    <dgm:pt modelId="{7CBAC95F-B17B-4A98-BB21-A7E0746D5229}" type="pres">
      <dgm:prSet presAssocID="{A43E9F2F-0FDE-424F-B7F7-1861344E6C91}" presName="textRect" presStyleLbl="revTx" presStyleIdx="2" presStyleCnt="4">
        <dgm:presLayoutVars>
          <dgm:chMax val="1"/>
          <dgm:chPref val="1"/>
        </dgm:presLayoutVars>
      </dgm:prSet>
      <dgm:spPr/>
    </dgm:pt>
    <dgm:pt modelId="{46E8B7F2-8735-4C40-9A7A-5C84FDFCE42E}" type="pres">
      <dgm:prSet presAssocID="{1A1EA716-972E-4F43-9419-6F913BA70E41}" presName="sibTrans" presStyleCnt="0"/>
      <dgm:spPr/>
    </dgm:pt>
    <dgm:pt modelId="{E9E0A5CE-28AB-438A-81FC-830D22B1D7B6}" type="pres">
      <dgm:prSet presAssocID="{386FAE65-6FF8-4A15-87C5-6F588344E96C}" presName="compNode" presStyleCnt="0"/>
      <dgm:spPr/>
    </dgm:pt>
    <dgm:pt modelId="{055B0D28-1D60-4FF2-9412-8D49F8698271}" type="pres">
      <dgm:prSet presAssocID="{386FAE65-6FF8-4A15-87C5-6F588344E96C}" presName="iconBgRect" presStyleLbl="bgShp" presStyleIdx="3" presStyleCnt="4"/>
      <dgm:spPr>
        <a:prstGeom prst="round2DiagRect">
          <a:avLst>
            <a:gd name="adj1" fmla="val 29727"/>
            <a:gd name="adj2" fmla="val 0"/>
          </a:avLst>
        </a:prstGeom>
      </dgm:spPr>
    </dgm:pt>
    <dgm:pt modelId="{432E08BD-9EB6-4C5C-ABE6-7CC0FF90918B}" type="pres">
      <dgm:prSet presAssocID="{386FAE65-6FF8-4A15-87C5-6F588344E96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rokodýl"/>
        </a:ext>
      </dgm:extLst>
    </dgm:pt>
    <dgm:pt modelId="{770B5AD4-54BE-42D2-9311-40DA4779B19A}" type="pres">
      <dgm:prSet presAssocID="{386FAE65-6FF8-4A15-87C5-6F588344E96C}" presName="spaceRect" presStyleCnt="0"/>
      <dgm:spPr/>
    </dgm:pt>
    <dgm:pt modelId="{50FFD71C-7608-4669-9FB8-D04FF81A72B9}" type="pres">
      <dgm:prSet presAssocID="{386FAE65-6FF8-4A15-87C5-6F588344E96C}" presName="textRect" presStyleLbl="revTx" presStyleIdx="3" presStyleCnt="4">
        <dgm:presLayoutVars>
          <dgm:chMax val="1"/>
          <dgm:chPref val="1"/>
        </dgm:presLayoutVars>
      </dgm:prSet>
      <dgm:spPr/>
    </dgm:pt>
  </dgm:ptLst>
  <dgm:cxnLst>
    <dgm:cxn modelId="{C953310A-AC65-4049-8B3C-4DB354B749B2}" srcId="{89895C58-E97E-4B27-A46B-BD8BFECDBE5C}" destId="{386FAE65-6FF8-4A15-87C5-6F588344E96C}" srcOrd="3" destOrd="0" parTransId="{920D2C30-02BB-4CC3-965E-1957F6CAB488}" sibTransId="{E50F34A3-445E-477D-BD74-8DE963610B22}"/>
    <dgm:cxn modelId="{3080590D-8551-4D32-B2CB-FD3F32F8117C}" type="presOf" srcId="{A43E9F2F-0FDE-424F-B7F7-1861344E6C91}" destId="{7CBAC95F-B17B-4A98-BB21-A7E0746D5229}" srcOrd="0" destOrd="0" presId="urn:microsoft.com/office/officeart/2018/5/layout/IconLeafLabelList"/>
    <dgm:cxn modelId="{56B0CE63-C692-48D1-9189-688B9AB1F54C}" type="presOf" srcId="{5ECE00A3-64B6-4DC3-BF58-F814776D859B}" destId="{2AC25542-F9DE-4BEE-B4F6-011ABA9DCDB0}" srcOrd="0" destOrd="0" presId="urn:microsoft.com/office/officeart/2018/5/layout/IconLeafLabelList"/>
    <dgm:cxn modelId="{C5BD9351-8773-4422-AF5C-10A64A238647}" srcId="{89895C58-E97E-4B27-A46B-BD8BFECDBE5C}" destId="{5ECE00A3-64B6-4DC3-BF58-F814776D859B}" srcOrd="0" destOrd="0" parTransId="{AE16C338-A20A-4F50-BE84-A4C6B4AEA6DA}" sibTransId="{1D081CCA-48AC-492D-BD85-CB4D9E77384E}"/>
    <dgm:cxn modelId="{51ECFB72-AB3D-4927-BA92-0B7137B64F94}" srcId="{89895C58-E97E-4B27-A46B-BD8BFECDBE5C}" destId="{A43E9F2F-0FDE-424F-B7F7-1861344E6C91}" srcOrd="2" destOrd="0" parTransId="{9240E641-CDF7-4440-BC2D-7AE98C919C1E}" sibTransId="{1A1EA716-972E-4F43-9419-6F913BA70E41}"/>
    <dgm:cxn modelId="{AF0F3758-8B37-4B0B-8A81-2C21E5F238E2}" srcId="{89895C58-E97E-4B27-A46B-BD8BFECDBE5C}" destId="{E0EA1227-1CA3-4E96-BD52-77959EAE5D31}" srcOrd="1" destOrd="0" parTransId="{CA2FD755-49F2-4C32-BA84-CD568F3BA96E}" sibTransId="{65B57075-EFF4-4415-9506-EEA058D8E072}"/>
    <dgm:cxn modelId="{4B723758-1E2D-4F40-8C52-110729DC85EC}" type="presOf" srcId="{386FAE65-6FF8-4A15-87C5-6F588344E96C}" destId="{50FFD71C-7608-4669-9FB8-D04FF81A72B9}" srcOrd="0" destOrd="0" presId="urn:microsoft.com/office/officeart/2018/5/layout/IconLeafLabelList"/>
    <dgm:cxn modelId="{E1F9727A-E646-4770-9468-013CC03A0CA9}" type="presOf" srcId="{89895C58-E97E-4B27-A46B-BD8BFECDBE5C}" destId="{356D342F-9776-4F58-9480-6BF701106BE1}" srcOrd="0" destOrd="0" presId="urn:microsoft.com/office/officeart/2018/5/layout/IconLeafLabelList"/>
    <dgm:cxn modelId="{6B6961B5-5092-4661-A688-ACBFDAB4882D}" type="presOf" srcId="{E0EA1227-1CA3-4E96-BD52-77959EAE5D31}" destId="{415BC8AE-0FC9-4200-ACEC-90D55522871A}" srcOrd="0" destOrd="0" presId="urn:microsoft.com/office/officeart/2018/5/layout/IconLeafLabelList"/>
    <dgm:cxn modelId="{6C76209F-A249-4EA4-B687-BA48F292CEA3}" type="presParOf" srcId="{356D342F-9776-4F58-9480-6BF701106BE1}" destId="{D53CC823-63B2-4493-B090-807C937EF6DF}" srcOrd="0" destOrd="0" presId="urn:microsoft.com/office/officeart/2018/5/layout/IconLeafLabelList"/>
    <dgm:cxn modelId="{2375B68C-17A0-4882-83C2-6E18A02606F4}" type="presParOf" srcId="{D53CC823-63B2-4493-B090-807C937EF6DF}" destId="{46AE6838-08AC-4A21-AE1A-1486AA321997}" srcOrd="0" destOrd="0" presId="urn:microsoft.com/office/officeart/2018/5/layout/IconLeafLabelList"/>
    <dgm:cxn modelId="{946DAF70-ADD7-44F4-9B59-69A228FB0D0E}" type="presParOf" srcId="{D53CC823-63B2-4493-B090-807C937EF6DF}" destId="{15122292-FF96-4908-932D-55DB3C43959D}" srcOrd="1" destOrd="0" presId="urn:microsoft.com/office/officeart/2018/5/layout/IconLeafLabelList"/>
    <dgm:cxn modelId="{3A5DB9D6-2908-4917-8247-9AB7424C57FF}" type="presParOf" srcId="{D53CC823-63B2-4493-B090-807C937EF6DF}" destId="{FB0ADB3E-0EF0-4A36-96C0-C84AE71DA7BE}" srcOrd="2" destOrd="0" presId="urn:microsoft.com/office/officeart/2018/5/layout/IconLeafLabelList"/>
    <dgm:cxn modelId="{1605CF5E-67DF-4023-8796-EC5290A088BA}" type="presParOf" srcId="{D53CC823-63B2-4493-B090-807C937EF6DF}" destId="{2AC25542-F9DE-4BEE-B4F6-011ABA9DCDB0}" srcOrd="3" destOrd="0" presId="urn:microsoft.com/office/officeart/2018/5/layout/IconLeafLabelList"/>
    <dgm:cxn modelId="{59EAA02D-3529-4025-9397-1BD695E74631}" type="presParOf" srcId="{356D342F-9776-4F58-9480-6BF701106BE1}" destId="{7BD8F6E7-40BE-4D9A-838E-ADF907B4108D}" srcOrd="1" destOrd="0" presId="urn:microsoft.com/office/officeart/2018/5/layout/IconLeafLabelList"/>
    <dgm:cxn modelId="{B101F100-92BA-4340-85A7-8E23DC45FBDF}" type="presParOf" srcId="{356D342F-9776-4F58-9480-6BF701106BE1}" destId="{B6D40532-C6B2-4FE3-AF21-B3C1B8724CA7}" srcOrd="2" destOrd="0" presId="urn:microsoft.com/office/officeart/2018/5/layout/IconLeafLabelList"/>
    <dgm:cxn modelId="{480B0B24-2138-40C6-8E86-461BDEF24F35}" type="presParOf" srcId="{B6D40532-C6B2-4FE3-AF21-B3C1B8724CA7}" destId="{6284865E-957B-436B-921E-F2CA975C1C5E}" srcOrd="0" destOrd="0" presId="urn:microsoft.com/office/officeart/2018/5/layout/IconLeafLabelList"/>
    <dgm:cxn modelId="{63AAF05B-CBDE-43E4-81F0-151D1B205529}" type="presParOf" srcId="{B6D40532-C6B2-4FE3-AF21-B3C1B8724CA7}" destId="{9F1F1BDC-F625-4C0F-B98D-D32E4A6E5538}" srcOrd="1" destOrd="0" presId="urn:microsoft.com/office/officeart/2018/5/layout/IconLeafLabelList"/>
    <dgm:cxn modelId="{C74275E0-A921-422E-8467-9E17DE26FA1B}" type="presParOf" srcId="{B6D40532-C6B2-4FE3-AF21-B3C1B8724CA7}" destId="{7C336E6E-D492-41A2-A32F-EB66D25F773B}" srcOrd="2" destOrd="0" presId="urn:microsoft.com/office/officeart/2018/5/layout/IconLeafLabelList"/>
    <dgm:cxn modelId="{C95BD47B-A484-449C-B2E6-EC33EDA92EE5}" type="presParOf" srcId="{B6D40532-C6B2-4FE3-AF21-B3C1B8724CA7}" destId="{415BC8AE-0FC9-4200-ACEC-90D55522871A}" srcOrd="3" destOrd="0" presId="urn:microsoft.com/office/officeart/2018/5/layout/IconLeafLabelList"/>
    <dgm:cxn modelId="{2EB7F505-3FE9-496F-A35A-423D083D49E7}" type="presParOf" srcId="{356D342F-9776-4F58-9480-6BF701106BE1}" destId="{72E0DAA9-6096-43B4-9E78-C2946BA19DE7}" srcOrd="3" destOrd="0" presId="urn:microsoft.com/office/officeart/2018/5/layout/IconLeafLabelList"/>
    <dgm:cxn modelId="{3641E31D-6057-425B-A150-C77F948D407E}" type="presParOf" srcId="{356D342F-9776-4F58-9480-6BF701106BE1}" destId="{17BA75F5-D485-4D28-8D33-9F138D8F0C90}" srcOrd="4" destOrd="0" presId="urn:microsoft.com/office/officeart/2018/5/layout/IconLeafLabelList"/>
    <dgm:cxn modelId="{67BCDA69-BA3A-4404-A192-58884AE161A2}" type="presParOf" srcId="{17BA75F5-D485-4D28-8D33-9F138D8F0C90}" destId="{8566A77C-04B3-433B-9AFD-30BDBB71399C}" srcOrd="0" destOrd="0" presId="urn:microsoft.com/office/officeart/2018/5/layout/IconLeafLabelList"/>
    <dgm:cxn modelId="{DE8826DC-21FD-4363-8E55-64310D5F6263}" type="presParOf" srcId="{17BA75F5-D485-4D28-8D33-9F138D8F0C90}" destId="{1E478ED6-BB3C-4CBC-BC71-60F661A5E08F}" srcOrd="1" destOrd="0" presId="urn:microsoft.com/office/officeart/2018/5/layout/IconLeafLabelList"/>
    <dgm:cxn modelId="{9B0DC489-26D7-4374-8988-4358D42F880F}" type="presParOf" srcId="{17BA75F5-D485-4D28-8D33-9F138D8F0C90}" destId="{F7151381-1856-4D26-869D-A9884E685D4C}" srcOrd="2" destOrd="0" presId="urn:microsoft.com/office/officeart/2018/5/layout/IconLeafLabelList"/>
    <dgm:cxn modelId="{3E33D94A-5398-4F63-B949-5B16871D5E19}" type="presParOf" srcId="{17BA75F5-D485-4D28-8D33-9F138D8F0C90}" destId="{7CBAC95F-B17B-4A98-BB21-A7E0746D5229}" srcOrd="3" destOrd="0" presId="urn:microsoft.com/office/officeart/2018/5/layout/IconLeafLabelList"/>
    <dgm:cxn modelId="{E601D69D-F72B-42D4-AC6E-27D45FAC04AC}" type="presParOf" srcId="{356D342F-9776-4F58-9480-6BF701106BE1}" destId="{46E8B7F2-8735-4C40-9A7A-5C84FDFCE42E}" srcOrd="5" destOrd="0" presId="urn:microsoft.com/office/officeart/2018/5/layout/IconLeafLabelList"/>
    <dgm:cxn modelId="{A73D3263-8D16-489A-AC5E-38CB72C8B57B}" type="presParOf" srcId="{356D342F-9776-4F58-9480-6BF701106BE1}" destId="{E9E0A5CE-28AB-438A-81FC-830D22B1D7B6}" srcOrd="6" destOrd="0" presId="urn:microsoft.com/office/officeart/2018/5/layout/IconLeafLabelList"/>
    <dgm:cxn modelId="{C35F2FA7-906D-4495-BBB5-085F84B946FB}" type="presParOf" srcId="{E9E0A5CE-28AB-438A-81FC-830D22B1D7B6}" destId="{055B0D28-1D60-4FF2-9412-8D49F8698271}" srcOrd="0" destOrd="0" presId="urn:microsoft.com/office/officeart/2018/5/layout/IconLeafLabelList"/>
    <dgm:cxn modelId="{C8E8EFBF-5E4E-4D47-BB56-AD5E4449B8B3}" type="presParOf" srcId="{E9E0A5CE-28AB-438A-81FC-830D22B1D7B6}" destId="{432E08BD-9EB6-4C5C-ABE6-7CC0FF90918B}" srcOrd="1" destOrd="0" presId="urn:microsoft.com/office/officeart/2018/5/layout/IconLeafLabelList"/>
    <dgm:cxn modelId="{2F6F5B0C-E2E1-4520-80CA-CB37BC1BAF97}" type="presParOf" srcId="{E9E0A5CE-28AB-438A-81FC-830D22B1D7B6}" destId="{770B5AD4-54BE-42D2-9311-40DA4779B19A}" srcOrd="2" destOrd="0" presId="urn:microsoft.com/office/officeart/2018/5/layout/IconLeafLabelList"/>
    <dgm:cxn modelId="{17809851-67D9-4B1C-8E95-09E339522FF2}" type="presParOf" srcId="{E9E0A5CE-28AB-438A-81FC-830D22B1D7B6}" destId="{50FFD71C-7608-4669-9FB8-D04FF81A72B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BA125-EFCC-4A6C-B10A-D651B0344772}">
      <dsp:nvSpPr>
        <dsp:cNvPr id="0" name=""/>
        <dsp:cNvSpPr/>
      </dsp:nvSpPr>
      <dsp:spPr>
        <a:xfrm>
          <a:off x="0" y="2446"/>
          <a:ext cx="730605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CFA623-1DF8-4F17-9A3C-DA744C6EA5E9}">
      <dsp:nvSpPr>
        <dsp:cNvPr id="0" name=""/>
        <dsp:cNvSpPr/>
      </dsp:nvSpPr>
      <dsp:spPr>
        <a:xfrm>
          <a:off x="0" y="2446"/>
          <a:ext cx="7306056" cy="8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cs-CZ" sz="2900" b="1" i="0" kern="1200" baseline="0"/>
            <a:t>Creational:</a:t>
          </a:r>
          <a:r>
            <a:rPr lang="cs-CZ" sz="2900" b="0" i="0" kern="1200" baseline="0"/>
            <a:t> Jak stvořit objekty bez bolesti </a:t>
          </a:r>
          <a:endParaRPr lang="en-US" sz="2900" kern="1200"/>
        </a:p>
      </dsp:txBody>
      <dsp:txXfrm>
        <a:off x="0" y="2446"/>
        <a:ext cx="7306056" cy="834336"/>
      </dsp:txXfrm>
    </dsp:sp>
    <dsp:sp modelId="{7EC3C1D1-8309-4F31-9445-F2BCC9E0A35F}">
      <dsp:nvSpPr>
        <dsp:cNvPr id="0" name=""/>
        <dsp:cNvSpPr/>
      </dsp:nvSpPr>
      <dsp:spPr>
        <a:xfrm>
          <a:off x="0" y="836783"/>
          <a:ext cx="7306056" cy="0"/>
        </a:xfrm>
        <a:prstGeom prst="line">
          <a:avLst/>
        </a:prstGeom>
        <a:solidFill>
          <a:schemeClr val="accent2">
            <a:hueOff val="-2073801"/>
            <a:satOff val="-4082"/>
            <a:lumOff val="2549"/>
            <a:alphaOff val="0"/>
          </a:schemeClr>
        </a:solidFill>
        <a:ln w="19050" cap="flat" cmpd="sng" algn="ctr">
          <a:solidFill>
            <a:schemeClr val="accent2">
              <a:hueOff val="-2073801"/>
              <a:satOff val="-4082"/>
              <a:lumOff val="2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E78C7B-F333-449E-9BDD-14DD6BBEA682}">
      <dsp:nvSpPr>
        <dsp:cNvPr id="0" name=""/>
        <dsp:cNvSpPr/>
      </dsp:nvSpPr>
      <dsp:spPr>
        <a:xfrm>
          <a:off x="0" y="836783"/>
          <a:ext cx="7306056" cy="8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cs-CZ" sz="2900" b="0" i="0" kern="1200" baseline="0" dirty="0"/>
            <a:t>   </a:t>
          </a:r>
          <a:r>
            <a:rPr lang="cs-CZ" sz="2900" b="0" i="0" kern="1200" baseline="0" dirty="0" err="1"/>
            <a:t>Singleton</a:t>
          </a:r>
          <a:r>
            <a:rPr lang="cs-CZ" sz="2900" b="0" i="0" kern="1200" baseline="0" dirty="0"/>
            <a:t>, </a:t>
          </a:r>
          <a:r>
            <a:rPr lang="cs-CZ" sz="2900" b="0" i="0" kern="1200" baseline="0" dirty="0" err="1"/>
            <a:t>Factory</a:t>
          </a:r>
          <a:r>
            <a:rPr lang="cs-CZ" sz="2900" b="0" i="0" kern="1200" baseline="0" dirty="0"/>
            <a:t> </a:t>
          </a:r>
          <a:r>
            <a:rPr lang="cs-CZ" sz="2900" b="0" i="0" kern="1200" baseline="0" dirty="0" err="1"/>
            <a:t>Method</a:t>
          </a:r>
          <a:r>
            <a:rPr lang="cs-CZ" sz="2900" b="0" i="0" kern="1200" baseline="0" dirty="0"/>
            <a:t>, </a:t>
          </a:r>
          <a:r>
            <a:rPr lang="cs-CZ" sz="2900" b="0" i="0" kern="1200" baseline="0" dirty="0" err="1"/>
            <a:t>Builder</a:t>
          </a:r>
          <a:r>
            <a:rPr lang="cs-CZ" sz="2900" b="0" i="0" kern="1200" baseline="0" dirty="0"/>
            <a:t> </a:t>
          </a:r>
          <a:endParaRPr lang="en-US" sz="2900" kern="1200" dirty="0"/>
        </a:p>
      </dsp:txBody>
      <dsp:txXfrm>
        <a:off x="0" y="836783"/>
        <a:ext cx="7306056" cy="834336"/>
      </dsp:txXfrm>
    </dsp:sp>
    <dsp:sp modelId="{B3F5EE7D-B1B0-4471-987A-84125C5E616F}">
      <dsp:nvSpPr>
        <dsp:cNvPr id="0" name=""/>
        <dsp:cNvSpPr/>
      </dsp:nvSpPr>
      <dsp:spPr>
        <a:xfrm>
          <a:off x="0" y="1671119"/>
          <a:ext cx="7306056" cy="0"/>
        </a:xfrm>
        <a:prstGeom prst="line">
          <a:avLst/>
        </a:prstGeom>
        <a:solidFill>
          <a:schemeClr val="accent2">
            <a:hueOff val="-4147603"/>
            <a:satOff val="-8163"/>
            <a:lumOff val="5098"/>
            <a:alphaOff val="0"/>
          </a:schemeClr>
        </a:solidFill>
        <a:ln w="19050" cap="flat" cmpd="sng" algn="ctr">
          <a:solidFill>
            <a:schemeClr val="accent2">
              <a:hueOff val="-4147603"/>
              <a:satOff val="-8163"/>
              <a:lumOff val="50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B5A14-C7B7-46C9-9463-AAE8694E0AE6}">
      <dsp:nvSpPr>
        <dsp:cNvPr id="0" name=""/>
        <dsp:cNvSpPr/>
      </dsp:nvSpPr>
      <dsp:spPr>
        <a:xfrm>
          <a:off x="0" y="1671119"/>
          <a:ext cx="7306056" cy="8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cs-CZ" sz="2900" b="1" i="0" kern="1200" baseline="0"/>
            <a:t>Structural:</a:t>
          </a:r>
          <a:r>
            <a:rPr lang="cs-CZ" sz="2900" b="0" i="0" kern="1200" baseline="0"/>
            <a:t> Jak poskládat třídy do harmonie </a:t>
          </a:r>
          <a:endParaRPr lang="en-US" sz="2900" kern="1200"/>
        </a:p>
      </dsp:txBody>
      <dsp:txXfrm>
        <a:off x="0" y="1671119"/>
        <a:ext cx="7306056" cy="834336"/>
      </dsp:txXfrm>
    </dsp:sp>
    <dsp:sp modelId="{4EEC466A-834F-4D02-91FA-57F9EDD8B419}">
      <dsp:nvSpPr>
        <dsp:cNvPr id="0" name=""/>
        <dsp:cNvSpPr/>
      </dsp:nvSpPr>
      <dsp:spPr>
        <a:xfrm>
          <a:off x="0" y="2505455"/>
          <a:ext cx="7306056" cy="0"/>
        </a:xfrm>
        <a:prstGeom prst="line">
          <a:avLst/>
        </a:prstGeom>
        <a:solidFill>
          <a:schemeClr val="accent2">
            <a:hueOff val="-6221405"/>
            <a:satOff val="-12245"/>
            <a:lumOff val="7647"/>
            <a:alphaOff val="0"/>
          </a:schemeClr>
        </a:solidFill>
        <a:ln w="19050" cap="flat" cmpd="sng" algn="ctr">
          <a:solidFill>
            <a:schemeClr val="accent2">
              <a:hueOff val="-6221405"/>
              <a:satOff val="-12245"/>
              <a:lumOff val="76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47DDEA-C64E-4814-86F6-A10E98330E1C}">
      <dsp:nvSpPr>
        <dsp:cNvPr id="0" name=""/>
        <dsp:cNvSpPr/>
      </dsp:nvSpPr>
      <dsp:spPr>
        <a:xfrm>
          <a:off x="0" y="2505456"/>
          <a:ext cx="7306056" cy="8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cs-CZ" sz="2900" b="0" i="0" kern="1200" baseline="0" dirty="0"/>
            <a:t>   </a:t>
          </a:r>
          <a:r>
            <a:rPr lang="cs-CZ" sz="2900" b="0" i="0" kern="1200" baseline="0" dirty="0" err="1"/>
            <a:t>Decorator</a:t>
          </a:r>
          <a:r>
            <a:rPr lang="cs-CZ" sz="2900" b="0" i="0" kern="1200" baseline="0" dirty="0"/>
            <a:t>, Adapter, </a:t>
          </a:r>
          <a:r>
            <a:rPr lang="cs-CZ" sz="2900" b="0" i="0" kern="1200" baseline="0" dirty="0" err="1"/>
            <a:t>Facade</a:t>
          </a:r>
          <a:r>
            <a:rPr lang="cs-CZ" sz="2900" b="0" i="0" kern="1200" baseline="0" dirty="0"/>
            <a:t> </a:t>
          </a:r>
          <a:endParaRPr lang="en-US" sz="2900" kern="1200" dirty="0"/>
        </a:p>
      </dsp:txBody>
      <dsp:txXfrm>
        <a:off x="0" y="2505456"/>
        <a:ext cx="7306056" cy="834336"/>
      </dsp:txXfrm>
    </dsp:sp>
    <dsp:sp modelId="{CBF67BE9-6567-4CEA-8E9C-376B53702CCA}">
      <dsp:nvSpPr>
        <dsp:cNvPr id="0" name=""/>
        <dsp:cNvSpPr/>
      </dsp:nvSpPr>
      <dsp:spPr>
        <a:xfrm>
          <a:off x="0" y="3339792"/>
          <a:ext cx="7306056" cy="0"/>
        </a:xfrm>
        <a:prstGeom prst="line">
          <a:avLst/>
        </a:prstGeom>
        <a:solidFill>
          <a:schemeClr val="accent2">
            <a:hueOff val="-8295206"/>
            <a:satOff val="-16326"/>
            <a:lumOff val="10196"/>
            <a:alphaOff val="0"/>
          </a:schemeClr>
        </a:solidFill>
        <a:ln w="19050" cap="flat" cmpd="sng" algn="ctr">
          <a:solidFill>
            <a:schemeClr val="accent2">
              <a:hueOff val="-8295206"/>
              <a:satOff val="-16326"/>
              <a:lumOff val="10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A0C421-CB2A-4472-8E13-E51F3D8EAF1E}">
      <dsp:nvSpPr>
        <dsp:cNvPr id="0" name=""/>
        <dsp:cNvSpPr/>
      </dsp:nvSpPr>
      <dsp:spPr>
        <a:xfrm>
          <a:off x="0" y="3339792"/>
          <a:ext cx="7306056" cy="8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cs-CZ" sz="2900" b="1" i="0" kern="1200" baseline="0"/>
            <a:t>Behavioral:</a:t>
          </a:r>
          <a:r>
            <a:rPr lang="cs-CZ" sz="2900" b="0" i="0" kern="1200" baseline="0"/>
            <a:t> Jak objekty komunikují jako tým </a:t>
          </a:r>
          <a:endParaRPr lang="en-US" sz="2900" kern="1200"/>
        </a:p>
      </dsp:txBody>
      <dsp:txXfrm>
        <a:off x="0" y="3339792"/>
        <a:ext cx="7306056" cy="834336"/>
      </dsp:txXfrm>
    </dsp:sp>
    <dsp:sp modelId="{00032564-B0CF-474D-93F6-B810E30781AC}">
      <dsp:nvSpPr>
        <dsp:cNvPr id="0" name=""/>
        <dsp:cNvSpPr/>
      </dsp:nvSpPr>
      <dsp:spPr>
        <a:xfrm>
          <a:off x="0" y="4174128"/>
          <a:ext cx="7306056" cy="0"/>
        </a:xfrm>
        <a:prstGeom prst="line">
          <a:avLst/>
        </a:prstGeom>
        <a:solidFill>
          <a:schemeClr val="accent2">
            <a:hueOff val="-10369007"/>
            <a:satOff val="-20408"/>
            <a:lumOff val="12745"/>
            <a:alphaOff val="0"/>
          </a:schemeClr>
        </a:solidFill>
        <a:ln w="1905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565EDA-2EEC-433B-BF47-B585B1CBDFE1}">
      <dsp:nvSpPr>
        <dsp:cNvPr id="0" name=""/>
        <dsp:cNvSpPr/>
      </dsp:nvSpPr>
      <dsp:spPr>
        <a:xfrm>
          <a:off x="0" y="4174128"/>
          <a:ext cx="7306056" cy="834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cs-CZ" sz="2900" b="0" i="0" kern="1200" baseline="0" dirty="0"/>
            <a:t>   </a:t>
          </a:r>
          <a:r>
            <a:rPr lang="cs-CZ" sz="2900" b="0" i="0" kern="1200" baseline="0" dirty="0" err="1"/>
            <a:t>Observer</a:t>
          </a:r>
          <a:r>
            <a:rPr lang="cs-CZ" sz="2900" b="0" i="0" kern="1200" baseline="0" dirty="0"/>
            <a:t>, </a:t>
          </a:r>
          <a:r>
            <a:rPr lang="cs-CZ" sz="2900" b="0" i="0" kern="1200" baseline="0" dirty="0" err="1"/>
            <a:t>Strategy</a:t>
          </a:r>
          <a:r>
            <a:rPr lang="cs-CZ" sz="2900" b="0" i="0" kern="1200" baseline="0" dirty="0"/>
            <a:t>, </a:t>
          </a:r>
          <a:r>
            <a:rPr lang="cs-CZ" sz="2900" b="0" i="0" kern="1200" baseline="0" dirty="0" err="1"/>
            <a:t>Command</a:t>
          </a:r>
          <a:endParaRPr lang="en-US" sz="2900" kern="1200" dirty="0"/>
        </a:p>
      </dsp:txBody>
      <dsp:txXfrm>
        <a:off x="0" y="4174128"/>
        <a:ext cx="7306056" cy="8343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E6838-08AC-4A21-AE1A-1486AA321997}">
      <dsp:nvSpPr>
        <dsp:cNvPr id="0" name=""/>
        <dsp:cNvSpPr/>
      </dsp:nvSpPr>
      <dsp:spPr>
        <a:xfrm>
          <a:off x="1434748" y="24664"/>
          <a:ext cx="1281772" cy="128177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22292-FF96-4908-932D-55DB3C43959D}">
      <dsp:nvSpPr>
        <dsp:cNvPr id="0" name=""/>
        <dsp:cNvSpPr/>
      </dsp:nvSpPr>
      <dsp:spPr>
        <a:xfrm>
          <a:off x="1707912" y="297829"/>
          <a:ext cx="735443" cy="7354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C25542-F9DE-4BEE-B4F6-011ABA9DCDB0}">
      <dsp:nvSpPr>
        <dsp:cNvPr id="0" name=""/>
        <dsp:cNvSpPr/>
      </dsp:nvSpPr>
      <dsp:spPr>
        <a:xfrm>
          <a:off x="1025001" y="1705677"/>
          <a:ext cx="2101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cs-CZ" sz="1500" b="0" i="0" kern="1200" baseline="0" dirty="0"/>
            <a:t>Závislosti pod kontrolou, žádné ruční šachy </a:t>
          </a:r>
          <a:endParaRPr lang="en-US" sz="1500" kern="1200" dirty="0"/>
        </a:p>
      </dsp:txBody>
      <dsp:txXfrm>
        <a:off x="1025001" y="1705677"/>
        <a:ext cx="2101266" cy="720000"/>
      </dsp:txXfrm>
    </dsp:sp>
    <dsp:sp modelId="{6284865E-957B-436B-921E-F2CA975C1C5E}">
      <dsp:nvSpPr>
        <dsp:cNvPr id="0" name=""/>
        <dsp:cNvSpPr/>
      </dsp:nvSpPr>
      <dsp:spPr>
        <a:xfrm>
          <a:off x="3903735" y="24664"/>
          <a:ext cx="1281772" cy="128177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F1BDC-F625-4C0F-B98D-D32E4A6E5538}">
      <dsp:nvSpPr>
        <dsp:cNvPr id="0" name=""/>
        <dsp:cNvSpPr/>
      </dsp:nvSpPr>
      <dsp:spPr>
        <a:xfrm>
          <a:off x="4176900" y="297829"/>
          <a:ext cx="735443" cy="7354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5BC8AE-0FC9-4200-ACEC-90D55522871A}">
      <dsp:nvSpPr>
        <dsp:cNvPr id="0" name=""/>
        <dsp:cNvSpPr/>
      </dsp:nvSpPr>
      <dsp:spPr>
        <a:xfrm>
          <a:off x="3493988" y="1705677"/>
          <a:ext cx="2101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fr-FR" sz="1500" kern="1200"/>
            <a:t>Vestavěné v ASP.NET Core</a:t>
          </a:r>
          <a:endParaRPr lang="en-US" sz="1500" kern="1200"/>
        </a:p>
      </dsp:txBody>
      <dsp:txXfrm>
        <a:off x="3493988" y="1705677"/>
        <a:ext cx="2101266" cy="720000"/>
      </dsp:txXfrm>
    </dsp:sp>
    <dsp:sp modelId="{8566A77C-04B3-433B-9AFD-30BDBB71399C}">
      <dsp:nvSpPr>
        <dsp:cNvPr id="0" name=""/>
        <dsp:cNvSpPr/>
      </dsp:nvSpPr>
      <dsp:spPr>
        <a:xfrm>
          <a:off x="1434748" y="2950994"/>
          <a:ext cx="1281772" cy="128177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78ED6-BB3C-4CBC-BC71-60F661A5E08F}">
      <dsp:nvSpPr>
        <dsp:cNvPr id="0" name=""/>
        <dsp:cNvSpPr/>
      </dsp:nvSpPr>
      <dsp:spPr>
        <a:xfrm>
          <a:off x="1707912" y="3224158"/>
          <a:ext cx="735443" cy="7354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BAC95F-B17B-4A98-BB21-A7E0746D5229}">
      <dsp:nvSpPr>
        <dsp:cNvPr id="0" name=""/>
        <dsp:cNvSpPr/>
      </dsp:nvSpPr>
      <dsp:spPr>
        <a:xfrm>
          <a:off x="1025001" y="4632007"/>
          <a:ext cx="2101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cs-CZ" sz="1500" kern="1200"/>
            <a:t>Testovatelnost, flexibilita</a:t>
          </a:r>
          <a:endParaRPr lang="en-US" sz="1500" kern="1200"/>
        </a:p>
      </dsp:txBody>
      <dsp:txXfrm>
        <a:off x="1025001" y="4632007"/>
        <a:ext cx="2101266" cy="720000"/>
      </dsp:txXfrm>
    </dsp:sp>
    <dsp:sp modelId="{055B0D28-1D60-4FF2-9412-8D49F8698271}">
      <dsp:nvSpPr>
        <dsp:cNvPr id="0" name=""/>
        <dsp:cNvSpPr/>
      </dsp:nvSpPr>
      <dsp:spPr>
        <a:xfrm>
          <a:off x="3903735" y="2950994"/>
          <a:ext cx="1281772" cy="128177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2E08BD-9EB6-4C5C-ABE6-7CC0FF90918B}">
      <dsp:nvSpPr>
        <dsp:cNvPr id="0" name=""/>
        <dsp:cNvSpPr/>
      </dsp:nvSpPr>
      <dsp:spPr>
        <a:xfrm>
          <a:off x="4176900" y="3224158"/>
          <a:ext cx="735443" cy="7354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FFD71C-7608-4669-9FB8-D04FF81A72B9}">
      <dsp:nvSpPr>
        <dsp:cNvPr id="0" name=""/>
        <dsp:cNvSpPr/>
      </dsp:nvSpPr>
      <dsp:spPr>
        <a:xfrm>
          <a:off x="3493988" y="4632007"/>
          <a:ext cx="2101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cs-CZ" sz="1500" b="1" i="0" kern="1200" baseline="0"/>
            <a:t>Fakt:</a:t>
          </a:r>
          <a:r>
            <a:rPr lang="cs-CZ" sz="1500" b="0" i="0" kern="1200" baseline="0"/>
            <a:t> 80 % moderních C# projektů na tom jede!</a:t>
          </a:r>
          <a:endParaRPr lang="en-US" sz="1500" kern="1200"/>
        </a:p>
      </dsp:txBody>
      <dsp:txXfrm>
        <a:off x="3493988" y="4632007"/>
        <a:ext cx="2101266"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EF4E0-8083-4EB7-BFB7-330754D76413}" type="datetimeFigureOut">
              <a:rPr lang="cs-CZ" smtClean="0"/>
              <a:t>25.03.2025</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2AA03-D088-46E1-9003-8B0AB1303541}" type="slidenum">
              <a:rPr lang="cs-CZ" smtClean="0"/>
              <a:t>‹#›</a:t>
            </a:fld>
            <a:endParaRPr lang="cs-CZ"/>
          </a:p>
        </p:txBody>
      </p:sp>
    </p:spTree>
    <p:extLst>
      <p:ext uri="{BB962C8B-B14F-4D97-AF65-F5344CB8AC3E}">
        <p14:creationId xmlns:p14="http://schemas.microsoft.com/office/powerpoint/2010/main" val="4071037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Cílem této prezentace je ukázat, jak efektivní a udržitelný softwarový návrh přispívá k lepší čitelnosti kódu, stabilní architektuře a snadnější údržbě softwarových systémů.</a:t>
            </a:r>
          </a:p>
        </p:txBody>
      </p:sp>
      <p:sp>
        <p:nvSpPr>
          <p:cNvPr id="4" name="Zástupný symbol pro číslo snímku 3"/>
          <p:cNvSpPr>
            <a:spLocks noGrp="1"/>
          </p:cNvSpPr>
          <p:nvPr>
            <p:ph type="sldNum" sz="quarter" idx="5"/>
          </p:nvPr>
        </p:nvSpPr>
        <p:spPr/>
        <p:txBody>
          <a:bodyPr/>
          <a:lstStyle/>
          <a:p>
            <a:fld id="{04F2AA03-D088-46E1-9003-8B0AB1303541}" type="slidenum">
              <a:rPr lang="cs-CZ" smtClean="0"/>
              <a:t>1</a:t>
            </a:fld>
            <a:endParaRPr lang="cs-CZ"/>
          </a:p>
        </p:txBody>
      </p:sp>
    </p:spTree>
    <p:extLst>
      <p:ext uri="{BB962C8B-B14F-4D97-AF65-F5344CB8AC3E}">
        <p14:creationId xmlns:p14="http://schemas.microsoft.com/office/powerpoint/2010/main" val="1644169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Design </a:t>
            </a:r>
            <a:r>
              <a:rPr lang="cs-CZ" dirty="0" err="1"/>
              <a:t>patterns</a:t>
            </a:r>
            <a:r>
              <a:rPr lang="cs-CZ" dirty="0"/>
              <a:t>, tedy návrhové vzory, nejsou jen abstraktní koncepty, ale konkrétní nástroje, které najdou uplatnění v širokém spektru projektů – od velkých systémů jako je Netflix, přes ASP.NET </a:t>
            </a:r>
            <a:r>
              <a:rPr lang="cs-CZ" dirty="0" err="1"/>
              <a:t>Core</a:t>
            </a:r>
            <a:r>
              <a:rPr lang="cs-CZ" dirty="0"/>
              <a:t> až po naše vlastní projekty. Tyto vzory nám umožňují řešit běžné problémy, se kterými se setkáváme při vývoji, a to již od samotného návrhu softwaru.</a:t>
            </a:r>
          </a:p>
          <a:p>
            <a:endParaRPr lang="cs-CZ" dirty="0"/>
          </a:p>
          <a:p>
            <a:r>
              <a:rPr lang="cs-CZ" dirty="0"/>
              <a:t>Začneme krátkým shrnutím hlavních cílů, které by nám design </a:t>
            </a:r>
            <a:r>
              <a:rPr lang="cs-CZ" dirty="0" err="1"/>
              <a:t>patterns</a:t>
            </a:r>
            <a:r>
              <a:rPr lang="cs-CZ" dirty="0"/>
              <a:t> měly pomoci naplnit:</a:t>
            </a:r>
          </a:p>
          <a:p>
            <a:r>
              <a:rPr lang="cs-CZ" dirty="0"/>
              <a:t>– Vytvořit kód, který je srozumitelný a přehledný, skoro jako dobře napsaná kniha.</a:t>
            </a:r>
          </a:p>
          <a:p>
            <a:r>
              <a:rPr lang="cs-CZ" dirty="0"/>
              <a:t>– Navrhnout architekturu, která vydrží dlouhá léta a odolá změnám požadavků.</a:t>
            </a:r>
          </a:p>
          <a:p>
            <a:r>
              <a:rPr lang="cs-CZ" dirty="0"/>
              <a:t>– Usnadnit údržbu a rozvoj systému, aby bylo možné rychle reagovat na nové výzvy.</a:t>
            </a:r>
          </a:p>
        </p:txBody>
      </p:sp>
      <p:sp>
        <p:nvSpPr>
          <p:cNvPr id="4" name="Zástupný symbol pro číslo snímku 3"/>
          <p:cNvSpPr>
            <a:spLocks noGrp="1"/>
          </p:cNvSpPr>
          <p:nvPr>
            <p:ph type="sldNum" sz="quarter" idx="5"/>
          </p:nvPr>
        </p:nvSpPr>
        <p:spPr/>
        <p:txBody>
          <a:bodyPr/>
          <a:lstStyle/>
          <a:p>
            <a:fld id="{04F2AA03-D088-46E1-9003-8B0AB1303541}" type="slidenum">
              <a:rPr lang="cs-CZ" smtClean="0"/>
              <a:t>2</a:t>
            </a:fld>
            <a:endParaRPr lang="cs-CZ"/>
          </a:p>
        </p:txBody>
      </p:sp>
    </p:spTree>
    <p:extLst>
      <p:ext uri="{BB962C8B-B14F-4D97-AF65-F5344CB8AC3E}">
        <p14:creationId xmlns:p14="http://schemas.microsoft.com/office/powerpoint/2010/main" val="142001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Nyní se podíváme na základní rozdělení návrhových vzorů, které lze shrnout do tří pilířů. </a:t>
            </a:r>
          </a:p>
          <a:p>
            <a:r>
              <a:rPr lang="cs-CZ" dirty="0"/>
              <a:t>Tyto pilíře představují různé aspekty návrhu a každý z nich se zaměřuje na odlišné problémy a jejich řešení.</a:t>
            </a:r>
          </a:p>
          <a:p>
            <a:endParaRPr lang="cs-CZ" dirty="0"/>
          </a:p>
        </p:txBody>
      </p:sp>
      <p:sp>
        <p:nvSpPr>
          <p:cNvPr id="4" name="Zástupný symbol pro číslo snímku 3"/>
          <p:cNvSpPr>
            <a:spLocks noGrp="1"/>
          </p:cNvSpPr>
          <p:nvPr>
            <p:ph type="sldNum" sz="quarter" idx="5"/>
          </p:nvPr>
        </p:nvSpPr>
        <p:spPr/>
        <p:txBody>
          <a:bodyPr/>
          <a:lstStyle/>
          <a:p>
            <a:fld id="{04F2AA03-D088-46E1-9003-8B0AB1303541}" type="slidenum">
              <a:rPr lang="cs-CZ" smtClean="0"/>
              <a:t>3</a:t>
            </a:fld>
            <a:endParaRPr lang="cs-CZ"/>
          </a:p>
        </p:txBody>
      </p:sp>
    </p:spTree>
    <p:extLst>
      <p:ext uri="{BB962C8B-B14F-4D97-AF65-F5344CB8AC3E}">
        <p14:creationId xmlns:p14="http://schemas.microsoft.com/office/powerpoint/2010/main" val="968815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1. </a:t>
            </a:r>
            <a:r>
              <a:rPr lang="cs-CZ" dirty="0" err="1"/>
              <a:t>Creational</a:t>
            </a:r>
            <a:r>
              <a:rPr lang="cs-CZ" dirty="0"/>
              <a:t> – Tvorba objektů</a:t>
            </a:r>
          </a:p>
          <a:p>
            <a:r>
              <a:rPr lang="cs-CZ" dirty="0"/>
              <a:t>Do této skupiny patří vzory, které se zabývají tvorbou objektů. Mezi nejznámější patří:</a:t>
            </a:r>
          </a:p>
          <a:p>
            <a:endParaRPr lang="cs-CZ" dirty="0"/>
          </a:p>
          <a:p>
            <a:r>
              <a:rPr lang="cs-CZ" dirty="0"/>
              <a:t>    </a:t>
            </a:r>
            <a:r>
              <a:rPr lang="cs-CZ" dirty="0" err="1"/>
              <a:t>Singleton</a:t>
            </a:r>
            <a:r>
              <a:rPr lang="cs-CZ" dirty="0"/>
              <a:t>: Tento vzor zaručuje, že z dané třídy existuje pouze jedna instance. Používá se například pro implementaci globálního </a:t>
            </a:r>
            <a:r>
              <a:rPr lang="cs-CZ" dirty="0" err="1"/>
              <a:t>logeru</a:t>
            </a:r>
            <a:r>
              <a:rPr lang="cs-CZ" dirty="0"/>
              <a:t> nebo </a:t>
            </a:r>
            <a:r>
              <a:rPr lang="cs-CZ" dirty="0" err="1"/>
              <a:t>cache</a:t>
            </a:r>
            <a:r>
              <a:rPr lang="cs-CZ" dirty="0"/>
              <a:t>, kde je třeba zajistit jednotný přístup z různých částí aplikace. Při implementaci je třeba věnovat zvláštní pozornost vlákno-</a:t>
            </a:r>
            <a:r>
              <a:rPr lang="cs-CZ" dirty="0" err="1"/>
              <a:t>safety</a:t>
            </a:r>
            <a:r>
              <a:rPr lang="cs-CZ" dirty="0"/>
              <a:t>, aby se předešlo problémům v paralelním prostředí.</a:t>
            </a:r>
          </a:p>
          <a:p>
            <a:endParaRPr lang="cs-CZ" dirty="0"/>
          </a:p>
          <a:p>
            <a:r>
              <a:rPr lang="cs-CZ" dirty="0"/>
              <a:t>    </a:t>
            </a:r>
            <a:r>
              <a:rPr lang="cs-CZ" dirty="0" err="1"/>
              <a:t>Factory</a:t>
            </a:r>
            <a:r>
              <a:rPr lang="cs-CZ" dirty="0"/>
              <a:t> </a:t>
            </a:r>
            <a:r>
              <a:rPr lang="cs-CZ" dirty="0" err="1"/>
              <a:t>Method</a:t>
            </a:r>
            <a:r>
              <a:rPr lang="cs-CZ" dirty="0"/>
              <a:t>: Tento vzor umožňuje dynamickou tvorbu objektů na základě určitých parametrů nebo podmínek. Je vhodný, když je třeba vytvořit objekty, jejichž konkrétní typ se určuje až během běhu aplikace. Příkladem je metoda .</a:t>
            </a:r>
            <a:r>
              <a:rPr lang="cs-CZ" dirty="0" err="1"/>
              <a:t>Parse</a:t>
            </a:r>
            <a:r>
              <a:rPr lang="cs-CZ" dirty="0"/>
              <a:t>(), která podle vstupu vytvoří příslušný objekt.</a:t>
            </a:r>
          </a:p>
          <a:p>
            <a:endParaRPr lang="cs-CZ" dirty="0"/>
          </a:p>
          <a:p>
            <a:r>
              <a:rPr lang="cs-CZ" dirty="0"/>
              <a:t>    </a:t>
            </a:r>
            <a:r>
              <a:rPr lang="cs-CZ" dirty="0" err="1"/>
              <a:t>Builder</a:t>
            </a:r>
            <a:r>
              <a:rPr lang="cs-CZ" dirty="0"/>
              <a:t>: Vzor </a:t>
            </a:r>
            <a:r>
              <a:rPr lang="cs-CZ" dirty="0" err="1"/>
              <a:t>Builder</a:t>
            </a:r>
            <a:r>
              <a:rPr lang="cs-CZ" dirty="0"/>
              <a:t> se využívá pro konstrukci složitějších objektů krok za krokem. Jeho využití se často objevuje v případech, kdy je objekt konfigurovatelný pomocí řady volitelných parametrů. Známým příkladem v jazyce C# je třída </a:t>
            </a:r>
            <a:r>
              <a:rPr lang="cs-CZ" dirty="0" err="1"/>
              <a:t>StringBuilder</a:t>
            </a:r>
            <a:r>
              <a:rPr lang="cs-CZ" dirty="0"/>
              <a:t>, která umožňuje efektivní manipulaci s textem.</a:t>
            </a:r>
          </a:p>
        </p:txBody>
      </p:sp>
      <p:sp>
        <p:nvSpPr>
          <p:cNvPr id="4" name="Zástupný symbol pro číslo snímku 3"/>
          <p:cNvSpPr>
            <a:spLocks noGrp="1"/>
          </p:cNvSpPr>
          <p:nvPr>
            <p:ph type="sldNum" sz="quarter" idx="5"/>
          </p:nvPr>
        </p:nvSpPr>
        <p:spPr/>
        <p:txBody>
          <a:bodyPr/>
          <a:lstStyle/>
          <a:p>
            <a:fld id="{04F2AA03-D088-46E1-9003-8B0AB1303541}" type="slidenum">
              <a:rPr lang="cs-CZ" smtClean="0"/>
              <a:t>4</a:t>
            </a:fld>
            <a:endParaRPr lang="cs-CZ"/>
          </a:p>
        </p:txBody>
      </p:sp>
    </p:spTree>
    <p:extLst>
      <p:ext uri="{BB962C8B-B14F-4D97-AF65-F5344CB8AC3E}">
        <p14:creationId xmlns:p14="http://schemas.microsoft.com/office/powerpoint/2010/main" val="2801186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2. </a:t>
            </a:r>
            <a:r>
              <a:rPr lang="cs-CZ" dirty="0" err="1"/>
              <a:t>Structural</a:t>
            </a:r>
            <a:r>
              <a:rPr lang="cs-CZ" dirty="0"/>
              <a:t> – Uspořádání tříd</a:t>
            </a:r>
          </a:p>
          <a:p>
            <a:r>
              <a:rPr lang="cs-CZ" dirty="0" err="1"/>
              <a:t>Structural</a:t>
            </a:r>
            <a:r>
              <a:rPr lang="cs-CZ" dirty="0"/>
              <a:t> vzory se soustředí na to, jak efektivně kombinovat a navzájem propojit různé třídy a objekty tak, aby vznikla koherentní struktura. Patří sem:</a:t>
            </a:r>
          </a:p>
          <a:p>
            <a:endParaRPr lang="cs-CZ" dirty="0"/>
          </a:p>
          <a:p>
            <a:r>
              <a:rPr lang="cs-CZ" dirty="0"/>
              <a:t>    </a:t>
            </a:r>
            <a:r>
              <a:rPr lang="cs-CZ" dirty="0" err="1"/>
              <a:t>Decorator</a:t>
            </a:r>
            <a:r>
              <a:rPr lang="cs-CZ" dirty="0"/>
              <a:t>: Tento vzor umožňuje dynamické rozšíření funkcionality objektů bez nutnosti měnit jejich strukturu. Například při práci se streamy můžeme pomocí </a:t>
            </a:r>
            <a:r>
              <a:rPr lang="cs-CZ" dirty="0" err="1"/>
              <a:t>dekorátoru</a:t>
            </a:r>
            <a:r>
              <a:rPr lang="cs-CZ" dirty="0"/>
              <a:t> obalit základní stream třídou, která přidá další funkce, jako je </a:t>
            </a:r>
            <a:r>
              <a:rPr lang="cs-CZ" dirty="0" err="1"/>
              <a:t>buffering</a:t>
            </a:r>
            <a:r>
              <a:rPr lang="cs-CZ" dirty="0"/>
              <a:t>, aniž bychom museli modifikovat původní třídu.</a:t>
            </a:r>
          </a:p>
          <a:p>
            <a:endParaRPr lang="cs-CZ" dirty="0"/>
          </a:p>
          <a:p>
            <a:r>
              <a:rPr lang="cs-CZ" dirty="0"/>
              <a:t>    Adapter: Adapter funguje jako most mezi dvěma neslučitelnými systémy či třídami. Umožňuje, aby objekty spolu komunikovaly, i když jejich rozhraní nejsou přímo kompatibilní. Typickým příkladem je adaptace starších komponent (například COM) pro využití v moderním .NET prostředí.</a:t>
            </a:r>
          </a:p>
          <a:p>
            <a:endParaRPr lang="cs-CZ" dirty="0"/>
          </a:p>
          <a:p>
            <a:r>
              <a:rPr lang="cs-CZ" dirty="0"/>
              <a:t>    </a:t>
            </a:r>
            <a:r>
              <a:rPr lang="cs-CZ" dirty="0" err="1"/>
              <a:t>Facade</a:t>
            </a:r>
            <a:r>
              <a:rPr lang="cs-CZ" dirty="0"/>
              <a:t>: </a:t>
            </a:r>
            <a:r>
              <a:rPr lang="cs-CZ" dirty="0" err="1"/>
              <a:t>Facade</a:t>
            </a:r>
            <a:r>
              <a:rPr lang="cs-CZ" dirty="0"/>
              <a:t> vzor poskytuje jednoduché rozhraní pro složitý subsystém. Díky němu lze skrýt interní složitost systému a nabídnout konzistentní a snadno použitelné API, což zjednodušuje práci s komplexními knihovnami nebo frameworky.</a:t>
            </a:r>
          </a:p>
        </p:txBody>
      </p:sp>
      <p:sp>
        <p:nvSpPr>
          <p:cNvPr id="4" name="Zástupný symbol pro číslo snímku 3"/>
          <p:cNvSpPr>
            <a:spLocks noGrp="1"/>
          </p:cNvSpPr>
          <p:nvPr>
            <p:ph type="sldNum" sz="quarter" idx="5"/>
          </p:nvPr>
        </p:nvSpPr>
        <p:spPr/>
        <p:txBody>
          <a:bodyPr/>
          <a:lstStyle/>
          <a:p>
            <a:fld id="{04F2AA03-D088-46E1-9003-8B0AB1303541}" type="slidenum">
              <a:rPr lang="cs-CZ" smtClean="0"/>
              <a:t>5</a:t>
            </a:fld>
            <a:endParaRPr lang="cs-CZ"/>
          </a:p>
        </p:txBody>
      </p:sp>
    </p:spTree>
    <p:extLst>
      <p:ext uri="{BB962C8B-B14F-4D97-AF65-F5344CB8AC3E}">
        <p14:creationId xmlns:p14="http://schemas.microsoft.com/office/powerpoint/2010/main" val="1062266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3. </a:t>
            </a:r>
            <a:r>
              <a:rPr lang="cs-CZ" dirty="0" err="1"/>
              <a:t>Behavioral</a:t>
            </a:r>
            <a:r>
              <a:rPr lang="cs-CZ" dirty="0"/>
              <a:t> – Komunikace mezi objekty</a:t>
            </a:r>
          </a:p>
          <a:p>
            <a:r>
              <a:rPr lang="cs-CZ" dirty="0" err="1"/>
              <a:t>Behavioral</a:t>
            </a:r>
            <a:r>
              <a:rPr lang="cs-CZ" dirty="0"/>
              <a:t> vzory řeší způsob, jakým objekty spolu komunikují a jak jsou řízeny jejich interakce. Patří sem:</a:t>
            </a:r>
          </a:p>
          <a:p>
            <a:endParaRPr lang="cs-CZ" dirty="0"/>
          </a:p>
          <a:p>
            <a:r>
              <a:rPr lang="cs-CZ" dirty="0"/>
              <a:t>    </a:t>
            </a:r>
            <a:r>
              <a:rPr lang="cs-CZ" dirty="0" err="1"/>
              <a:t>Observer</a:t>
            </a:r>
            <a:r>
              <a:rPr lang="cs-CZ" dirty="0"/>
              <a:t>: Vzor </a:t>
            </a:r>
            <a:r>
              <a:rPr lang="cs-CZ" dirty="0" err="1"/>
              <a:t>Observer</a:t>
            </a:r>
            <a:r>
              <a:rPr lang="cs-CZ" dirty="0"/>
              <a:t> se používá pro situace, kdy změna stavu jednoho objektu vyvolá reakci u jiných objektů. Tato technika se hojně využívá při implementaci událostí nebo v rámci rozhraní </a:t>
            </a:r>
            <a:r>
              <a:rPr lang="cs-CZ" dirty="0" err="1"/>
              <a:t>IObservable</a:t>
            </a:r>
            <a:r>
              <a:rPr lang="cs-CZ" dirty="0"/>
              <a:t>&lt;T&gt; v C#. Typickým příkladem je systém, kde při změně dat automaticky dojde k aktualizaci všech závislých komponent.</a:t>
            </a:r>
          </a:p>
          <a:p>
            <a:endParaRPr lang="cs-CZ" dirty="0"/>
          </a:p>
          <a:p>
            <a:r>
              <a:rPr lang="cs-CZ" dirty="0"/>
              <a:t>    </a:t>
            </a:r>
            <a:r>
              <a:rPr lang="cs-CZ" dirty="0" err="1"/>
              <a:t>Strategy</a:t>
            </a:r>
            <a:r>
              <a:rPr lang="cs-CZ" dirty="0"/>
              <a:t>: </a:t>
            </a:r>
            <a:r>
              <a:rPr lang="cs-CZ" dirty="0" err="1"/>
              <a:t>Strategy</a:t>
            </a:r>
            <a:r>
              <a:rPr lang="cs-CZ" dirty="0"/>
              <a:t> umožňuje dynamické přepínání algoritmů. Tento vzor je velmi užitečný v případech, kdy se chceme vyhnout rozsáhlým podmínkovým konstrukcím typu </a:t>
            </a:r>
            <a:r>
              <a:rPr lang="cs-CZ" dirty="0" err="1"/>
              <a:t>if-else</a:t>
            </a:r>
            <a:r>
              <a:rPr lang="cs-CZ" dirty="0"/>
              <a:t>, a místo toho umožnit snadné nahrazení nebo rozšíření logiky podle aktuálních potřeb – například při výběru vhodného algoritmu pro šifrování dat.</a:t>
            </a:r>
          </a:p>
          <a:p>
            <a:endParaRPr lang="cs-CZ" dirty="0"/>
          </a:p>
          <a:p>
            <a:r>
              <a:rPr lang="cs-CZ" dirty="0"/>
              <a:t>    </a:t>
            </a:r>
            <a:r>
              <a:rPr lang="cs-CZ" dirty="0" err="1"/>
              <a:t>Command</a:t>
            </a:r>
            <a:r>
              <a:rPr lang="cs-CZ" dirty="0"/>
              <a:t>: Tento vzor zabalí požadavky do objektů, čímž umožňuje jejich snadnou manipulaci, ukládání, zpracování či dokonce zrušení akce. Je velmi vhodný pro implementaci funkcí jako </a:t>
            </a:r>
            <a:r>
              <a:rPr lang="cs-CZ" dirty="0" err="1"/>
              <a:t>undo</a:t>
            </a:r>
            <a:r>
              <a:rPr lang="cs-CZ" dirty="0"/>
              <a:t>/</a:t>
            </a:r>
            <a:r>
              <a:rPr lang="cs-CZ" dirty="0" err="1"/>
              <a:t>redo</a:t>
            </a:r>
            <a:r>
              <a:rPr lang="cs-CZ" dirty="0"/>
              <a:t>, kde je nutné mít možnost zpětně vrátit provedené operace.</a:t>
            </a:r>
          </a:p>
        </p:txBody>
      </p:sp>
      <p:sp>
        <p:nvSpPr>
          <p:cNvPr id="4" name="Zástupný symbol pro číslo snímku 3"/>
          <p:cNvSpPr>
            <a:spLocks noGrp="1"/>
          </p:cNvSpPr>
          <p:nvPr>
            <p:ph type="sldNum" sz="quarter" idx="5"/>
          </p:nvPr>
        </p:nvSpPr>
        <p:spPr/>
        <p:txBody>
          <a:bodyPr/>
          <a:lstStyle/>
          <a:p>
            <a:fld id="{04F2AA03-D088-46E1-9003-8B0AB1303541}" type="slidenum">
              <a:rPr lang="cs-CZ" smtClean="0"/>
              <a:t>6</a:t>
            </a:fld>
            <a:endParaRPr lang="cs-CZ"/>
          </a:p>
        </p:txBody>
      </p:sp>
    </p:spTree>
    <p:extLst>
      <p:ext uri="{BB962C8B-B14F-4D97-AF65-F5344CB8AC3E}">
        <p14:creationId xmlns:p14="http://schemas.microsoft.com/office/powerpoint/2010/main" val="2585630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Kód v akci</a:t>
            </a:r>
          </a:p>
          <a:p>
            <a:r>
              <a:rPr lang="cs-CZ" dirty="0"/>
              <a:t>Teoretické koncepty, které jsme dosud probírali, se samozřejmě uplatňují v praxi. Při pohledu na reálný kód můžeme vidět, jak se jednotlivé vzory propojují a vzájemně doplňují. Například implementace </a:t>
            </a:r>
            <a:r>
              <a:rPr lang="cs-CZ" dirty="0" err="1"/>
              <a:t>Singletonu</a:t>
            </a:r>
            <a:r>
              <a:rPr lang="cs-CZ" dirty="0"/>
              <a:t> vyžaduje správné nastavení statické instance s ohledem na vlákno-</a:t>
            </a:r>
            <a:r>
              <a:rPr lang="cs-CZ" dirty="0" err="1"/>
              <a:t>safety</a:t>
            </a:r>
            <a:r>
              <a:rPr lang="cs-CZ" dirty="0"/>
              <a:t>, což je nezbytné zejména v prostředí, kde může docházet k paralelnímu přístupu. Podobně je princip </a:t>
            </a:r>
            <a:r>
              <a:rPr lang="cs-CZ" dirty="0" err="1"/>
              <a:t>Dependency</a:t>
            </a:r>
            <a:r>
              <a:rPr lang="cs-CZ" dirty="0"/>
              <a:t> </a:t>
            </a:r>
            <a:r>
              <a:rPr lang="cs-CZ" dirty="0" err="1"/>
              <a:t>Injection</a:t>
            </a:r>
            <a:r>
              <a:rPr lang="cs-CZ" dirty="0"/>
              <a:t> využit pro snadné vložení závislostí, což usnadňuje testování a rozšiřování aplikace. V mnoha moderních projektech najdeme také využití vzoru </a:t>
            </a:r>
            <a:r>
              <a:rPr lang="cs-CZ" dirty="0" err="1"/>
              <a:t>Observer</a:t>
            </a:r>
            <a:r>
              <a:rPr lang="cs-CZ" dirty="0"/>
              <a:t>, který efektivně zajišťuje komunikaci mezi komponentami při změnách jejich stavu.</a:t>
            </a:r>
          </a:p>
        </p:txBody>
      </p:sp>
      <p:sp>
        <p:nvSpPr>
          <p:cNvPr id="4" name="Zástupný symbol pro číslo snímku 3"/>
          <p:cNvSpPr>
            <a:spLocks noGrp="1"/>
          </p:cNvSpPr>
          <p:nvPr>
            <p:ph type="sldNum" sz="quarter" idx="5"/>
          </p:nvPr>
        </p:nvSpPr>
        <p:spPr/>
        <p:txBody>
          <a:bodyPr/>
          <a:lstStyle/>
          <a:p>
            <a:fld id="{04F2AA03-D088-46E1-9003-8B0AB1303541}" type="slidenum">
              <a:rPr lang="cs-CZ" smtClean="0"/>
              <a:t>7</a:t>
            </a:fld>
            <a:endParaRPr lang="cs-CZ"/>
          </a:p>
        </p:txBody>
      </p:sp>
    </p:spTree>
    <p:extLst>
      <p:ext uri="{BB962C8B-B14F-4D97-AF65-F5344CB8AC3E}">
        <p14:creationId xmlns:p14="http://schemas.microsoft.com/office/powerpoint/2010/main" val="1457133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Dependency</a:t>
            </a:r>
            <a:r>
              <a:rPr lang="cs-CZ" dirty="0"/>
              <a:t> </a:t>
            </a:r>
            <a:r>
              <a:rPr lang="cs-CZ" dirty="0" err="1"/>
              <a:t>Injection</a:t>
            </a:r>
            <a:r>
              <a:rPr lang="cs-CZ" dirty="0"/>
              <a:t> – Moderní hrdina</a:t>
            </a:r>
          </a:p>
          <a:p>
            <a:r>
              <a:rPr lang="cs-CZ" dirty="0"/>
              <a:t>Kromě samotných návrhových vzorů bychom měli věnovat pozornost i principům moderního návrhu, mezi něž patří závislostní injekce (</a:t>
            </a:r>
            <a:r>
              <a:rPr lang="cs-CZ" dirty="0" err="1"/>
              <a:t>Dependency</a:t>
            </a:r>
            <a:r>
              <a:rPr lang="cs-CZ" dirty="0"/>
              <a:t> </a:t>
            </a:r>
            <a:r>
              <a:rPr lang="cs-CZ" dirty="0" err="1"/>
              <a:t>Injection</a:t>
            </a:r>
            <a:r>
              <a:rPr lang="cs-CZ" dirty="0"/>
              <a:t>, DI). Tento přístup, který je již vestavěný například v ASP.NET </a:t>
            </a:r>
            <a:r>
              <a:rPr lang="cs-CZ" dirty="0" err="1"/>
              <a:t>Core</a:t>
            </a:r>
            <a:r>
              <a:rPr lang="cs-CZ" dirty="0"/>
              <a:t>, umožňuje předávat závislosti objektům místo toho, aby si je objekty vytvářely samy. Hlavní výhodou DI je zvýšení testovatelnosti a flexibility kódu. Díky tomu je možné jednoduše zaměnit konkrétní implementaci závislosti při testování, což vede k robustnějším a lépe udržovatelným aplikacím. Statistiky ukazují, že až 80 % moderních projektů v C# využívá právě tento princip.</a:t>
            </a:r>
          </a:p>
        </p:txBody>
      </p:sp>
      <p:sp>
        <p:nvSpPr>
          <p:cNvPr id="4" name="Zástupný symbol pro číslo snímku 3"/>
          <p:cNvSpPr>
            <a:spLocks noGrp="1"/>
          </p:cNvSpPr>
          <p:nvPr>
            <p:ph type="sldNum" sz="quarter" idx="5"/>
          </p:nvPr>
        </p:nvSpPr>
        <p:spPr/>
        <p:txBody>
          <a:bodyPr/>
          <a:lstStyle/>
          <a:p>
            <a:fld id="{04F2AA03-D088-46E1-9003-8B0AB1303541}" type="slidenum">
              <a:rPr lang="cs-CZ" smtClean="0"/>
              <a:t>8</a:t>
            </a:fld>
            <a:endParaRPr lang="cs-CZ"/>
          </a:p>
        </p:txBody>
      </p:sp>
    </p:spTree>
    <p:extLst>
      <p:ext uri="{BB962C8B-B14F-4D97-AF65-F5344CB8AC3E}">
        <p14:creationId xmlns:p14="http://schemas.microsoft.com/office/powerpoint/2010/main" val="3352218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Proč a kdy použít návrhové vzory</a:t>
            </a:r>
          </a:p>
          <a:p>
            <a:r>
              <a:rPr lang="cs-CZ" dirty="0"/>
              <a:t>Je důležité se zaměřit na situace, kdy je použití návrhových vzorů opravdu vhodné. V první řadě jde o opakující se problémy, které se objevují v různých projektech. Když se setkáme s podobnými výzvami, můžeme využít ověřené řešení, která nejen zjednoduší návrh, ale také výrazně zvýší kvalitu a udržitelnost kódu. Mezi hlavní výhody patří: • Čistší architektura: Použití návrhových vzorů vede k tomu, že výsledný kód je modulární, přehledný a snadno pochopitelný i pro nové členy týmu.</a:t>
            </a:r>
          </a:p>
          <a:p>
            <a:r>
              <a:rPr lang="cs-CZ" dirty="0"/>
              <a:t>• Rychlejší </a:t>
            </a:r>
            <a:r>
              <a:rPr lang="cs-CZ" dirty="0" err="1"/>
              <a:t>onboarding</a:t>
            </a:r>
            <a:r>
              <a:rPr lang="cs-CZ" dirty="0"/>
              <a:t>: Díky dobře definovaným a známým vzorům se noví členové týmu rychleji orientují v architektuře projektu, což zkracuje dobu potřebnou k zapojení se do vývoje.</a:t>
            </a:r>
          </a:p>
          <a:p>
            <a:r>
              <a:rPr lang="cs-CZ" dirty="0"/>
              <a:t>• Snadné rozšíření: Díky jasnému oddělení odpovědností a konzistentní struktuře je možné systém jednoduše rozšiřovat o nové funkce, aniž by bylo nutné přepisovat již existující kód.</a:t>
            </a:r>
          </a:p>
          <a:p>
            <a:r>
              <a:rPr lang="cs-CZ" dirty="0"/>
              <a:t>Použití návrhových vzorů tedy není jen otázkou elegance nebo teoretické správnosti, ale především otázkou praktické efektivity a dlouhodobé udržitelnosti softwarových řešení.</a:t>
            </a:r>
          </a:p>
          <a:p>
            <a:endParaRPr lang="cs-CZ" dirty="0"/>
          </a:p>
          <a:p>
            <a:r>
              <a:rPr lang="cs-CZ" dirty="0"/>
              <a:t>Je zřejmé, že zavedení těchto principů do vývoje nejenže zvyšuje kvalitu kódu, ale také podporuje týmovou spolupráci a umožňuje rychlejší adaptaci na nové požadavky. Moderní přístupy v softwarovém inženýrství nám pomáhají vytvářet systémy, které vydrží i při dlouhodobém rozvoji a změnách technologií. V praxi se tedy design </a:t>
            </a:r>
            <a:r>
              <a:rPr lang="cs-CZ" dirty="0" err="1"/>
              <a:t>patterns</a:t>
            </a:r>
            <a:r>
              <a:rPr lang="cs-CZ" dirty="0"/>
              <a:t> a principy jako </a:t>
            </a:r>
            <a:r>
              <a:rPr lang="cs-CZ" dirty="0" err="1"/>
              <a:t>Dependency</a:t>
            </a:r>
            <a:r>
              <a:rPr lang="cs-CZ" dirty="0"/>
              <a:t> </a:t>
            </a:r>
            <a:r>
              <a:rPr lang="cs-CZ" dirty="0" err="1"/>
              <a:t>Injection</a:t>
            </a:r>
            <a:r>
              <a:rPr lang="cs-CZ" dirty="0"/>
              <a:t> stávají klíčovými prvky, bez kterých by bylo dosažení požadované kvality a udržitelnosti velmi náročné.</a:t>
            </a:r>
          </a:p>
        </p:txBody>
      </p:sp>
      <p:sp>
        <p:nvSpPr>
          <p:cNvPr id="4" name="Zástupný symbol pro číslo snímku 3"/>
          <p:cNvSpPr>
            <a:spLocks noGrp="1"/>
          </p:cNvSpPr>
          <p:nvPr>
            <p:ph type="sldNum" sz="quarter" idx="5"/>
          </p:nvPr>
        </p:nvSpPr>
        <p:spPr/>
        <p:txBody>
          <a:bodyPr/>
          <a:lstStyle/>
          <a:p>
            <a:fld id="{04F2AA03-D088-46E1-9003-8B0AB1303541}" type="slidenum">
              <a:rPr lang="cs-CZ" smtClean="0"/>
              <a:t>9</a:t>
            </a:fld>
            <a:endParaRPr lang="cs-CZ"/>
          </a:p>
        </p:txBody>
      </p:sp>
    </p:spTree>
    <p:extLst>
      <p:ext uri="{BB962C8B-B14F-4D97-AF65-F5344CB8AC3E}">
        <p14:creationId xmlns:p14="http://schemas.microsoft.com/office/powerpoint/2010/main" val="144231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3839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77250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601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12001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15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8012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1340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14806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35749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9228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3/25/2025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3275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3/25/2025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7634203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2" r:id="rId6"/>
    <p:sldLayoutId id="2147483698" r:id="rId7"/>
    <p:sldLayoutId id="2147483699" r:id="rId8"/>
    <p:sldLayoutId id="2147483700" r:id="rId9"/>
    <p:sldLayoutId id="2147483701" r:id="rId10"/>
    <p:sldLayoutId id="2147483703"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Rectangle 19">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Obrázek 5" descr="Obsah obrázku klipart&#10;&#10;Obsah vygenerovaný umělou inteligencí může být nesprávný.">
            <a:extLst>
              <a:ext uri="{FF2B5EF4-FFF2-40B4-BE49-F238E27FC236}">
                <a16:creationId xmlns:a16="http://schemas.microsoft.com/office/drawing/2014/main" id="{D07BECB4-C30C-4CC3-3594-9BB618A596A8}"/>
              </a:ext>
            </a:extLst>
          </p:cNvPr>
          <p:cNvPicPr>
            <a:picLocks noChangeAspect="1"/>
          </p:cNvPicPr>
          <p:nvPr/>
        </p:nvPicPr>
        <p:blipFill>
          <a:blip r:embed="rId3">
            <a:alphaModFix amt="40000"/>
            <a:extLst>
              <a:ext uri="{BEBA8EAE-BF5A-486C-A8C5-ECC9F3942E4B}">
                <a14:imgProps xmlns:a14="http://schemas.microsoft.com/office/drawing/2010/main">
                  <a14:imgLayer r:embed="rId4">
                    <a14:imgEffect>
                      <a14:backgroundRemoval t="10000" b="90000" l="10000" r="90000">
                        <a14:foregroundMark x1="60313" y1="23854" x2="67917" y2="25885"/>
                        <a14:foregroundMark x1="64063" y1="19063" x2="60990" y2="28281"/>
                        <a14:foregroundMark x1="70313" y1="25729" x2="68854" y2="35313"/>
                        <a14:foregroundMark x1="67917" y1="38542" x2="67656" y2="43594"/>
                        <a14:foregroundMark x1="58021" y1="31354" x2="53490" y2="34375"/>
                        <a14:foregroundMark x1="68958" y1="23333" x2="78333" y2="25990"/>
                      </a14:backgroundRemoval>
                    </a14:imgEffect>
                  </a14:imgLayer>
                </a14:imgProps>
              </a:ext>
              <a:ext uri="{28A0092B-C50C-407E-A947-70E740481C1C}">
                <a14:useLocalDpi xmlns:a14="http://schemas.microsoft.com/office/drawing/2010/main" val="0"/>
              </a:ext>
            </a:extLst>
          </a:blip>
          <a:srcRect r="11111"/>
          <a:stretch/>
        </p:blipFill>
        <p:spPr>
          <a:xfrm>
            <a:off x="-1" y="-4"/>
            <a:ext cx="6096000" cy="6858001"/>
          </a:xfrm>
          <a:prstGeom prst="rect">
            <a:avLst/>
          </a:prstGeom>
        </p:spPr>
      </p:pic>
      <p:sp>
        <p:nvSpPr>
          <p:cNvPr id="2" name="Nadpis 1">
            <a:extLst>
              <a:ext uri="{FF2B5EF4-FFF2-40B4-BE49-F238E27FC236}">
                <a16:creationId xmlns:a16="http://schemas.microsoft.com/office/drawing/2014/main" id="{28495972-41A7-3F87-1782-57E3D3B2FB06}"/>
              </a:ext>
            </a:extLst>
          </p:cNvPr>
          <p:cNvSpPr>
            <a:spLocks noGrp="1"/>
          </p:cNvSpPr>
          <p:nvPr>
            <p:ph type="ctrTitle"/>
          </p:nvPr>
        </p:nvSpPr>
        <p:spPr>
          <a:xfrm>
            <a:off x="517870" y="978408"/>
            <a:ext cx="5021182" cy="2334248"/>
          </a:xfrm>
        </p:spPr>
        <p:txBody>
          <a:bodyPr anchor="t">
            <a:normAutofit/>
          </a:bodyPr>
          <a:lstStyle/>
          <a:p>
            <a:r>
              <a:rPr lang="cs-CZ" sz="5400">
                <a:solidFill>
                  <a:srgbClr val="FFFFFF"/>
                </a:solidFill>
              </a:rPr>
              <a:t>Design Patterns v C#</a:t>
            </a: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bsah obrázku vektorová grafika, kreativita&#10;&#10;Obsah vygenerovaný umělou inteligencí může být nesprávný.">
            <a:extLst>
              <a:ext uri="{FF2B5EF4-FFF2-40B4-BE49-F238E27FC236}">
                <a16:creationId xmlns:a16="http://schemas.microsoft.com/office/drawing/2014/main" id="{BD229683-0A41-FBC2-802E-52639429F934}"/>
              </a:ext>
            </a:extLst>
          </p:cNvPr>
          <p:cNvPicPr>
            <a:picLocks noChangeAspect="1"/>
          </p:cNvPicPr>
          <p:nvPr/>
        </p:nvPicPr>
        <p:blipFill>
          <a:blip r:embed="rId5">
            <a:alphaModFix amt="40000"/>
          </a:blip>
          <a:srcRect l="17111" r="17111"/>
          <a:stretch/>
        </p:blipFill>
        <p:spPr>
          <a:xfrm>
            <a:off x="6095999" y="-4"/>
            <a:ext cx="6096000" cy="6858001"/>
          </a:xfrm>
          <a:prstGeom prst="rect">
            <a:avLst/>
          </a:prstGeom>
        </p:spPr>
      </p:pic>
      <p:sp>
        <p:nvSpPr>
          <p:cNvPr id="3" name="Podnadpis 2">
            <a:extLst>
              <a:ext uri="{FF2B5EF4-FFF2-40B4-BE49-F238E27FC236}">
                <a16:creationId xmlns:a16="http://schemas.microsoft.com/office/drawing/2014/main" id="{05489BD2-EBEA-686B-61CB-17739F9D1733}"/>
              </a:ext>
            </a:extLst>
          </p:cNvPr>
          <p:cNvSpPr>
            <a:spLocks noGrp="1"/>
          </p:cNvSpPr>
          <p:nvPr>
            <p:ph type="subTitle" idx="1"/>
          </p:nvPr>
        </p:nvSpPr>
        <p:spPr>
          <a:xfrm>
            <a:off x="6594266" y="2468876"/>
            <a:ext cx="5040785" cy="1920240"/>
          </a:xfrm>
        </p:spPr>
        <p:txBody>
          <a:bodyPr anchor="b">
            <a:normAutofit/>
          </a:bodyPr>
          <a:lstStyle/>
          <a:p>
            <a:r>
              <a:rPr lang="cs-CZ" dirty="0">
                <a:solidFill>
                  <a:srgbClr val="FFFFFF"/>
                </a:solidFill>
              </a:rPr>
              <a:t>Efektivní a udržitelný softwarový návrh</a:t>
            </a:r>
          </a:p>
        </p:txBody>
      </p:sp>
      <p:sp>
        <p:nvSpPr>
          <p:cNvPr id="24" name="Rectangle 2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300216"/>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ovéPole 6">
            <a:extLst>
              <a:ext uri="{FF2B5EF4-FFF2-40B4-BE49-F238E27FC236}">
                <a16:creationId xmlns:a16="http://schemas.microsoft.com/office/drawing/2014/main" id="{85D62B14-1D22-9127-D689-A19CD380B148}"/>
              </a:ext>
            </a:extLst>
          </p:cNvPr>
          <p:cNvSpPr txBox="1"/>
          <p:nvPr/>
        </p:nvSpPr>
        <p:spPr>
          <a:xfrm>
            <a:off x="8056396" y="5653883"/>
            <a:ext cx="3626955" cy="646331"/>
          </a:xfrm>
          <a:prstGeom prst="rect">
            <a:avLst/>
          </a:prstGeom>
          <a:noFill/>
        </p:spPr>
        <p:txBody>
          <a:bodyPr wrap="none" rtlCol="0">
            <a:spAutoFit/>
          </a:bodyPr>
          <a:lstStyle/>
          <a:p>
            <a:pPr algn="r"/>
            <a:r>
              <a:rPr lang="cs-CZ" dirty="0"/>
              <a:t>Jindřich Caletka, David </a:t>
            </a:r>
            <a:r>
              <a:rPr lang="cs-CZ" dirty="0" err="1"/>
              <a:t>Krysmánek</a:t>
            </a:r>
            <a:br>
              <a:rPr lang="cs-CZ" dirty="0"/>
            </a:br>
            <a:r>
              <a:rPr lang="cs-CZ" dirty="0"/>
              <a:t>2025</a:t>
            </a:r>
          </a:p>
        </p:txBody>
      </p:sp>
    </p:spTree>
    <p:extLst>
      <p:ext uri="{BB962C8B-B14F-4D97-AF65-F5344CB8AC3E}">
        <p14:creationId xmlns:p14="http://schemas.microsoft.com/office/powerpoint/2010/main" val="303650631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Freeform: Shape 11">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1">
            <a:extLst>
              <a:ext uri="{FF2B5EF4-FFF2-40B4-BE49-F238E27FC236}">
                <a16:creationId xmlns:a16="http://schemas.microsoft.com/office/drawing/2014/main" id="{AFCBEA3C-2A32-E26D-41FD-D933F03C1866}"/>
              </a:ext>
            </a:extLst>
          </p:cNvPr>
          <p:cNvSpPr>
            <a:spLocks noGrp="1" noChangeArrowheads="1"/>
          </p:cNvSpPr>
          <p:nvPr>
            <p:ph idx="1"/>
          </p:nvPr>
        </p:nvSpPr>
        <p:spPr bwMode="auto">
          <a:xfrm>
            <a:off x="2816450" y="3421307"/>
            <a:ext cx="9372502" cy="23305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lang="cs-CZ" altLang="cs-CZ" sz="5400" dirty="0">
                <a:latin typeface="Arial" panose="020B0604020202020204" pitchFamily="34" charset="0"/>
              </a:rPr>
              <a:t>Díky za pozornost!</a:t>
            </a:r>
            <a:endParaRPr kumimoji="0" lang="cs-CZ" altLang="cs-CZ" sz="5400" b="0" i="0" u="none" strike="noStrike" cap="none" normalizeH="0" baseline="0" dirty="0">
              <a:ln>
                <a:noFill/>
              </a:ln>
              <a:effectLst/>
              <a:latin typeface="Arial" panose="020B0604020202020204" pitchFamily="34" charset="0"/>
            </a:endParaRPr>
          </a:p>
        </p:txBody>
      </p:sp>
      <p:pic>
        <p:nvPicPr>
          <p:cNvPr id="5" name="Picture 3" descr="Obsah obrázku vektorová grafika, kreativita&#10;&#10;Obsah vygenerovaný umělou inteligencí může být nesprávný.">
            <a:extLst>
              <a:ext uri="{FF2B5EF4-FFF2-40B4-BE49-F238E27FC236}">
                <a16:creationId xmlns:a16="http://schemas.microsoft.com/office/drawing/2014/main" id="{A2E03C21-F022-38D3-B726-992365ACF5CA}"/>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saturation sat="101000"/>
                    </a14:imgEffect>
                  </a14:imgLayer>
                </a14:imgProps>
              </a:ext>
            </a:extLst>
          </a:blip>
          <a:srcRect t="3591" r="-2" b="-2"/>
          <a:stretch/>
        </p:blipFill>
        <p:spPr>
          <a:xfrm>
            <a:off x="-3048" y="-1840085"/>
            <a:ext cx="12192000" cy="8698080"/>
          </a:xfrm>
          <a:prstGeom prst="rect">
            <a:avLst/>
          </a:prstGeom>
          <a:solidFill>
            <a:schemeClr val="tx1">
              <a:alpha val="0"/>
            </a:schemeClr>
          </a:solidFill>
        </p:spPr>
      </p:pic>
    </p:spTree>
    <p:extLst>
      <p:ext uri="{BB962C8B-B14F-4D97-AF65-F5344CB8AC3E}">
        <p14:creationId xmlns:p14="http://schemas.microsoft.com/office/powerpoint/2010/main" val="98824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dpis 1">
            <a:extLst>
              <a:ext uri="{FF2B5EF4-FFF2-40B4-BE49-F238E27FC236}">
                <a16:creationId xmlns:a16="http://schemas.microsoft.com/office/drawing/2014/main" id="{ACB0782B-F21B-A0C5-A559-F99A75E1A4F2}"/>
              </a:ext>
            </a:extLst>
          </p:cNvPr>
          <p:cNvSpPr>
            <a:spLocks noGrp="1"/>
          </p:cNvSpPr>
          <p:nvPr>
            <p:ph type="title"/>
          </p:nvPr>
        </p:nvSpPr>
        <p:spPr>
          <a:xfrm>
            <a:off x="5138928" y="978408"/>
            <a:ext cx="6537960" cy="1463040"/>
          </a:xfrm>
        </p:spPr>
        <p:txBody>
          <a:bodyPr>
            <a:normAutofit/>
          </a:bodyPr>
          <a:lstStyle/>
          <a:p>
            <a:r>
              <a:rPr lang="cs-CZ" dirty="0"/>
              <a:t>Síla design </a:t>
            </a:r>
            <a:r>
              <a:rPr lang="cs-CZ" dirty="0" err="1"/>
              <a:t>patterns</a:t>
            </a:r>
            <a:endParaRPr lang="cs-CZ" dirty="0"/>
          </a:p>
        </p:txBody>
      </p:sp>
      <p:sp>
        <p:nvSpPr>
          <p:cNvPr id="40" name="Freeform: Shape 39">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Obrázek 12" descr="Obsah obrázku text, snímek obrazovky, kniha, Písmo&#10;&#10;Obsah vygenerovaný umělou inteligencí může být nesprávný.">
            <a:extLst>
              <a:ext uri="{FF2B5EF4-FFF2-40B4-BE49-F238E27FC236}">
                <a16:creationId xmlns:a16="http://schemas.microsoft.com/office/drawing/2014/main" id="{98B584BE-FF44-2F35-190E-CFC84CABFE66}"/>
              </a:ext>
            </a:extLst>
          </p:cNvPr>
          <p:cNvPicPr>
            <a:picLocks noChangeAspect="1"/>
          </p:cNvPicPr>
          <p:nvPr/>
        </p:nvPicPr>
        <p:blipFill>
          <a:blip r:embed="rId3">
            <a:extLst>
              <a:ext uri="{28A0092B-C50C-407E-A947-70E740481C1C}">
                <a14:useLocalDpi xmlns:a14="http://schemas.microsoft.com/office/drawing/2010/main" val="0"/>
              </a:ext>
            </a:extLst>
          </a:blip>
          <a:srcRect r="6206" b="3"/>
          <a:stretch/>
        </p:blipFill>
        <p:spPr>
          <a:xfrm>
            <a:off x="517870" y="970928"/>
            <a:ext cx="3996980" cy="5377029"/>
          </a:xfrm>
          <a:prstGeom prst="rect">
            <a:avLst/>
          </a:prstGeom>
        </p:spPr>
      </p:pic>
      <p:sp>
        <p:nvSpPr>
          <p:cNvPr id="4" name="Rectangle 1">
            <a:extLst>
              <a:ext uri="{FF2B5EF4-FFF2-40B4-BE49-F238E27FC236}">
                <a16:creationId xmlns:a16="http://schemas.microsoft.com/office/drawing/2014/main" id="{FCCEA0EE-87DF-6D0B-B8C3-5F0555234B68}"/>
              </a:ext>
            </a:extLst>
          </p:cNvPr>
          <p:cNvSpPr>
            <a:spLocks noGrp="1" noChangeArrowheads="1"/>
          </p:cNvSpPr>
          <p:nvPr>
            <p:ph idx="1"/>
          </p:nvPr>
        </p:nvSpPr>
        <p:spPr bwMode="auto">
          <a:xfrm>
            <a:off x="5138928" y="2578608"/>
            <a:ext cx="6537960" cy="37673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a:lnSpc>
                <a:spcPct val="100000"/>
              </a:lnSpc>
              <a:buNone/>
            </a:pPr>
            <a:r>
              <a:rPr lang="cs-CZ" sz="1500" dirty="0"/>
              <a:t>„Víte, co mají společného Netflix, ASP.NET </a:t>
            </a:r>
            <a:r>
              <a:rPr lang="cs-CZ" sz="1500" dirty="0" err="1"/>
              <a:t>Core</a:t>
            </a:r>
            <a:r>
              <a:rPr lang="cs-CZ" sz="1500" dirty="0"/>
              <a:t> a váš kód? Design </a:t>
            </a:r>
            <a:r>
              <a:rPr lang="cs-CZ" sz="1500" dirty="0" err="1"/>
              <a:t>patterns</a:t>
            </a:r>
            <a:r>
              <a:rPr lang="cs-CZ" sz="1500" dirty="0"/>
              <a:t>!“</a:t>
            </a:r>
          </a:p>
          <a:p>
            <a:pPr marL="0" indent="0">
              <a:lnSpc>
                <a:spcPct val="100000"/>
              </a:lnSpc>
              <a:buNone/>
            </a:pPr>
            <a:endParaRPr lang="cs-CZ" sz="1500" dirty="0"/>
          </a:p>
          <a:p>
            <a:pPr marL="0" indent="0">
              <a:lnSpc>
                <a:spcPct val="100000"/>
              </a:lnSpc>
              <a:buNone/>
            </a:pPr>
            <a:r>
              <a:rPr lang="cs-CZ" sz="1500" dirty="0"/>
              <a:t>Osvědčené šablony pro běžné výzvy v návrhu</a:t>
            </a:r>
          </a:p>
          <a:p>
            <a:pPr marL="0" marR="0" lvl="0" indent="0" defTabSz="914400" rtl="0" eaLnBrk="0" fontAlgn="base" latinLnBrk="0" hangingPunct="0">
              <a:lnSpc>
                <a:spcPct val="100000"/>
              </a:lnSpc>
              <a:spcBef>
                <a:spcPct val="0"/>
              </a:spcBef>
              <a:spcAft>
                <a:spcPts val="600"/>
              </a:spcAft>
              <a:buClrTx/>
              <a:buSzTx/>
              <a:buFontTx/>
              <a:buNone/>
              <a:tabLst/>
            </a:pPr>
            <a:endParaRPr kumimoji="0" lang="cs-CZ" altLang="cs-CZ" sz="15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r>
              <a:rPr kumimoji="0" lang="cs-CZ" altLang="cs-CZ" sz="1500" b="0" i="0" u="none" strike="noStrike" cap="none" normalizeH="0" baseline="0" dirty="0">
                <a:ln>
                  <a:noFill/>
                </a:ln>
                <a:effectLst/>
                <a:latin typeface="Arial" panose="020B0604020202020204" pitchFamily="34" charset="0"/>
              </a:rPr>
              <a:t>Cíle:</a:t>
            </a:r>
          </a:p>
          <a:p>
            <a:pPr marL="0" marR="0" lvl="0" indent="0" defTabSz="914400" rtl="0" eaLnBrk="0" fontAlgn="base" latinLnBrk="0" hangingPunct="0">
              <a:lnSpc>
                <a:spcPct val="100000"/>
              </a:lnSpc>
              <a:spcBef>
                <a:spcPct val="0"/>
              </a:spcBef>
              <a:spcAft>
                <a:spcPts val="600"/>
              </a:spcAft>
              <a:buClrTx/>
              <a:buSzTx/>
              <a:buFontTx/>
              <a:buNone/>
              <a:tabLst/>
            </a:pPr>
            <a:r>
              <a:rPr kumimoji="0" lang="cs-CZ" altLang="cs-CZ" sz="1500" b="0" i="0" u="none" strike="noStrike" cap="none" normalizeH="0" baseline="0" dirty="0">
                <a:ln>
                  <a:noFill/>
                </a:ln>
                <a:effectLst/>
                <a:latin typeface="Arial" panose="020B0604020202020204" pitchFamily="34" charset="0"/>
              </a:rPr>
              <a:t>    Kód, co se čte jako kniha</a:t>
            </a:r>
          </a:p>
          <a:p>
            <a:pPr marL="0" marR="0" lvl="0" indent="0" defTabSz="914400" rtl="0" eaLnBrk="0" fontAlgn="base" latinLnBrk="0" hangingPunct="0">
              <a:lnSpc>
                <a:spcPct val="100000"/>
              </a:lnSpc>
              <a:spcBef>
                <a:spcPct val="0"/>
              </a:spcBef>
              <a:spcAft>
                <a:spcPts val="600"/>
              </a:spcAft>
              <a:buClrTx/>
              <a:buSzTx/>
              <a:buFontTx/>
              <a:buNone/>
              <a:tabLst/>
            </a:pPr>
            <a:r>
              <a:rPr kumimoji="0" lang="cs-CZ" altLang="cs-CZ" sz="1500" b="0" i="0" u="none" strike="noStrike" cap="none" normalizeH="0" baseline="0" dirty="0">
                <a:ln>
                  <a:noFill/>
                </a:ln>
                <a:effectLst/>
                <a:latin typeface="Arial" panose="020B0604020202020204" pitchFamily="34" charset="0"/>
              </a:rPr>
              <a:t>    Architektura, co vydrží roky</a:t>
            </a:r>
          </a:p>
          <a:p>
            <a:pPr marL="0" indent="0" eaLnBrk="0" fontAlgn="base" hangingPunct="0">
              <a:lnSpc>
                <a:spcPct val="100000"/>
              </a:lnSpc>
              <a:spcBef>
                <a:spcPct val="0"/>
              </a:spcBef>
              <a:spcAft>
                <a:spcPts val="600"/>
              </a:spcAft>
              <a:buNone/>
            </a:pPr>
            <a:r>
              <a:rPr lang="cs-CZ" sz="1500" dirty="0"/>
              <a:t>     Snadná údržba a růst</a:t>
            </a:r>
          </a:p>
          <a:p>
            <a:pPr marL="0" marR="0" lvl="0" indent="0" defTabSz="914400" rtl="0" eaLnBrk="0" fontAlgn="base" latinLnBrk="0" hangingPunct="0">
              <a:lnSpc>
                <a:spcPct val="100000"/>
              </a:lnSpc>
              <a:spcBef>
                <a:spcPct val="0"/>
              </a:spcBef>
              <a:spcAft>
                <a:spcPts val="600"/>
              </a:spcAft>
              <a:buClrTx/>
              <a:buSzTx/>
              <a:buFontTx/>
              <a:buNone/>
              <a:tabLst/>
            </a:pPr>
            <a:endParaRPr lang="cs-CZ" altLang="cs-CZ" sz="1500" dirty="0">
              <a:latin typeface="Arial" panose="020B0604020202020204" pitchFamily="34" charset="0"/>
            </a:endParaRPr>
          </a:p>
          <a:p>
            <a:pPr marL="0" indent="0" eaLnBrk="0" fontAlgn="base" hangingPunct="0">
              <a:lnSpc>
                <a:spcPct val="100000"/>
              </a:lnSpc>
              <a:spcBef>
                <a:spcPct val="0"/>
              </a:spcBef>
              <a:spcAft>
                <a:spcPts val="600"/>
              </a:spcAft>
              <a:buNone/>
            </a:pPr>
            <a:r>
              <a:rPr lang="en-US" sz="1500" b="1" dirty="0"/>
              <a:t>Fun fact:</a:t>
            </a:r>
            <a:r>
              <a:rPr lang="en-US" sz="1500" dirty="0"/>
              <a:t> Gangs of Four Design Patterns je </a:t>
            </a:r>
            <a:r>
              <a:rPr lang="en-US" sz="1500" dirty="0" err="1"/>
              <a:t>sbírka</a:t>
            </a:r>
            <a:r>
              <a:rPr lang="en-US" sz="1500" dirty="0"/>
              <a:t> 23 </a:t>
            </a:r>
            <a:r>
              <a:rPr lang="en-US" sz="1500" dirty="0" err="1"/>
              <a:t>návrhových</a:t>
            </a:r>
            <a:r>
              <a:rPr lang="en-US" sz="1500" dirty="0"/>
              <a:t> </a:t>
            </a:r>
            <a:r>
              <a:rPr lang="en-US" sz="1500" dirty="0" err="1"/>
              <a:t>vzorů</a:t>
            </a:r>
            <a:r>
              <a:rPr lang="en-US" sz="1500" dirty="0"/>
              <a:t> z </a:t>
            </a:r>
            <a:r>
              <a:rPr lang="cs-CZ" sz="1500" dirty="0"/>
              <a:t>knihy </a:t>
            </a:r>
            <a:r>
              <a:rPr lang="en-US" sz="1500" dirty="0"/>
              <a:t>od </a:t>
            </a:r>
            <a:r>
              <a:rPr lang="en-US" sz="1500" dirty="0" err="1"/>
              <a:t>roku</a:t>
            </a:r>
            <a:r>
              <a:rPr lang="en-US" sz="1500" dirty="0"/>
              <a:t> 1994</a:t>
            </a:r>
          </a:p>
        </p:txBody>
      </p:sp>
    </p:spTree>
    <p:extLst>
      <p:ext uri="{BB962C8B-B14F-4D97-AF65-F5344CB8AC3E}">
        <p14:creationId xmlns:p14="http://schemas.microsoft.com/office/powerpoint/2010/main" val="384786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dpis 1">
            <a:extLst>
              <a:ext uri="{FF2B5EF4-FFF2-40B4-BE49-F238E27FC236}">
                <a16:creationId xmlns:a16="http://schemas.microsoft.com/office/drawing/2014/main" id="{91511FE4-E93B-7AB7-809D-A7C3F05FD306}"/>
              </a:ext>
            </a:extLst>
          </p:cNvPr>
          <p:cNvSpPr>
            <a:spLocks noGrp="1"/>
          </p:cNvSpPr>
          <p:nvPr>
            <p:ph type="title"/>
          </p:nvPr>
        </p:nvSpPr>
        <p:spPr>
          <a:xfrm>
            <a:off x="517870" y="1449324"/>
            <a:ext cx="3154680" cy="4069080"/>
          </a:xfrm>
        </p:spPr>
        <p:txBody>
          <a:bodyPr>
            <a:normAutofit/>
          </a:bodyPr>
          <a:lstStyle/>
          <a:p>
            <a:r>
              <a:rPr lang="cs-CZ" sz="7200" dirty="0"/>
              <a:t>Tři pilíře vzorů</a:t>
            </a:r>
          </a:p>
        </p:txBody>
      </p:sp>
      <p:sp>
        <p:nvSpPr>
          <p:cNvPr id="12" name="Rectangle 11">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B2CEA326-3341-E758-8370-76C0060E3FD1}"/>
              </a:ext>
            </a:extLst>
          </p:cNvPr>
          <p:cNvGraphicFramePr>
            <a:graphicFrameLocks noGrp="1"/>
          </p:cNvGraphicFramePr>
          <p:nvPr>
            <p:ph idx="1"/>
            <p:extLst>
              <p:ext uri="{D42A27DB-BD31-4B8C-83A1-F6EECF244321}">
                <p14:modId xmlns:p14="http://schemas.microsoft.com/office/powerpoint/2010/main" val="903544030"/>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262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dpis 1">
            <a:extLst>
              <a:ext uri="{FF2B5EF4-FFF2-40B4-BE49-F238E27FC236}">
                <a16:creationId xmlns:a16="http://schemas.microsoft.com/office/drawing/2014/main" id="{8B254A3A-5342-6F07-BCB4-B7030138E49A}"/>
              </a:ext>
            </a:extLst>
          </p:cNvPr>
          <p:cNvSpPr>
            <a:spLocks noGrp="1"/>
          </p:cNvSpPr>
          <p:nvPr>
            <p:ph type="title"/>
          </p:nvPr>
        </p:nvSpPr>
        <p:spPr>
          <a:xfrm>
            <a:off x="521208" y="978408"/>
            <a:ext cx="5102352" cy="1664208"/>
          </a:xfrm>
        </p:spPr>
        <p:txBody>
          <a:bodyPr>
            <a:normAutofit/>
          </a:bodyPr>
          <a:lstStyle/>
          <a:p>
            <a:r>
              <a:rPr lang="cs-CZ" dirty="0" err="1"/>
              <a:t>Creational</a:t>
            </a:r>
            <a:r>
              <a:rPr lang="cs-CZ" dirty="0"/>
              <a:t> </a:t>
            </a:r>
            <a:r>
              <a:rPr lang="cs-CZ" dirty="0" err="1"/>
              <a:t>Stars</a:t>
            </a:r>
            <a:r>
              <a:rPr lang="cs-CZ" dirty="0"/>
              <a:t> v C#</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5622" y="612648"/>
            <a:ext cx="551383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Obrázek 6" descr="Obsah obrázku hračka, Kostky na hraní, interiér&#10;&#10;Obsah vygenerovaný umělou inteligencí může být nesprávný.">
            <a:extLst>
              <a:ext uri="{FF2B5EF4-FFF2-40B4-BE49-F238E27FC236}">
                <a16:creationId xmlns:a16="http://schemas.microsoft.com/office/drawing/2014/main" id="{C974EA8F-41F5-7A97-994D-9078E5FE03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71" y="3146037"/>
            <a:ext cx="5112393" cy="2888502"/>
          </a:xfrm>
          <a:prstGeom prst="rect">
            <a:avLst/>
          </a:prstGeom>
        </p:spPr>
      </p:pic>
      <p:sp>
        <p:nvSpPr>
          <p:cNvPr id="4" name="Rectangle 1">
            <a:extLst>
              <a:ext uri="{FF2B5EF4-FFF2-40B4-BE49-F238E27FC236}">
                <a16:creationId xmlns:a16="http://schemas.microsoft.com/office/drawing/2014/main" id="{59540ADC-DD0F-2289-0096-641892778834}"/>
              </a:ext>
            </a:extLst>
          </p:cNvPr>
          <p:cNvSpPr>
            <a:spLocks noGrp="1" noChangeArrowheads="1"/>
          </p:cNvSpPr>
          <p:nvPr>
            <p:ph idx="1"/>
          </p:nvPr>
        </p:nvSpPr>
        <p:spPr bwMode="auto">
          <a:xfrm>
            <a:off x="6163056" y="978408"/>
            <a:ext cx="5504688" cy="53675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err="1">
                <a:ln>
                  <a:noFill/>
                </a:ln>
                <a:effectLst/>
                <a:latin typeface="Arial" panose="020B0604020202020204" pitchFamily="34" charset="0"/>
              </a:rPr>
              <a:t>Singleton</a:t>
            </a:r>
            <a:r>
              <a:rPr kumimoji="0" lang="cs-CZ" altLang="cs-CZ" b="0" i="0" u="none" strike="noStrike" cap="none" normalizeH="0" baseline="0" dirty="0">
                <a:ln>
                  <a:noFill/>
                </a:ln>
                <a:effectLst/>
                <a:latin typeface="Arial" panose="020B0604020202020204" pitchFamily="34" charset="0"/>
              </a:rPr>
              <a:t>: Jedna instance, žádné kompromisy</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Použití: Globální </a:t>
            </a:r>
            <a:r>
              <a:rPr kumimoji="0" lang="cs-CZ" altLang="cs-CZ" b="0" i="0" u="none" strike="noStrike" cap="none" normalizeH="0" baseline="0" dirty="0" err="1">
                <a:ln>
                  <a:noFill/>
                </a:ln>
                <a:effectLst/>
                <a:latin typeface="Arial" panose="020B0604020202020204" pitchFamily="34" charset="0"/>
              </a:rPr>
              <a:t>logger</a:t>
            </a:r>
            <a:r>
              <a:rPr kumimoji="0" lang="cs-CZ" altLang="cs-CZ" b="0" i="0" u="none" strike="noStrike" cap="none" normalizeH="0" baseline="0" dirty="0">
                <a:ln>
                  <a:noFill/>
                </a:ln>
                <a:effectLst/>
                <a:latin typeface="Arial" panose="020B0604020202020204" pitchFamily="34" charset="0"/>
              </a:rPr>
              <a:t>, </a:t>
            </a:r>
            <a:r>
              <a:rPr kumimoji="0" lang="cs-CZ" altLang="cs-CZ" b="0" i="0" u="none" strike="noStrike" cap="none" normalizeH="0" baseline="0" dirty="0" err="1">
                <a:ln>
                  <a:noFill/>
                </a:ln>
                <a:effectLst/>
                <a:latin typeface="Arial" panose="020B0604020202020204" pitchFamily="34" charset="0"/>
              </a:rPr>
              <a:t>Cache</a:t>
            </a:r>
            <a:endParaRPr kumimoji="0" lang="cs-CZ" altLang="cs-CZ"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C#: </a:t>
            </a:r>
            <a:r>
              <a:rPr kumimoji="0" lang="cs-CZ" altLang="cs-CZ" b="0" i="0" u="none" strike="noStrike" cap="none" normalizeH="0" baseline="0" dirty="0" err="1">
                <a:ln>
                  <a:noFill/>
                </a:ln>
                <a:effectLst/>
                <a:latin typeface="Arial" panose="020B0604020202020204" pitchFamily="34" charset="0"/>
              </a:rPr>
              <a:t>private</a:t>
            </a:r>
            <a:r>
              <a:rPr kumimoji="0" lang="cs-CZ" altLang="cs-CZ" b="0" i="0" u="none" strike="noStrike" cap="none" normalizeH="0" baseline="0" dirty="0">
                <a:ln>
                  <a:noFill/>
                </a:ln>
                <a:effectLst/>
                <a:latin typeface="Arial" panose="020B0604020202020204" pitchFamily="34" charset="0"/>
              </a:rPr>
              <a:t> static </a:t>
            </a:r>
            <a:r>
              <a:rPr kumimoji="0" lang="cs-CZ" altLang="cs-CZ" b="0" i="0" u="none" strike="noStrike" cap="none" normalizeH="0" baseline="0" dirty="0" err="1">
                <a:ln>
                  <a:noFill/>
                </a:ln>
                <a:effectLst/>
                <a:latin typeface="Arial" panose="020B0604020202020204" pitchFamily="34" charset="0"/>
              </a:rPr>
              <a:t>Singleton</a:t>
            </a:r>
            <a:r>
              <a:rPr kumimoji="0" lang="cs-CZ" altLang="cs-CZ" b="0" i="0" u="none" strike="noStrike" cap="none" normalizeH="0" baseline="0" dirty="0">
                <a:ln>
                  <a:noFill/>
                </a:ln>
                <a:effectLst/>
                <a:latin typeface="Arial" panose="020B0604020202020204" pitchFamily="34" charset="0"/>
              </a:rPr>
              <a:t> _instance;</a:t>
            </a:r>
          </a:p>
          <a:p>
            <a:pPr marL="0" marR="0" lvl="0" indent="0" defTabSz="914400" rtl="0" eaLnBrk="0" fontAlgn="base" latinLnBrk="0" hangingPunct="0">
              <a:spcBef>
                <a:spcPct val="0"/>
              </a:spcBef>
              <a:spcAft>
                <a:spcPts val="600"/>
              </a:spcAft>
              <a:buClrTx/>
              <a:buSzTx/>
              <a:buNone/>
              <a:tabLst/>
            </a:pPr>
            <a:r>
              <a:rPr lang="cs-CZ" altLang="cs-CZ" dirty="0">
                <a:latin typeface="Arial" panose="020B0604020202020204" pitchFamily="34" charset="0"/>
              </a:rPr>
              <a:t>    „Pozor na vlákna!“</a:t>
            </a:r>
            <a:endParaRPr kumimoji="0" lang="cs-CZ" altLang="cs-CZ"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cs-CZ" altLang="cs-CZ"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err="1">
                <a:ln>
                  <a:noFill/>
                </a:ln>
                <a:effectLst/>
                <a:latin typeface="Arial" panose="020B0604020202020204" pitchFamily="34" charset="0"/>
              </a:rPr>
              <a:t>Factory</a:t>
            </a:r>
            <a:r>
              <a:rPr kumimoji="0" lang="cs-CZ" altLang="cs-CZ" b="0" i="0" u="none" strike="noStrike" cap="none" normalizeH="0" baseline="0" dirty="0">
                <a:ln>
                  <a:noFill/>
                </a:ln>
                <a:effectLst/>
                <a:latin typeface="Arial" panose="020B0604020202020204" pitchFamily="34" charset="0"/>
              </a:rPr>
              <a:t> </a:t>
            </a:r>
            <a:r>
              <a:rPr kumimoji="0" lang="cs-CZ" altLang="cs-CZ" b="0" i="0" u="none" strike="noStrike" cap="none" normalizeH="0" baseline="0" dirty="0" err="1">
                <a:ln>
                  <a:noFill/>
                </a:ln>
                <a:effectLst/>
                <a:latin typeface="Arial" panose="020B0604020202020204" pitchFamily="34" charset="0"/>
              </a:rPr>
              <a:t>Method</a:t>
            </a:r>
            <a:r>
              <a:rPr kumimoji="0" lang="cs-CZ" altLang="cs-CZ" b="0" i="0" u="none" strike="noStrike" cap="none" normalizeH="0" baseline="0" dirty="0">
                <a:ln>
                  <a:noFill/>
                </a:ln>
                <a:effectLst/>
                <a:latin typeface="Arial" panose="020B0604020202020204" pitchFamily="34" charset="0"/>
              </a:rPr>
              <a:t>: Továrna na míru</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Použití: Dynamické objekty</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C#: .</a:t>
            </a:r>
            <a:r>
              <a:rPr kumimoji="0" lang="cs-CZ" altLang="cs-CZ" b="0" i="0" u="none" strike="noStrike" cap="none" normalizeH="0" baseline="0" dirty="0" err="1">
                <a:ln>
                  <a:noFill/>
                </a:ln>
                <a:effectLst/>
                <a:latin typeface="Arial" panose="020B0604020202020204" pitchFamily="34" charset="0"/>
              </a:rPr>
              <a:t>Parse</a:t>
            </a:r>
            <a:r>
              <a:rPr kumimoji="0" lang="cs-CZ" altLang="cs-CZ" b="0" i="0" u="none" strike="noStrike" cap="none" normalizeH="0" baseline="0" dirty="0">
                <a:ln>
                  <a:noFill/>
                </a:ln>
                <a:effectLst/>
                <a:latin typeface="Arial" panose="020B0604020202020204" pitchFamily="34" charset="0"/>
              </a:rPr>
              <a:t>() v akci</a:t>
            </a:r>
          </a:p>
          <a:p>
            <a:pPr marL="0" marR="0" lvl="0" indent="0" defTabSz="914400" rtl="0" eaLnBrk="0" fontAlgn="base" latinLnBrk="0" hangingPunct="0">
              <a:spcBef>
                <a:spcPct val="0"/>
              </a:spcBef>
              <a:spcAft>
                <a:spcPts val="600"/>
              </a:spcAft>
              <a:buClrTx/>
              <a:buSzTx/>
              <a:buFontTx/>
              <a:buChar char="•"/>
              <a:tabLst/>
            </a:pPr>
            <a:endParaRPr kumimoji="0" lang="cs-CZ" altLang="cs-CZ"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err="1">
                <a:ln>
                  <a:noFill/>
                </a:ln>
                <a:effectLst/>
                <a:latin typeface="Arial" panose="020B0604020202020204" pitchFamily="34" charset="0"/>
              </a:rPr>
              <a:t>Builder</a:t>
            </a:r>
            <a:r>
              <a:rPr kumimoji="0" lang="cs-CZ" altLang="cs-CZ" b="0" i="0" u="none" strike="noStrike" cap="none" normalizeH="0" baseline="0" dirty="0">
                <a:ln>
                  <a:noFill/>
                </a:ln>
                <a:effectLst/>
                <a:latin typeface="Arial" panose="020B0604020202020204" pitchFamily="34" charset="0"/>
              </a:rPr>
              <a:t>: Složité objekty krok za krokem</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Použití: </a:t>
            </a:r>
            <a:r>
              <a:rPr kumimoji="0" lang="cs-CZ" altLang="cs-CZ" b="0" i="0" u="none" strike="noStrike" cap="none" normalizeH="0" baseline="0" dirty="0" err="1">
                <a:ln>
                  <a:noFill/>
                </a:ln>
                <a:effectLst/>
                <a:latin typeface="Arial" panose="020B0604020202020204" pitchFamily="34" charset="0"/>
              </a:rPr>
              <a:t>StringBuilder</a:t>
            </a:r>
            <a:endParaRPr kumimoji="0" lang="cs-CZ" altLang="cs-CZ"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cs-CZ" altLang="cs-CZ"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555389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dpis 1">
            <a:extLst>
              <a:ext uri="{FF2B5EF4-FFF2-40B4-BE49-F238E27FC236}">
                <a16:creationId xmlns:a16="http://schemas.microsoft.com/office/drawing/2014/main" id="{A6462964-4788-F6AB-AE13-F9FB009EC2B8}"/>
              </a:ext>
            </a:extLst>
          </p:cNvPr>
          <p:cNvSpPr>
            <a:spLocks noGrp="1"/>
          </p:cNvSpPr>
          <p:nvPr>
            <p:ph type="title"/>
          </p:nvPr>
        </p:nvSpPr>
        <p:spPr>
          <a:xfrm>
            <a:off x="5431536" y="978408"/>
            <a:ext cx="6236208" cy="1463040"/>
          </a:xfrm>
        </p:spPr>
        <p:txBody>
          <a:bodyPr>
            <a:normAutofit/>
          </a:bodyPr>
          <a:lstStyle/>
          <a:p>
            <a:r>
              <a:rPr lang="cs-CZ" dirty="0" err="1"/>
              <a:t>Structural</a:t>
            </a:r>
            <a:r>
              <a:rPr lang="cs-CZ" dirty="0"/>
              <a:t> </a:t>
            </a:r>
            <a:r>
              <a:rPr lang="cs-CZ" dirty="0" err="1"/>
              <a:t>Magic</a:t>
            </a:r>
            <a:r>
              <a:rPr lang="cs-CZ" dirty="0"/>
              <a:t> v C#</a:t>
            </a:r>
          </a:p>
        </p:txBody>
      </p:sp>
      <p:pic>
        <p:nvPicPr>
          <p:cNvPr id="6" name="Obrázek 5" descr="Obsah obrázku skica, řada/pruh, dětské hřiště, černobílá&#10;&#10;Obsah vygenerovaný umělou inteligencí může být nesprávný.">
            <a:extLst>
              <a:ext uri="{FF2B5EF4-FFF2-40B4-BE49-F238E27FC236}">
                <a16:creationId xmlns:a16="http://schemas.microsoft.com/office/drawing/2014/main" id="{40A1BB14-0B5A-8CD7-309A-412B695A7D43}"/>
              </a:ext>
            </a:extLst>
          </p:cNvPr>
          <p:cNvPicPr>
            <a:picLocks noChangeAspect="1"/>
          </p:cNvPicPr>
          <p:nvPr/>
        </p:nvPicPr>
        <p:blipFill>
          <a:blip r:embed="rId3">
            <a:extLst>
              <a:ext uri="{28A0092B-C50C-407E-A947-70E740481C1C}">
                <a14:useLocalDpi xmlns:a14="http://schemas.microsoft.com/office/drawing/2010/main" val="0"/>
              </a:ext>
            </a:extLst>
          </a:blip>
          <a:srcRect l="13771" r="13911" b="1"/>
          <a:stretch/>
        </p:blipFill>
        <p:spPr>
          <a:xfrm>
            <a:off x="517869" y="508091"/>
            <a:ext cx="4221911" cy="5837918"/>
          </a:xfrm>
          <a:prstGeom prst="rect">
            <a:avLst/>
          </a:prstGeom>
        </p:spPr>
      </p:pic>
      <p:sp>
        <p:nvSpPr>
          <p:cNvPr id="23" name="Freeform: Shape 19">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5525E002-3138-32D8-6D89-CA2A26E185AA}"/>
              </a:ext>
            </a:extLst>
          </p:cNvPr>
          <p:cNvSpPr>
            <a:spLocks noGrp="1" noChangeArrowheads="1"/>
          </p:cNvSpPr>
          <p:nvPr>
            <p:ph idx="1"/>
          </p:nvPr>
        </p:nvSpPr>
        <p:spPr bwMode="auto">
          <a:xfrm>
            <a:off x="5431536" y="2578608"/>
            <a:ext cx="6236208" cy="37673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eaLnBrk="0" fontAlgn="base" hangingPunct="0">
              <a:spcBef>
                <a:spcPct val="0"/>
              </a:spcBef>
              <a:spcAft>
                <a:spcPts val="600"/>
              </a:spcAft>
              <a:buNone/>
            </a:pPr>
            <a:r>
              <a:rPr kumimoji="0" lang="cs-CZ" altLang="cs-CZ" i="0" u="none" strike="noStrike" cap="none" normalizeH="0" baseline="0" dirty="0" err="1">
                <a:ln>
                  <a:noFill/>
                </a:ln>
                <a:effectLst/>
                <a:latin typeface="Arial" panose="020B0604020202020204" pitchFamily="34" charset="0"/>
              </a:rPr>
              <a:t>Decorator</a:t>
            </a:r>
            <a:r>
              <a:rPr kumimoji="0" lang="cs-CZ" altLang="cs-CZ" i="0" u="none" strike="noStrike" cap="none" normalizeH="0" baseline="0" dirty="0">
                <a:ln>
                  <a:noFill/>
                </a:ln>
                <a:effectLst/>
                <a:latin typeface="Arial" panose="020B0604020202020204" pitchFamily="34" charset="0"/>
              </a:rPr>
              <a:t>: </a:t>
            </a:r>
            <a:r>
              <a:rPr lang="cs-CZ" altLang="cs-CZ" dirty="0">
                <a:latin typeface="Arial" panose="020B0604020202020204" pitchFamily="34" charset="0"/>
              </a:rPr>
              <a:t>F</a:t>
            </a:r>
            <a:r>
              <a:rPr kumimoji="0" lang="cs-CZ" altLang="cs-CZ" i="0" u="none" strike="noStrike" cap="none" normalizeH="0" baseline="0" dirty="0">
                <a:ln>
                  <a:noFill/>
                </a:ln>
                <a:effectLst/>
                <a:latin typeface="Arial" panose="020B0604020202020204" pitchFamily="34" charset="0"/>
              </a:rPr>
              <a:t>unkce bez chaosu</a:t>
            </a:r>
          </a:p>
          <a:p>
            <a:pPr marL="0" marR="0" lvl="0" indent="0" defTabSz="914400" rtl="0" eaLnBrk="0" fontAlgn="base" latinLnBrk="0" hangingPunct="0">
              <a:spcBef>
                <a:spcPct val="0"/>
              </a:spcBef>
              <a:spcAft>
                <a:spcPts val="600"/>
              </a:spcAft>
              <a:buClrTx/>
              <a:buSzTx/>
              <a:buNone/>
              <a:tabLst/>
            </a:pPr>
            <a:r>
              <a:rPr kumimoji="0" lang="cs-CZ" altLang="cs-CZ" i="0" u="none" strike="noStrike" cap="none" normalizeH="0" baseline="0" dirty="0">
                <a:ln>
                  <a:noFill/>
                </a:ln>
                <a:effectLst/>
                <a:latin typeface="Arial" panose="020B0604020202020204" pitchFamily="34" charset="0"/>
              </a:rPr>
              <a:t>    Použití: Stream + </a:t>
            </a:r>
            <a:r>
              <a:rPr kumimoji="0" lang="cs-CZ" altLang="cs-CZ" i="0" u="none" strike="noStrike" cap="none" normalizeH="0" baseline="0" dirty="0" err="1">
                <a:ln>
                  <a:noFill/>
                </a:ln>
                <a:effectLst/>
                <a:latin typeface="Arial" panose="020B0604020202020204" pitchFamily="34" charset="0"/>
              </a:rPr>
              <a:t>BufferedStream</a:t>
            </a:r>
            <a:endParaRPr lang="cs-CZ" altLang="cs-CZ"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cs-CZ" altLang="cs-CZ" i="0" u="none" strike="noStrike" cap="none" normalizeH="0" baseline="0" dirty="0">
                <a:ln>
                  <a:noFill/>
                </a:ln>
                <a:effectLst/>
                <a:latin typeface="Arial" panose="020B0604020202020204" pitchFamily="34" charset="0"/>
              </a:rPr>
              <a:t>    C#: Dynamické obalování</a:t>
            </a:r>
          </a:p>
          <a:p>
            <a:pPr marL="0" marR="0" lvl="0" indent="0" defTabSz="914400" rtl="0" eaLnBrk="0" fontAlgn="base" latinLnBrk="0" hangingPunct="0">
              <a:spcBef>
                <a:spcPct val="0"/>
              </a:spcBef>
              <a:spcAft>
                <a:spcPts val="600"/>
              </a:spcAft>
              <a:buClrTx/>
              <a:buSzTx/>
              <a:buNone/>
              <a:tabLst/>
            </a:pPr>
            <a:endParaRPr kumimoji="0" lang="cs-CZ" altLang="cs-CZ"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cs-CZ" altLang="cs-CZ" i="0" u="none" strike="noStrike" cap="none" normalizeH="0" baseline="0" dirty="0">
                <a:ln>
                  <a:noFill/>
                </a:ln>
                <a:effectLst/>
                <a:latin typeface="Arial" panose="020B0604020202020204" pitchFamily="34" charset="0"/>
              </a:rPr>
              <a:t>Adapter: Most mezi světy </a:t>
            </a:r>
          </a:p>
          <a:p>
            <a:pPr marL="0" marR="0" lvl="0" indent="0" defTabSz="914400" rtl="0" eaLnBrk="0" fontAlgn="base" latinLnBrk="0" hangingPunct="0">
              <a:spcBef>
                <a:spcPct val="0"/>
              </a:spcBef>
              <a:spcAft>
                <a:spcPts val="600"/>
              </a:spcAft>
              <a:buClrTx/>
              <a:buSzTx/>
              <a:buNone/>
              <a:tabLst/>
            </a:pPr>
            <a:r>
              <a:rPr kumimoji="0" lang="cs-CZ" altLang="cs-CZ" i="0" u="none" strike="noStrike" cap="none" normalizeH="0" baseline="0" dirty="0">
                <a:ln>
                  <a:noFill/>
                </a:ln>
                <a:effectLst/>
                <a:latin typeface="Arial" panose="020B0604020202020204" pitchFamily="34" charset="0"/>
              </a:rPr>
              <a:t>    Použití: COM -&gt; .NET </a:t>
            </a:r>
          </a:p>
          <a:p>
            <a:pPr marL="0" marR="0" lvl="0" indent="0" defTabSz="914400" rtl="0" eaLnBrk="0" fontAlgn="base" latinLnBrk="0" hangingPunct="0">
              <a:spcBef>
                <a:spcPct val="0"/>
              </a:spcBef>
              <a:spcAft>
                <a:spcPts val="600"/>
              </a:spcAft>
              <a:buClrTx/>
              <a:buSzTx/>
              <a:buNone/>
              <a:tabLst/>
            </a:pPr>
            <a:endParaRPr kumimoji="0" lang="cs-CZ" altLang="cs-CZ"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cs-CZ" altLang="cs-CZ" i="0" u="none" strike="noStrike" cap="none" normalizeH="0" baseline="0" dirty="0" err="1">
                <a:ln>
                  <a:noFill/>
                </a:ln>
                <a:effectLst/>
                <a:latin typeface="Arial" panose="020B0604020202020204" pitchFamily="34" charset="0"/>
              </a:rPr>
              <a:t>Facade</a:t>
            </a:r>
            <a:r>
              <a:rPr kumimoji="0" lang="cs-CZ" altLang="cs-CZ" i="0" u="none" strike="noStrike" cap="none" normalizeH="0" baseline="0" dirty="0">
                <a:ln>
                  <a:noFill/>
                </a:ln>
                <a:effectLst/>
                <a:latin typeface="Arial" panose="020B0604020202020204" pitchFamily="34" charset="0"/>
              </a:rPr>
              <a:t>: Jednoduchost nad složitostí</a:t>
            </a:r>
          </a:p>
          <a:p>
            <a:pPr marL="0" marR="0" lvl="0" indent="0" defTabSz="914400" rtl="0" eaLnBrk="0" fontAlgn="base" latinLnBrk="0" hangingPunct="0">
              <a:spcBef>
                <a:spcPct val="0"/>
              </a:spcBef>
              <a:spcAft>
                <a:spcPts val="600"/>
              </a:spcAft>
              <a:buClrTx/>
              <a:buSzTx/>
              <a:buNone/>
              <a:tabLst/>
            </a:pPr>
            <a:r>
              <a:rPr kumimoji="0" lang="cs-CZ" altLang="cs-CZ" i="0" u="none" strike="noStrike" cap="none" normalizeH="0" baseline="0" dirty="0">
                <a:ln>
                  <a:noFill/>
                </a:ln>
                <a:effectLst/>
                <a:latin typeface="Arial" panose="020B0604020202020204" pitchFamily="34" charset="0"/>
              </a:rPr>
              <a:t>    Použití: API </a:t>
            </a:r>
            <a:r>
              <a:rPr kumimoji="0" lang="cs-CZ" altLang="cs-CZ" i="0" u="none" strike="noStrike" cap="none" normalizeH="0" baseline="0" dirty="0" err="1">
                <a:ln>
                  <a:noFill/>
                </a:ln>
                <a:effectLst/>
                <a:latin typeface="Arial" panose="020B0604020202020204" pitchFamily="34" charset="0"/>
              </a:rPr>
              <a:t>wrappery</a:t>
            </a:r>
            <a:r>
              <a:rPr kumimoji="0" lang="cs-CZ" altLang="cs-CZ" i="0" u="none" strike="noStrike" cap="none" normalizeH="0" baseline="0" dirty="0">
                <a:ln>
                  <a:noFill/>
                </a:ln>
                <a:effectLst/>
                <a:latin typeface="Arial" panose="020B0604020202020204" pitchFamily="34" charset="0"/>
              </a:rPr>
              <a:t> </a:t>
            </a:r>
          </a:p>
        </p:txBody>
      </p:sp>
    </p:spTree>
    <p:extLst>
      <p:ext uri="{BB962C8B-B14F-4D97-AF65-F5344CB8AC3E}">
        <p14:creationId xmlns:p14="http://schemas.microsoft.com/office/powerpoint/2010/main" val="39608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Nadpis 1">
            <a:extLst>
              <a:ext uri="{FF2B5EF4-FFF2-40B4-BE49-F238E27FC236}">
                <a16:creationId xmlns:a16="http://schemas.microsoft.com/office/drawing/2014/main" id="{8A2D187F-18F5-2EAA-089C-C343DF48F6C3}"/>
              </a:ext>
            </a:extLst>
          </p:cNvPr>
          <p:cNvSpPr>
            <a:spLocks noGrp="1"/>
          </p:cNvSpPr>
          <p:nvPr>
            <p:ph type="title"/>
          </p:nvPr>
        </p:nvSpPr>
        <p:spPr>
          <a:xfrm>
            <a:off x="521208" y="978408"/>
            <a:ext cx="4672584" cy="1783080"/>
          </a:xfrm>
        </p:spPr>
        <p:txBody>
          <a:bodyPr>
            <a:normAutofit/>
          </a:bodyPr>
          <a:lstStyle/>
          <a:p>
            <a:r>
              <a:rPr lang="cs-CZ" dirty="0" err="1"/>
              <a:t>Behavioral</a:t>
            </a:r>
            <a:r>
              <a:rPr lang="cs-CZ" dirty="0"/>
              <a:t> </a:t>
            </a:r>
            <a:r>
              <a:rPr lang="cs-CZ" dirty="0" err="1"/>
              <a:t>Legends</a:t>
            </a:r>
            <a:r>
              <a:rPr lang="cs-CZ" dirty="0"/>
              <a:t> v C#</a:t>
            </a:r>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5" name="Rectangle 14">
            <a:extLst>
              <a:ext uri="{FF2B5EF4-FFF2-40B4-BE49-F238E27FC236}">
                <a16:creationId xmlns:a16="http://schemas.microsoft.com/office/drawing/2014/main" id="{759AF1ED-B4DF-4FC4-0966-1A758E6CA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5582" y="611650"/>
            <a:ext cx="583387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6" name="Obrázek 5" descr="Obsah obrázku Písmo, logo, Grafika, text&#10;&#10;Obsah vygenerovaný umělou inteligencí může být nesprávný.">
            <a:extLst>
              <a:ext uri="{FF2B5EF4-FFF2-40B4-BE49-F238E27FC236}">
                <a16:creationId xmlns:a16="http://schemas.microsoft.com/office/drawing/2014/main" id="{E07523DD-6387-29FA-8DB5-4B11A2229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8890" y="4459536"/>
            <a:ext cx="5673383" cy="1886400"/>
          </a:xfrm>
          <a:prstGeom prst="rect">
            <a:avLst/>
          </a:prstGeom>
        </p:spPr>
      </p:pic>
      <p:sp>
        <p:nvSpPr>
          <p:cNvPr id="4" name="Rectangle 1">
            <a:extLst>
              <a:ext uri="{FF2B5EF4-FFF2-40B4-BE49-F238E27FC236}">
                <a16:creationId xmlns:a16="http://schemas.microsoft.com/office/drawing/2014/main" id="{27EE1170-A5CE-9C5E-DD53-BF5557966182}"/>
              </a:ext>
            </a:extLst>
          </p:cNvPr>
          <p:cNvSpPr>
            <a:spLocks noGrp="1" noChangeArrowheads="1"/>
          </p:cNvSpPr>
          <p:nvPr>
            <p:ph idx="1"/>
          </p:nvPr>
        </p:nvSpPr>
        <p:spPr bwMode="auto">
          <a:xfrm>
            <a:off x="5843016" y="1033272"/>
            <a:ext cx="5833872" cy="53126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eaLnBrk="0" fontAlgn="base" hangingPunct="0">
              <a:spcBef>
                <a:spcPct val="0"/>
              </a:spcBef>
              <a:spcAft>
                <a:spcPts val="600"/>
              </a:spcAft>
              <a:buNone/>
            </a:pPr>
            <a:r>
              <a:rPr kumimoji="0" lang="cs-CZ" altLang="cs-CZ" b="1" i="0" u="none" strike="noStrike" cap="none" normalizeH="0" baseline="0" err="1">
                <a:ln>
                  <a:noFill/>
                </a:ln>
                <a:effectLst/>
                <a:latin typeface="Arial" panose="020B0604020202020204" pitchFamily="34" charset="0"/>
                <a:cs typeface="Arial" panose="020B0604020202020204" pitchFamily="34" charset="0"/>
              </a:rPr>
              <a:t>Observer</a:t>
            </a:r>
            <a:r>
              <a:rPr kumimoji="0" lang="cs-CZ" altLang="cs-CZ" b="1" i="0" u="none" strike="noStrike" cap="none" normalizeH="0" baseline="0">
                <a:ln>
                  <a:noFill/>
                </a:ln>
                <a:effectLst/>
                <a:latin typeface="Arial" panose="020B0604020202020204" pitchFamily="34" charset="0"/>
                <a:cs typeface="Arial" panose="020B0604020202020204" pitchFamily="34" charset="0"/>
              </a:rPr>
              <a:t>:</a:t>
            </a:r>
            <a:r>
              <a:rPr kumimoji="0" lang="cs-CZ" altLang="cs-CZ" b="0" i="0" u="none" strike="noStrike" cap="none" normalizeH="0" baseline="0">
                <a:ln>
                  <a:noFill/>
                </a:ln>
                <a:effectLst/>
                <a:latin typeface="Arial" panose="020B0604020202020204" pitchFamily="34" charset="0"/>
                <a:cs typeface="Arial" panose="020B0604020202020204" pitchFamily="34" charset="0"/>
              </a:rPr>
              <a:t> </a:t>
            </a:r>
            <a:r>
              <a:rPr lang="cs-CZ" dirty="0">
                <a:latin typeface="Arial" panose="020B0604020202020204" pitchFamily="34" charset="0"/>
                <a:cs typeface="Arial" panose="020B0604020202020204" pitchFamily="34" charset="0"/>
              </a:rPr>
              <a:t>Když změna spouští akci</a:t>
            </a:r>
            <a:endParaRPr kumimoji="0" lang="cs-CZ" altLang="cs-CZ" b="0" i="0" u="none" strike="noStrike" cap="none" normalizeH="0" baseline="0">
              <a:ln>
                <a:noFill/>
              </a:ln>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a:ln>
                  <a:noFill/>
                </a:ln>
                <a:effectLst/>
                <a:latin typeface="Arial" panose="020B0604020202020204" pitchFamily="34" charset="0"/>
              </a:rPr>
              <a:t>Použití: Události, </a:t>
            </a:r>
            <a:r>
              <a:rPr kumimoji="0" lang="cs-CZ" altLang="cs-CZ" b="0" i="0" u="none" strike="noStrike" cap="none" normalizeH="0" baseline="0" err="1">
                <a:ln>
                  <a:noFill/>
                </a:ln>
                <a:effectLst/>
                <a:latin typeface="Arial" panose="020B0604020202020204" pitchFamily="34" charset="0"/>
              </a:rPr>
              <a:t>IObservable</a:t>
            </a:r>
            <a:r>
              <a:rPr kumimoji="0" lang="cs-CZ" altLang="cs-CZ" b="0" i="0" u="none" strike="noStrike" cap="none" normalizeH="0" baseline="0">
                <a:ln>
                  <a:noFill/>
                </a:ln>
                <a:effectLst/>
                <a:latin typeface="Arial" panose="020B0604020202020204" pitchFamily="34" charset="0"/>
              </a:rPr>
              <a:t>&lt;T&gt;</a:t>
            </a:r>
          </a:p>
          <a:p>
            <a:pPr marL="0" indent="0" eaLnBrk="0" fontAlgn="base" hangingPunct="0">
              <a:spcBef>
                <a:spcPct val="0"/>
              </a:spcBef>
              <a:spcAft>
                <a:spcPts val="600"/>
              </a:spcAft>
              <a:buNone/>
            </a:pPr>
            <a:r>
              <a:rPr lang="cs-CZ" dirty="0"/>
              <a:t>C#: event </a:t>
            </a:r>
            <a:r>
              <a:rPr lang="cs-CZ" dirty="0" err="1"/>
              <a:t>EventHandler</a:t>
            </a:r>
            <a:endParaRPr kumimoji="0" lang="cs-CZ" altLang="cs-CZ"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cs-CZ" altLang="cs-CZ" b="1" i="0" u="none" strike="noStrike" cap="none" normalizeH="0" baseline="0" err="1">
                <a:ln>
                  <a:noFill/>
                </a:ln>
                <a:effectLst/>
                <a:latin typeface="Arial" panose="020B0604020202020204" pitchFamily="34" charset="0"/>
              </a:rPr>
              <a:t>Strategy</a:t>
            </a:r>
            <a:r>
              <a:rPr kumimoji="0" lang="cs-CZ" altLang="cs-CZ" b="1" i="0" u="none" strike="noStrike" cap="none" normalizeH="0" baseline="0">
                <a:ln>
                  <a:noFill/>
                </a:ln>
                <a:effectLst/>
                <a:latin typeface="Arial" panose="020B0604020202020204" pitchFamily="34" charset="0"/>
              </a:rPr>
              <a:t>:</a:t>
            </a:r>
            <a:r>
              <a:rPr kumimoji="0" lang="cs-CZ" altLang="cs-CZ" b="0" i="0" u="none" strike="noStrike" cap="none" normalizeH="0" baseline="0">
                <a:ln>
                  <a:noFill/>
                </a:ln>
                <a:effectLst/>
                <a:latin typeface="Arial" panose="020B0604020202020204" pitchFamily="34" charset="0"/>
              </a:rPr>
              <a:t> Algoritmy na přepínání </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a:ln>
                  <a:noFill/>
                </a:ln>
                <a:effectLst/>
                <a:latin typeface="Arial" panose="020B0604020202020204" pitchFamily="34" charset="0"/>
              </a:rPr>
              <a:t>Použití: Šifrování</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a:ln>
                  <a:noFill/>
                </a:ln>
                <a:effectLst/>
                <a:latin typeface="Arial" panose="020B0604020202020204" pitchFamily="34" charset="0"/>
              </a:rPr>
              <a:t>„Žádné </a:t>
            </a:r>
            <a:r>
              <a:rPr kumimoji="0" lang="cs-CZ" altLang="cs-CZ" b="0" i="0" u="none" strike="noStrike" cap="none" normalizeH="0" baseline="0" err="1">
                <a:ln>
                  <a:noFill/>
                </a:ln>
                <a:effectLst/>
                <a:latin typeface="Arial" panose="020B0604020202020204" pitchFamily="34" charset="0"/>
              </a:rPr>
              <a:t>if-else</a:t>
            </a:r>
            <a:r>
              <a:rPr kumimoji="0" lang="cs-CZ" altLang="cs-CZ" b="0" i="0" u="none" strike="noStrike" cap="none" normalizeH="0" baseline="0">
                <a:ln>
                  <a:noFill/>
                </a:ln>
                <a:effectLst/>
                <a:latin typeface="Arial" panose="020B0604020202020204" pitchFamily="34" charset="0"/>
              </a:rPr>
              <a:t> peklo!“ </a:t>
            </a:r>
          </a:p>
          <a:p>
            <a:pPr marL="0" marR="0" lvl="0" indent="0" defTabSz="914400" rtl="0" eaLnBrk="0" fontAlgn="base" latinLnBrk="0" hangingPunct="0">
              <a:spcBef>
                <a:spcPct val="0"/>
              </a:spcBef>
              <a:spcAft>
                <a:spcPts val="600"/>
              </a:spcAft>
              <a:buClrTx/>
              <a:buSzTx/>
              <a:buNone/>
              <a:tabLst/>
            </a:pPr>
            <a:r>
              <a:rPr kumimoji="0" lang="cs-CZ" altLang="cs-CZ" b="1" i="0" u="none" strike="noStrike" cap="none" normalizeH="0" baseline="0" err="1">
                <a:ln>
                  <a:noFill/>
                </a:ln>
                <a:effectLst/>
                <a:latin typeface="Arial" panose="020B0604020202020204" pitchFamily="34" charset="0"/>
              </a:rPr>
              <a:t>Command</a:t>
            </a:r>
            <a:r>
              <a:rPr kumimoji="0" lang="cs-CZ" altLang="cs-CZ" b="1" i="0" u="none" strike="noStrike" cap="none" normalizeH="0" baseline="0">
                <a:ln>
                  <a:noFill/>
                </a:ln>
                <a:effectLst/>
                <a:latin typeface="Arial" panose="020B0604020202020204" pitchFamily="34" charset="0"/>
              </a:rPr>
              <a:t>:</a:t>
            </a:r>
            <a:r>
              <a:rPr kumimoji="0" lang="cs-CZ" altLang="cs-CZ" b="0" i="0" u="none" strike="noStrike" cap="none" normalizeH="0" baseline="0">
                <a:ln>
                  <a:noFill/>
                </a:ln>
                <a:effectLst/>
                <a:latin typeface="Arial" panose="020B0604020202020204" pitchFamily="34" charset="0"/>
              </a:rPr>
              <a:t> Požadavky jako objekty </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a:ln>
                  <a:noFill/>
                </a:ln>
                <a:effectLst/>
                <a:latin typeface="Arial" panose="020B0604020202020204" pitchFamily="34" charset="0"/>
              </a:rPr>
              <a:t>Použití: </a:t>
            </a:r>
            <a:r>
              <a:rPr kumimoji="0" lang="cs-CZ" altLang="cs-CZ" b="0" i="0" u="none" strike="noStrike" cap="none" normalizeH="0" baseline="0" err="1">
                <a:ln>
                  <a:noFill/>
                </a:ln>
                <a:effectLst/>
                <a:latin typeface="Arial" panose="020B0604020202020204" pitchFamily="34" charset="0"/>
              </a:rPr>
              <a:t>Undo</a:t>
            </a:r>
            <a:r>
              <a:rPr kumimoji="0" lang="cs-CZ" altLang="cs-CZ" b="0" i="0" u="none" strike="noStrike" cap="none" normalizeH="0" baseline="0">
                <a:ln>
                  <a:noFill/>
                </a:ln>
                <a:effectLst/>
                <a:latin typeface="Arial" panose="020B0604020202020204" pitchFamily="34" charset="0"/>
              </a:rPr>
              <a:t>/</a:t>
            </a:r>
            <a:r>
              <a:rPr kumimoji="0" lang="cs-CZ" altLang="cs-CZ" b="0" i="0" u="none" strike="noStrike" cap="none" normalizeH="0" baseline="0" err="1">
                <a:ln>
                  <a:noFill/>
                </a:ln>
                <a:effectLst/>
                <a:latin typeface="Arial" panose="020B0604020202020204" pitchFamily="34" charset="0"/>
              </a:rPr>
              <a:t>redo</a:t>
            </a:r>
            <a:endParaRPr kumimoji="0" lang="cs-CZ" altLang="cs-CZ"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129064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1E30A4A-3142-300E-87C6-226DECF2F83D}"/>
              </a:ext>
            </a:extLst>
          </p:cNvPr>
          <p:cNvSpPr>
            <a:spLocks noGrp="1"/>
          </p:cNvSpPr>
          <p:nvPr>
            <p:ph type="title"/>
          </p:nvPr>
        </p:nvSpPr>
        <p:spPr/>
        <p:txBody>
          <a:bodyPr/>
          <a:lstStyle/>
          <a:p>
            <a:r>
              <a:rPr lang="cs-CZ" dirty="0"/>
              <a:t>Kód v akci</a:t>
            </a:r>
          </a:p>
        </p:txBody>
      </p:sp>
      <p:pic>
        <p:nvPicPr>
          <p:cNvPr id="6" name="Obrázek 5">
            <a:extLst>
              <a:ext uri="{FF2B5EF4-FFF2-40B4-BE49-F238E27FC236}">
                <a16:creationId xmlns:a16="http://schemas.microsoft.com/office/drawing/2014/main" id="{CA7938B0-759C-89D2-EA10-B87FBB2BD2AB}"/>
              </a:ext>
            </a:extLst>
          </p:cNvPr>
          <p:cNvPicPr>
            <a:picLocks noChangeAspect="1"/>
          </p:cNvPicPr>
          <p:nvPr/>
        </p:nvPicPr>
        <p:blipFill>
          <a:blip r:embed="rId3"/>
          <a:stretch>
            <a:fillRect/>
          </a:stretch>
        </p:blipFill>
        <p:spPr>
          <a:xfrm>
            <a:off x="3831717" y="2187986"/>
            <a:ext cx="7839075" cy="1483068"/>
          </a:xfrm>
          <a:prstGeom prst="rect">
            <a:avLst/>
          </a:prstGeom>
        </p:spPr>
      </p:pic>
      <p:pic>
        <p:nvPicPr>
          <p:cNvPr id="8" name="Obrázek 7">
            <a:extLst>
              <a:ext uri="{FF2B5EF4-FFF2-40B4-BE49-F238E27FC236}">
                <a16:creationId xmlns:a16="http://schemas.microsoft.com/office/drawing/2014/main" id="{D09AEACD-2178-5671-080C-56D633501017}"/>
              </a:ext>
            </a:extLst>
          </p:cNvPr>
          <p:cNvPicPr>
            <a:picLocks noChangeAspect="1"/>
          </p:cNvPicPr>
          <p:nvPr/>
        </p:nvPicPr>
        <p:blipFill>
          <a:blip r:embed="rId4"/>
          <a:stretch>
            <a:fillRect/>
          </a:stretch>
        </p:blipFill>
        <p:spPr>
          <a:xfrm>
            <a:off x="3831717" y="3671054"/>
            <a:ext cx="7839075" cy="1498202"/>
          </a:xfrm>
          <a:prstGeom prst="rect">
            <a:avLst/>
          </a:prstGeom>
        </p:spPr>
      </p:pic>
      <p:sp>
        <p:nvSpPr>
          <p:cNvPr id="13" name="TextovéPole 12">
            <a:extLst>
              <a:ext uri="{FF2B5EF4-FFF2-40B4-BE49-F238E27FC236}">
                <a16:creationId xmlns:a16="http://schemas.microsoft.com/office/drawing/2014/main" id="{1A035571-8992-B797-AB66-ED78E8C8AFE4}"/>
              </a:ext>
            </a:extLst>
          </p:cNvPr>
          <p:cNvSpPr txBox="1"/>
          <p:nvPr/>
        </p:nvSpPr>
        <p:spPr>
          <a:xfrm>
            <a:off x="1674238" y="2744854"/>
            <a:ext cx="1123321" cy="369332"/>
          </a:xfrm>
          <a:prstGeom prst="rect">
            <a:avLst/>
          </a:prstGeom>
          <a:noFill/>
        </p:spPr>
        <p:txBody>
          <a:bodyPr wrap="none" rtlCol="0">
            <a:spAutoFit/>
          </a:bodyPr>
          <a:lstStyle/>
          <a:p>
            <a:r>
              <a:rPr lang="cs-CZ" dirty="0" err="1"/>
              <a:t>Singleton</a:t>
            </a:r>
            <a:endParaRPr lang="cs-CZ" dirty="0"/>
          </a:p>
        </p:txBody>
      </p:sp>
      <p:sp>
        <p:nvSpPr>
          <p:cNvPr id="14" name="TextovéPole 13">
            <a:extLst>
              <a:ext uri="{FF2B5EF4-FFF2-40B4-BE49-F238E27FC236}">
                <a16:creationId xmlns:a16="http://schemas.microsoft.com/office/drawing/2014/main" id="{797DDFF4-CA10-21D8-8A6B-BC2E0DF5C532}"/>
              </a:ext>
            </a:extLst>
          </p:cNvPr>
          <p:cNvSpPr txBox="1"/>
          <p:nvPr/>
        </p:nvSpPr>
        <p:spPr>
          <a:xfrm>
            <a:off x="1674238" y="4235489"/>
            <a:ext cx="402674" cy="369332"/>
          </a:xfrm>
          <a:prstGeom prst="rect">
            <a:avLst/>
          </a:prstGeom>
          <a:noFill/>
        </p:spPr>
        <p:txBody>
          <a:bodyPr wrap="none" rtlCol="0">
            <a:spAutoFit/>
          </a:bodyPr>
          <a:lstStyle/>
          <a:p>
            <a:r>
              <a:rPr lang="cs-CZ" dirty="0"/>
              <a:t>DI</a:t>
            </a:r>
          </a:p>
        </p:txBody>
      </p:sp>
      <p:sp>
        <p:nvSpPr>
          <p:cNvPr id="15" name="TextovéPole 14">
            <a:extLst>
              <a:ext uri="{FF2B5EF4-FFF2-40B4-BE49-F238E27FC236}">
                <a16:creationId xmlns:a16="http://schemas.microsoft.com/office/drawing/2014/main" id="{77E05A47-5AAA-EE46-E5C7-A0E6ED63B8AA}"/>
              </a:ext>
            </a:extLst>
          </p:cNvPr>
          <p:cNvSpPr txBox="1"/>
          <p:nvPr/>
        </p:nvSpPr>
        <p:spPr>
          <a:xfrm>
            <a:off x="1674238" y="5269455"/>
            <a:ext cx="1098442" cy="369332"/>
          </a:xfrm>
          <a:prstGeom prst="rect">
            <a:avLst/>
          </a:prstGeom>
          <a:noFill/>
        </p:spPr>
        <p:txBody>
          <a:bodyPr wrap="none" rtlCol="0">
            <a:spAutoFit/>
          </a:bodyPr>
          <a:lstStyle/>
          <a:p>
            <a:r>
              <a:rPr lang="cs-CZ" dirty="0" err="1"/>
              <a:t>Observer</a:t>
            </a:r>
            <a:endParaRPr lang="cs-CZ" dirty="0"/>
          </a:p>
        </p:txBody>
      </p:sp>
      <p:pic>
        <p:nvPicPr>
          <p:cNvPr id="17" name="Obrázek 16">
            <a:extLst>
              <a:ext uri="{FF2B5EF4-FFF2-40B4-BE49-F238E27FC236}">
                <a16:creationId xmlns:a16="http://schemas.microsoft.com/office/drawing/2014/main" id="{957A7CDE-E111-F24B-BE68-81102322F8BD}"/>
              </a:ext>
            </a:extLst>
          </p:cNvPr>
          <p:cNvPicPr>
            <a:picLocks noChangeAspect="1"/>
          </p:cNvPicPr>
          <p:nvPr/>
        </p:nvPicPr>
        <p:blipFill>
          <a:blip r:embed="rId5"/>
          <a:stretch>
            <a:fillRect/>
          </a:stretch>
        </p:blipFill>
        <p:spPr>
          <a:xfrm>
            <a:off x="3831717" y="5169256"/>
            <a:ext cx="7839075" cy="569731"/>
          </a:xfrm>
          <a:prstGeom prst="rect">
            <a:avLst/>
          </a:prstGeom>
        </p:spPr>
      </p:pic>
    </p:spTree>
    <p:extLst>
      <p:ext uri="{BB962C8B-B14F-4D97-AF65-F5344CB8AC3E}">
        <p14:creationId xmlns:p14="http://schemas.microsoft.com/office/powerpoint/2010/main" val="53711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dpis 1">
            <a:extLst>
              <a:ext uri="{FF2B5EF4-FFF2-40B4-BE49-F238E27FC236}">
                <a16:creationId xmlns:a16="http://schemas.microsoft.com/office/drawing/2014/main" id="{16E83A4D-F12C-F60A-491D-C51C845257AF}"/>
              </a:ext>
            </a:extLst>
          </p:cNvPr>
          <p:cNvSpPr>
            <a:spLocks noGrp="1"/>
          </p:cNvSpPr>
          <p:nvPr>
            <p:ph type="title"/>
          </p:nvPr>
        </p:nvSpPr>
        <p:spPr>
          <a:xfrm>
            <a:off x="521208" y="978408"/>
            <a:ext cx="4041648" cy="4698492"/>
          </a:xfrm>
        </p:spPr>
        <p:txBody>
          <a:bodyPr>
            <a:normAutofit/>
          </a:bodyPr>
          <a:lstStyle/>
          <a:p>
            <a:r>
              <a:rPr lang="cs-CZ" dirty="0" err="1"/>
              <a:t>Dependency</a:t>
            </a:r>
            <a:r>
              <a:rPr lang="cs-CZ" dirty="0"/>
              <a:t> </a:t>
            </a:r>
            <a:r>
              <a:rPr lang="cs-CZ" dirty="0" err="1"/>
              <a:t>Injection</a:t>
            </a:r>
            <a:r>
              <a:rPr lang="cs-CZ" dirty="0"/>
              <a:t> – Moderní hrdina</a:t>
            </a:r>
          </a:p>
        </p:txBody>
      </p:sp>
      <p:sp>
        <p:nvSpPr>
          <p:cNvPr id="22" name="Rectangle 21">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utoShape 5" descr="Dependency Injection Design Pattern in C#">
            <a:extLst>
              <a:ext uri="{FF2B5EF4-FFF2-40B4-BE49-F238E27FC236}">
                <a16:creationId xmlns:a16="http://schemas.microsoft.com/office/drawing/2014/main" id="{B5D86AE3-F9E3-77D3-42E4-999B65660007}"/>
              </a:ext>
            </a:extLst>
          </p:cNvPr>
          <p:cNvSpPr>
            <a:spLocks noChangeAspect="1" noChangeArrowheads="1"/>
          </p:cNvSpPr>
          <p:nvPr/>
        </p:nvSpPr>
        <p:spPr bwMode="auto">
          <a:xfrm>
            <a:off x="4743450" y="2924175"/>
            <a:ext cx="4400550" cy="2247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cs-CZ"/>
          </a:p>
        </p:txBody>
      </p:sp>
      <p:sp>
        <p:nvSpPr>
          <p:cNvPr id="13" name="AutoShape 3" descr="Dependency Injection Design Pattern in C#">
            <a:extLst>
              <a:ext uri="{FF2B5EF4-FFF2-40B4-BE49-F238E27FC236}">
                <a16:creationId xmlns:a16="http://schemas.microsoft.com/office/drawing/2014/main" id="{FEB9F9C1-147C-4159-A8F5-96D4FC21B115}"/>
              </a:ext>
            </a:extLst>
          </p:cNvPr>
          <p:cNvSpPr>
            <a:spLocks noChangeAspect="1" noChangeArrowheads="1"/>
          </p:cNvSpPr>
          <p:nvPr/>
        </p:nvSpPr>
        <p:spPr bwMode="auto">
          <a:xfrm>
            <a:off x="3895725" y="2305050"/>
            <a:ext cx="4400550" cy="2247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cs-CZ"/>
          </a:p>
        </p:txBody>
      </p:sp>
      <p:graphicFrame>
        <p:nvGraphicFramePr>
          <p:cNvPr id="16" name="Rectangle 1">
            <a:extLst>
              <a:ext uri="{FF2B5EF4-FFF2-40B4-BE49-F238E27FC236}">
                <a16:creationId xmlns:a16="http://schemas.microsoft.com/office/drawing/2014/main" id="{98417A7F-ED00-0CE4-3FD5-28027F966052}"/>
              </a:ext>
            </a:extLst>
          </p:cNvPr>
          <p:cNvGraphicFramePr>
            <a:graphicFrameLocks noGrp="1"/>
          </p:cNvGraphicFramePr>
          <p:nvPr>
            <p:ph idx="1"/>
            <p:extLst>
              <p:ext uri="{D42A27DB-BD31-4B8C-83A1-F6EECF244321}">
                <p14:modId xmlns:p14="http://schemas.microsoft.com/office/powerpoint/2010/main" val="680076068"/>
              </p:ext>
            </p:extLst>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912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Nadpis 1">
            <a:extLst>
              <a:ext uri="{FF2B5EF4-FFF2-40B4-BE49-F238E27FC236}">
                <a16:creationId xmlns:a16="http://schemas.microsoft.com/office/drawing/2014/main" id="{31ED3875-310E-22AE-8371-A0039E6986C1}"/>
              </a:ext>
            </a:extLst>
          </p:cNvPr>
          <p:cNvSpPr>
            <a:spLocks noGrp="1"/>
          </p:cNvSpPr>
          <p:nvPr>
            <p:ph type="title"/>
          </p:nvPr>
        </p:nvSpPr>
        <p:spPr>
          <a:xfrm>
            <a:off x="6153912" y="978408"/>
            <a:ext cx="5513832" cy="1463040"/>
          </a:xfrm>
        </p:spPr>
        <p:txBody>
          <a:bodyPr>
            <a:normAutofit/>
          </a:bodyPr>
          <a:lstStyle/>
          <a:p>
            <a:r>
              <a:rPr lang="pl-PL" dirty="0"/>
              <a:t>Proč a kdy je použít</a:t>
            </a:r>
          </a:p>
        </p:txBody>
      </p:sp>
      <p:pic>
        <p:nvPicPr>
          <p:cNvPr id="10" name="Obrázek 9" descr="Obsah obrázku Elektricky modrá, modrá, Kobaltová modř, Výrazná modrá&#10;&#10;Obsah vygenerovaný umělou inteligencí může být nesprávný.">
            <a:extLst>
              <a:ext uri="{FF2B5EF4-FFF2-40B4-BE49-F238E27FC236}">
                <a16:creationId xmlns:a16="http://schemas.microsoft.com/office/drawing/2014/main" id="{9034EDC9-5B23-0E9C-4A48-848D7B8F0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7" y="1796508"/>
            <a:ext cx="4959823" cy="3261083"/>
          </a:xfrm>
          <a:prstGeom prst="rect">
            <a:avLst/>
          </a:prstGeom>
        </p:spPr>
      </p:pic>
      <p:sp>
        <p:nvSpPr>
          <p:cNvPr id="17" name="Freeform: Shape 16">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484" y="508090"/>
            <a:ext cx="5513832"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4">
            <a:extLst>
              <a:ext uri="{FF2B5EF4-FFF2-40B4-BE49-F238E27FC236}">
                <a16:creationId xmlns:a16="http://schemas.microsoft.com/office/drawing/2014/main" id="{02FC86C4-00DD-B716-4614-9BF11CA12439}"/>
              </a:ext>
            </a:extLst>
          </p:cNvPr>
          <p:cNvSpPr>
            <a:spLocks noGrp="1" noChangeArrowheads="1"/>
          </p:cNvSpPr>
          <p:nvPr>
            <p:ph idx="1"/>
          </p:nvPr>
        </p:nvSpPr>
        <p:spPr bwMode="auto">
          <a:xfrm>
            <a:off x="6153912" y="2578608"/>
            <a:ext cx="5513832" cy="37673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cs-CZ" altLang="cs-CZ" b="1" i="0" u="none" strike="noStrike" cap="none" normalizeH="0" baseline="0" dirty="0">
                <a:ln>
                  <a:noFill/>
                </a:ln>
                <a:effectLst/>
                <a:latin typeface="Arial" panose="020B0604020202020204" pitchFamily="34" charset="0"/>
              </a:rPr>
              <a:t>Kdy:</a:t>
            </a:r>
            <a:r>
              <a:rPr kumimoji="0" lang="cs-CZ" altLang="cs-CZ"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Opakující se problémy </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Potřeba flexibility a škálovatelnosti </a:t>
            </a:r>
          </a:p>
          <a:p>
            <a:pPr marL="0" marR="0" lvl="0" indent="0" defTabSz="914400" rtl="0" eaLnBrk="0" fontAlgn="base" latinLnBrk="0" hangingPunct="0">
              <a:spcBef>
                <a:spcPct val="0"/>
              </a:spcBef>
              <a:spcAft>
                <a:spcPts val="600"/>
              </a:spcAft>
              <a:buClrTx/>
              <a:buSzTx/>
              <a:buNone/>
              <a:tabLst/>
            </a:pPr>
            <a:endParaRPr kumimoji="0" lang="cs-CZ" altLang="cs-CZ"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cs-CZ" altLang="cs-CZ" b="1" i="0" u="none" strike="noStrike" cap="none" normalizeH="0" baseline="0" dirty="0">
                <a:ln>
                  <a:noFill/>
                </a:ln>
                <a:effectLst/>
                <a:latin typeface="Arial" panose="020B0604020202020204" pitchFamily="34" charset="0"/>
              </a:rPr>
              <a:t>Výhody:</a:t>
            </a:r>
            <a:r>
              <a:rPr kumimoji="0" lang="cs-CZ" altLang="cs-CZ" b="0" i="0" u="none" strike="noStrike" cap="none" normalizeH="0" baseline="0" dirty="0">
                <a:ln>
                  <a:noFill/>
                </a:ln>
                <a:effectLst/>
                <a:latin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Čistší architektura </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Rychlejší </a:t>
            </a:r>
            <a:r>
              <a:rPr kumimoji="0" lang="cs-CZ" altLang="cs-CZ" b="0" i="0" u="none" strike="noStrike" cap="none" normalizeH="0" baseline="0" dirty="0" err="1">
                <a:ln>
                  <a:noFill/>
                </a:ln>
                <a:effectLst/>
                <a:latin typeface="Arial" panose="020B0604020202020204" pitchFamily="34" charset="0"/>
              </a:rPr>
              <a:t>onboarding</a:t>
            </a:r>
            <a:r>
              <a:rPr kumimoji="0" lang="cs-CZ" altLang="cs-CZ" b="0" i="0" u="none" strike="noStrike" cap="none" normalizeH="0" baseline="0" dirty="0">
                <a:ln>
                  <a:noFill/>
                </a:ln>
                <a:effectLst/>
                <a:latin typeface="Arial" panose="020B0604020202020204" pitchFamily="34" charset="0"/>
              </a:rPr>
              <a:t> týmu </a:t>
            </a:r>
          </a:p>
          <a:p>
            <a:pPr marL="0" marR="0" lvl="0" indent="0" defTabSz="914400" rtl="0" eaLnBrk="0" fontAlgn="base" latinLnBrk="0" hangingPunct="0">
              <a:spcBef>
                <a:spcPct val="0"/>
              </a:spcBef>
              <a:spcAft>
                <a:spcPts val="600"/>
              </a:spcAft>
              <a:buClrTx/>
              <a:buSzTx/>
              <a:buNone/>
              <a:tabLst/>
            </a:pPr>
            <a:r>
              <a:rPr kumimoji="0" lang="cs-CZ" altLang="cs-CZ" b="0" i="0" u="none" strike="noStrike" cap="none" normalizeH="0" baseline="0" dirty="0">
                <a:ln>
                  <a:noFill/>
                </a:ln>
                <a:effectLst/>
                <a:latin typeface="Arial" panose="020B0604020202020204" pitchFamily="34" charset="0"/>
              </a:rPr>
              <a:t>    Snadné rozšíření</a:t>
            </a:r>
          </a:p>
          <a:p>
            <a:pPr marL="0" marR="0" lvl="0" indent="0" defTabSz="914400" rtl="0" eaLnBrk="0" fontAlgn="base" latinLnBrk="0" hangingPunct="0">
              <a:spcBef>
                <a:spcPct val="0"/>
              </a:spcBef>
              <a:spcAft>
                <a:spcPts val="600"/>
              </a:spcAft>
              <a:buClrTx/>
              <a:buSzTx/>
              <a:buFontTx/>
              <a:buNone/>
              <a:tabLst/>
            </a:pPr>
            <a:endParaRPr kumimoji="0" lang="cs-CZ" altLang="cs-CZ"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6427025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296c451-2857-45de-a89c-bbb645524f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326C7C53FDE3E46A1E59A8D57035E6C" ma:contentTypeVersion="14" ma:contentTypeDescription="Vytvoří nový dokument" ma:contentTypeScope="" ma:versionID="311a3e5df77fa63661bb98c5127b882f">
  <xsd:schema xmlns:xsd="http://www.w3.org/2001/XMLSchema" xmlns:xs="http://www.w3.org/2001/XMLSchema" xmlns:p="http://schemas.microsoft.com/office/2006/metadata/properties" xmlns:ns3="35ae26de-d961-40e6-9cec-0c66c059d79a" xmlns:ns4="0296c451-2857-45de-a89c-bbb645524f7e" targetNamespace="http://schemas.microsoft.com/office/2006/metadata/properties" ma:root="true" ma:fieldsID="114bb20d216c43bdb12b61f5161313ec" ns3:_="" ns4:_="">
    <xsd:import namespace="35ae26de-d961-40e6-9cec-0c66c059d79a"/>
    <xsd:import namespace="0296c451-2857-45de-a89c-bbb645524f7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ObjectDetectorVersions" minOccurs="0"/>
                <xsd:element ref="ns4:_activity" minOccurs="0"/>
                <xsd:element ref="ns4:MediaServiceSearchProperties" minOccurs="0"/>
                <xsd:element ref="ns4:MediaServiceSystemTags" minOccurs="0"/>
                <xsd:element ref="ns4:MediaServiceGenerationTime" minOccurs="0"/>
                <xsd:element ref="ns4:MediaServiceEventHashCode" minOccurs="0"/>
                <xsd:element ref="ns4:MediaLengthInSeconds"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e26de-d961-40e6-9cec-0c66c059d79a" elementFormDefault="qualified">
    <xsd:import namespace="http://schemas.microsoft.com/office/2006/documentManagement/types"/>
    <xsd:import namespace="http://schemas.microsoft.com/office/infopath/2007/PartnerControls"/>
    <xsd:element name="SharedWithUsers" ma:index="8" nillable="true" ma:displayName="Sdílí se 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dílené s podrobnostmi" ma:internalName="SharedWithDetails" ma:readOnly="true">
      <xsd:simpleType>
        <xsd:restriction base="dms:Note">
          <xsd:maxLength value="255"/>
        </xsd:restriction>
      </xsd:simpleType>
    </xsd:element>
    <xsd:element name="SharingHintHash" ma:index="10" nillable="true" ma:displayName="Hodnota hash upozornění na sdílení"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96c451-2857-45de-a89c-bbb645524f7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17BA90-F62A-4D09-BF3C-AF524DA02F8D}">
  <ds:schemaRefs>
    <ds:schemaRef ds:uri="http://schemas.microsoft.com/office/2006/metadata/properties"/>
    <ds:schemaRef ds:uri="http://purl.org/dc/dcmitype/"/>
    <ds:schemaRef ds:uri="35ae26de-d961-40e6-9cec-0c66c059d79a"/>
    <ds:schemaRef ds:uri="http://www.w3.org/XML/1998/namespace"/>
    <ds:schemaRef ds:uri="0296c451-2857-45de-a89c-bbb645524f7e"/>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purl.org/dc/elements/1.1/"/>
  </ds:schemaRefs>
</ds:datastoreItem>
</file>

<file path=customXml/itemProps2.xml><?xml version="1.0" encoding="utf-8"?>
<ds:datastoreItem xmlns:ds="http://schemas.openxmlformats.org/officeDocument/2006/customXml" ds:itemID="{53CF872C-9CCC-4B2F-B85B-0F8F82772B42}">
  <ds:schemaRefs>
    <ds:schemaRef ds:uri="http://schemas.microsoft.com/sharepoint/v3/contenttype/forms"/>
  </ds:schemaRefs>
</ds:datastoreItem>
</file>

<file path=customXml/itemProps3.xml><?xml version="1.0" encoding="utf-8"?>
<ds:datastoreItem xmlns:ds="http://schemas.openxmlformats.org/officeDocument/2006/customXml" ds:itemID="{2B3D9410-D355-4702-971C-EED28385CD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ae26de-d961-40e6-9cec-0c66c059d79a"/>
    <ds:schemaRef ds:uri="0296c451-2857-45de-a89c-bbb645524f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97</TotalTime>
  <Words>1515</Words>
  <Application>Microsoft Office PowerPoint</Application>
  <PresentationFormat>Širokoúhlá obrazovka</PresentationFormat>
  <Paragraphs>124</Paragraphs>
  <Slides>10</Slides>
  <Notes>9</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10</vt:i4>
      </vt:variant>
    </vt:vector>
  </HeadingPairs>
  <TitlesOfParts>
    <vt:vector size="14" baseType="lpstr">
      <vt:lpstr>Aptos</vt:lpstr>
      <vt:lpstr>Arial</vt:lpstr>
      <vt:lpstr>Bierstadt</vt:lpstr>
      <vt:lpstr>GestaltVTI</vt:lpstr>
      <vt:lpstr>Design Patterns v C#</vt:lpstr>
      <vt:lpstr>Síla design patterns</vt:lpstr>
      <vt:lpstr>Tři pilíře vzorů</vt:lpstr>
      <vt:lpstr>Creational Stars v C#</vt:lpstr>
      <vt:lpstr>Structural Magic v C#</vt:lpstr>
      <vt:lpstr>Behavioral Legends v C#</vt:lpstr>
      <vt:lpstr>Kód v akci</vt:lpstr>
      <vt:lpstr>Dependency Injection – Moderní hrdina</vt:lpstr>
      <vt:lpstr>Proč a kdy je použít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Jindřich Caletka</dc:creator>
  <cp:lastModifiedBy>Jindřich Caletka</cp:lastModifiedBy>
  <cp:revision>5</cp:revision>
  <dcterms:created xsi:type="dcterms:W3CDTF">2025-03-24T16:09:52Z</dcterms:created>
  <dcterms:modified xsi:type="dcterms:W3CDTF">2025-03-25T09:04:57Z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0x0101002326C7C53FDE3E46A1E59A8D57035E6C</vt:lpwstr>
  </property>
</Properties>
</file>