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755BE-E83B-4F38-B87F-A2BB71DAC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1CF276-CF78-401F-AD70-EEA2E50A3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9B575-56C8-4BF8-B442-624BDFFC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9099-CA28-4FBE-A842-F981921259E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EDCA7-A02D-4845-B91D-DCAFF403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F9118-42FA-4FD6-B4BA-02AF2ABB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F8D0-A7D1-437A-8205-A2F2DB593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66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D115B-8E0B-48DD-AE23-B53A3B10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7B63CD-733D-43B4-B395-D047462B2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CE8F3-C5A2-4906-8343-D3CF01D6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9099-CA28-4FBE-A842-F981921259E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1643D-949E-4510-BE99-A3F23197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A394E-E595-4F43-8715-4F7E09DF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F8D0-A7D1-437A-8205-A2F2DB593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D8EBD4-27A5-4055-AE73-CABADFC28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44E697-53CD-4D4F-B718-2214B09BE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03775-34D7-466E-BFDD-AB797835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9099-CA28-4FBE-A842-F981921259E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A1C3E-EFEB-49D4-A4D8-B7B66849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FFF2C-C320-494F-85E3-879FC0CB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F8D0-A7D1-437A-8205-A2F2DB593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0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A956E-811F-466A-97C9-06202539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C9E96-BE04-4B3A-B5DF-FA6879FB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04675-8F96-4683-B832-ECBC84B4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9099-CA28-4FBE-A842-F981921259E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DA8AC-8F49-4FDC-BD5A-427C0C47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4179C-96D7-4420-8E25-5383CB64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F8D0-A7D1-437A-8205-A2F2DB593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47672-28D8-493D-8BB9-D48F64BE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10CE0-8742-4B3C-AF35-91E3BC202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B40E4-B576-490E-BB33-0E4ABA4B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9099-CA28-4FBE-A842-F981921259E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4C2B4-1756-4C5E-A723-F065CED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5AD63-EED3-4BDD-A590-FBCE5C55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F8D0-A7D1-437A-8205-A2F2DB593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2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0C4B3-D263-4FA7-8A75-74F49DA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208B2-5AA7-466B-9E10-BF8120210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0403F2-EBDE-4938-8DBC-8DA7E791A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17C633-9903-4453-91D3-CA453808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9099-CA28-4FBE-A842-F981921259E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13E061-384D-4AB6-9B1C-DE7F3BBA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99FFEE-0CEF-4698-BC9D-6201D3AA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F8D0-A7D1-437A-8205-A2F2DB593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7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84160-C98C-4C2B-ADC8-A7A653AC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6CBB3F-94A6-4B89-A29A-E798C666C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28F3B6-291D-4EFD-89F2-9D5C38DA4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D35001-77B3-441F-B37C-7F258A6EA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077EC5-4EAC-4F59-98F3-5C818BE1F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AF07EF-0F57-4EB7-AA2A-3115757D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9099-CA28-4FBE-A842-F981921259E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E6BDA6-CC9A-43F6-86D1-953210D9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8FA357-2C7F-41C0-AD51-CD9B8828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F8D0-A7D1-437A-8205-A2F2DB593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51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EFD64-8866-4717-923C-73FB682D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DB782F-7F1B-4176-812F-07227F33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9099-CA28-4FBE-A842-F981921259E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9EE9B0-07D2-4EE9-AA34-BB0E6216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F0FC17-474F-47D3-BE20-AF6340BE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F8D0-A7D1-437A-8205-A2F2DB593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50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447B5-401C-4737-A1AD-0E8C626A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9099-CA28-4FBE-A842-F981921259E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AB5C6F-9130-4F39-8CE7-960B08F8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647A9-73A6-45DF-B82F-7A42EC4D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F8D0-A7D1-437A-8205-A2F2DB593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7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AEBF2-FF01-4D86-ACA6-E01E2EF0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B624-E180-4298-9029-7D657AD70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1148B4-3880-43AA-ACC4-113284CFF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6B4E9C-D7F4-422B-AE2E-9DA02FC9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9099-CA28-4FBE-A842-F981921259E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430CA-E711-46FF-9205-750791B2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76C3A0-B44D-43B2-88C5-2A03B6D4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F8D0-A7D1-437A-8205-A2F2DB593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20EAA-89D1-434A-9A31-DE1566F2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09B285-FF13-4851-9CF5-7BED3407C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1529B-2A0D-4B51-9595-8EA463F15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364BDE-4407-4AA9-BEDB-FB2DD378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9099-CA28-4FBE-A842-F981921259E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DE1847-0721-49DD-8E85-B396486A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55C622-A169-44AA-8216-CB42141D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F8D0-A7D1-437A-8205-A2F2DB593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4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0AE67D-0F9A-4BD7-A4F0-C3101362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3FAB7-ABDC-40CD-8993-1F4FE05F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4F01A-2EDB-4295-A326-5C6233DA3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59099-CA28-4FBE-A842-F981921259E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A8DE9-0DB4-40F0-BF78-4ED72432E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EC29C-9F6A-4DDD-B889-603FB18A8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8F8D0-A7D1-437A-8205-A2F2DB593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3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roses-taek.tistory.com/16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saessak.tistory.com/13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E539-2159-4919-B674-906B6E6CF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exploit-exercises </a:t>
            </a:r>
            <a:r>
              <a:rPr lang="en-US" altLang="ko-KR" dirty="0" err="1"/>
              <a:t>Protostar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35808D-9CD8-465E-8E6D-42AB2C88D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 </a:t>
            </a:r>
            <a:r>
              <a:rPr lang="en-US" altLang="ko-KR" dirty="0"/>
              <a:t>2~Heap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40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40410C-B6AA-481B-89C1-87170CBE9AA3}"/>
              </a:ext>
            </a:extLst>
          </p:cNvPr>
          <p:cNvSpPr/>
          <p:nvPr/>
        </p:nvSpPr>
        <p:spPr>
          <a:xfrm>
            <a:off x="855677" y="2290194"/>
            <a:ext cx="2223083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BD3FFA-99F4-44AA-99F6-E2EE3E434883}"/>
              </a:ext>
            </a:extLst>
          </p:cNvPr>
          <p:cNvSpPr/>
          <p:nvPr/>
        </p:nvSpPr>
        <p:spPr>
          <a:xfrm>
            <a:off x="4581787" y="2290194"/>
            <a:ext cx="2223083" cy="88923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6E9C45-EFDA-4BFC-B242-B88614476015}"/>
              </a:ext>
            </a:extLst>
          </p:cNvPr>
          <p:cNvSpPr/>
          <p:nvPr/>
        </p:nvSpPr>
        <p:spPr>
          <a:xfrm>
            <a:off x="9027952" y="2290194"/>
            <a:ext cx="2223083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66E96-685F-4AA9-9ECE-71054B5A41A3}"/>
              </a:ext>
            </a:extLst>
          </p:cNvPr>
          <p:cNvSpPr txBox="1"/>
          <p:nvPr/>
        </p:nvSpPr>
        <p:spPr>
          <a:xfrm>
            <a:off x="780176" y="4488110"/>
            <a:ext cx="10470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만약에 조작 할 수 있다면</a:t>
            </a:r>
            <a:r>
              <a:rPr lang="en-US" altLang="ko-KR" dirty="0"/>
              <a:t>, </a:t>
            </a:r>
            <a:r>
              <a:rPr lang="en-US" altLang="ko-KR" dirty="0" err="1"/>
              <a:t>fd</a:t>
            </a:r>
            <a:r>
              <a:rPr lang="ko-KR" altLang="en-US" dirty="0"/>
              <a:t>나 </a:t>
            </a:r>
            <a:r>
              <a:rPr lang="en-US" altLang="ko-KR" dirty="0"/>
              <a:t>bk</a:t>
            </a:r>
            <a:r>
              <a:rPr lang="ko-KR" altLang="en-US" dirty="0"/>
              <a:t>를 서로 덮어 쓸 수 있으므로 한 쪽은 덮어 쓸 주소로</a:t>
            </a:r>
            <a:r>
              <a:rPr lang="en-US" altLang="ko-KR" dirty="0"/>
              <a:t>, </a:t>
            </a:r>
            <a:r>
              <a:rPr lang="ko-KR" altLang="en-US" dirty="0"/>
              <a:t>한 쪽은 덮어 쓰일 주소로 하여 원하는 대로 덮어 쓸 수 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75399D3-22AB-4A42-95EB-2A8463854652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2467414" y="1125405"/>
            <a:ext cx="664594" cy="1664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8380AA3-7DC9-4564-BFEA-49E1ABFFED10}"/>
              </a:ext>
            </a:extLst>
          </p:cNvPr>
          <p:cNvCxnSpPr>
            <a:cxnSpLocks/>
            <a:stCxn id="6" idx="2"/>
            <a:endCxn id="19" idx="3"/>
          </p:cNvCxnSpPr>
          <p:nvPr/>
        </p:nvCxnSpPr>
        <p:spPr>
          <a:xfrm rot="5400000">
            <a:off x="8142274" y="2058740"/>
            <a:ext cx="876533" cy="3117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5D4FDE-7362-4FC6-96EC-DEAC261AD35C}"/>
              </a:ext>
            </a:extLst>
          </p:cNvPr>
          <p:cNvSpPr txBox="1"/>
          <p:nvPr/>
        </p:nvSpPr>
        <p:spPr>
          <a:xfrm>
            <a:off x="4169328" y="3871295"/>
            <a:ext cx="285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Bk=p-&gt;bk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2CA65D-BE58-4B6C-821C-A9DB9C9855ED}"/>
              </a:ext>
            </a:extLst>
          </p:cNvPr>
          <p:cNvSpPr txBox="1"/>
          <p:nvPr/>
        </p:nvSpPr>
        <p:spPr>
          <a:xfrm>
            <a:off x="4321728" y="1410749"/>
            <a:ext cx="285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=P-&gt;</a:t>
            </a:r>
            <a:r>
              <a:rPr lang="en-US" altLang="ko-KR" dirty="0" err="1"/>
              <a:t>fd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13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29434-381E-485D-A271-41EC5B95EAA4}"/>
              </a:ext>
            </a:extLst>
          </p:cNvPr>
          <p:cNvSpPr txBox="1"/>
          <p:nvPr/>
        </p:nvSpPr>
        <p:spPr>
          <a:xfrm>
            <a:off x="2614864" y="2470484"/>
            <a:ext cx="733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Fd</a:t>
            </a:r>
            <a:r>
              <a:rPr lang="ko-KR" altLang="en-US" b="1" dirty="0"/>
              <a:t> </a:t>
            </a:r>
            <a:r>
              <a:rPr lang="en-US" altLang="ko-KR" b="1" dirty="0"/>
              <a:t>+12</a:t>
            </a:r>
            <a:r>
              <a:rPr lang="ko-KR" altLang="en-US" b="1" dirty="0"/>
              <a:t> </a:t>
            </a:r>
            <a:r>
              <a:rPr lang="en-US" altLang="ko-KR" b="1" dirty="0"/>
              <a:t>=bk</a:t>
            </a:r>
          </a:p>
          <a:p>
            <a:r>
              <a:rPr lang="en-US" altLang="ko-KR" b="1" dirty="0"/>
              <a:t>Bk+8=</a:t>
            </a:r>
            <a:r>
              <a:rPr lang="en-US" altLang="ko-KR" b="1" dirty="0" err="1"/>
              <a:t>fd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F422C7-0FE2-4F50-8AC8-46D3730694FC}"/>
              </a:ext>
            </a:extLst>
          </p:cNvPr>
          <p:cNvSpPr txBox="1"/>
          <p:nvPr/>
        </p:nvSpPr>
        <p:spPr>
          <a:xfrm>
            <a:off x="2614864" y="3741186"/>
            <a:ext cx="7716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r>
              <a:rPr lang="en-US" altLang="ko-KR" dirty="0"/>
              <a:t>unlink</a:t>
            </a:r>
            <a:r>
              <a:rPr lang="ko-KR" altLang="en-US" dirty="0"/>
              <a:t>가 호출 될 시 이와 같은 식이 적용된다고 한다</a:t>
            </a:r>
            <a:r>
              <a:rPr lang="en-US" altLang="ko-KR" dirty="0"/>
              <a:t>. </a:t>
            </a:r>
            <a:r>
              <a:rPr lang="ko-KR" altLang="en-US" dirty="0"/>
              <a:t>그러므로 이 문제는 </a:t>
            </a:r>
            <a:r>
              <a:rPr lang="ko-KR" altLang="en-US" dirty="0" err="1"/>
              <a:t>힙</a:t>
            </a:r>
            <a:r>
              <a:rPr lang="ko-KR" altLang="en-US" dirty="0"/>
              <a:t> </a:t>
            </a:r>
            <a:r>
              <a:rPr lang="ko-KR" altLang="en-US" dirty="0" err="1"/>
              <a:t>오버플로우를</a:t>
            </a:r>
            <a:r>
              <a:rPr lang="ko-KR" altLang="en-US" dirty="0"/>
              <a:t> 통해 해당 식에 맞게 코드를 작성하여 </a:t>
            </a:r>
            <a:r>
              <a:rPr lang="en-US" altLang="ko-KR" dirty="0"/>
              <a:t>Double Free Bug</a:t>
            </a:r>
            <a:r>
              <a:rPr lang="ko-KR" altLang="en-US" dirty="0"/>
              <a:t>를 발생 시키는 것이 목표라 할 수 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9415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5BF43-E336-41C2-9640-D58E11589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179"/>
            <a:ext cx="10515600" cy="68981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그러므로 이 공격코드는 이런 식으로 구성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27CAB-1BB1-435D-A0FA-41E498117FC5}"/>
              </a:ext>
            </a:extLst>
          </p:cNvPr>
          <p:cNvSpPr txBox="1"/>
          <p:nvPr/>
        </p:nvSpPr>
        <p:spPr>
          <a:xfrm>
            <a:off x="818147" y="1491916"/>
            <a:ext cx="106519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en-US" altLang="ko-KR" dirty="0" err="1"/>
              <a:t>prev_flag</a:t>
            </a:r>
            <a:r>
              <a:rPr lang="ko-KR" altLang="en-US" dirty="0"/>
              <a:t>의 값을 바꿔 줘야한다</a:t>
            </a:r>
            <a:r>
              <a:rPr lang="en-US" altLang="ko-KR" dirty="0"/>
              <a:t>.  size </a:t>
            </a:r>
            <a:r>
              <a:rPr lang="ko-KR" altLang="en-US" dirty="0"/>
              <a:t>값과 </a:t>
            </a:r>
            <a:r>
              <a:rPr lang="en-US" altLang="ko-KR" dirty="0" err="1"/>
              <a:t>pre_size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en-US" altLang="ko-KR" dirty="0"/>
              <a:t>-4</a:t>
            </a:r>
            <a:r>
              <a:rPr lang="ko-KR" altLang="en-US" dirty="0"/>
              <a:t>로 해주면 마지막 비트 값이 </a:t>
            </a:r>
            <a:r>
              <a:rPr lang="en-US" altLang="ko-KR" dirty="0"/>
              <a:t>0</a:t>
            </a:r>
            <a:r>
              <a:rPr lang="ko-KR" altLang="en-US" dirty="0"/>
              <a:t>이 되므로 </a:t>
            </a:r>
            <a:r>
              <a:rPr lang="en-US" altLang="ko-KR" dirty="0"/>
              <a:t>unlink </a:t>
            </a:r>
            <a:r>
              <a:rPr lang="ko-KR" altLang="en-US" dirty="0"/>
              <a:t>매크로가 발생한다</a:t>
            </a:r>
            <a:r>
              <a:rPr lang="en-US" altLang="ko-KR" dirty="0"/>
              <a:t>.(</a:t>
            </a:r>
            <a:r>
              <a:rPr lang="ko-KR" altLang="en-US" dirty="0"/>
              <a:t>“</a:t>
            </a:r>
            <a:r>
              <a:rPr lang="en-US" altLang="ko-KR" dirty="0"/>
              <a:t>a”*32+”\</a:t>
            </a:r>
            <a:r>
              <a:rPr lang="en-US" altLang="ko-KR" dirty="0" err="1"/>
              <a:t>xfc</a:t>
            </a:r>
            <a:r>
              <a:rPr lang="en-US" altLang="ko-KR" dirty="0"/>
              <a:t>\</a:t>
            </a:r>
            <a:r>
              <a:rPr lang="en-US" altLang="ko-KR" dirty="0" err="1"/>
              <a:t>xff</a:t>
            </a:r>
            <a:r>
              <a:rPr lang="en-US" altLang="ko-KR" dirty="0"/>
              <a:t>\</a:t>
            </a:r>
            <a:r>
              <a:rPr lang="en-US" altLang="ko-KR" dirty="0" err="1"/>
              <a:t>xff</a:t>
            </a:r>
            <a:r>
              <a:rPr lang="en-US" altLang="ko-KR" dirty="0"/>
              <a:t>\</a:t>
            </a:r>
            <a:r>
              <a:rPr lang="en-US" altLang="ko-KR" dirty="0" err="1"/>
              <a:t>xff</a:t>
            </a:r>
            <a:r>
              <a:rPr lang="en-US" altLang="ko-KR" dirty="0"/>
              <a:t>”*2)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그리고 </a:t>
            </a:r>
            <a:r>
              <a:rPr lang="en-US" altLang="ko-KR" dirty="0" err="1"/>
              <a:t>fd</a:t>
            </a:r>
            <a:r>
              <a:rPr lang="en-US" altLang="ko-KR" dirty="0"/>
              <a:t> </a:t>
            </a:r>
            <a:r>
              <a:rPr lang="ko-KR" altLang="en-US" dirty="0"/>
              <a:t>값을 수정하는데</a:t>
            </a:r>
            <a:r>
              <a:rPr lang="en-US" altLang="ko-KR" dirty="0"/>
              <a:t>, </a:t>
            </a:r>
            <a:r>
              <a:rPr lang="ko-KR" altLang="en-US" dirty="0"/>
              <a:t>덮어 쓸 주소의 </a:t>
            </a:r>
            <a:r>
              <a:rPr lang="en-US" altLang="ko-KR" dirty="0"/>
              <a:t>-12</a:t>
            </a:r>
            <a:r>
              <a:rPr lang="ko-KR" altLang="en-US" dirty="0"/>
              <a:t>를 해야 한다</a:t>
            </a:r>
            <a:r>
              <a:rPr lang="en-US" altLang="ko-KR" dirty="0"/>
              <a:t>. </a:t>
            </a:r>
            <a:r>
              <a:rPr lang="ko-KR" altLang="en-US" dirty="0"/>
              <a:t>왜냐면 아까 식에서 봤듯이 </a:t>
            </a:r>
            <a:r>
              <a:rPr lang="en-US" altLang="ko-KR" dirty="0"/>
              <a:t>fd+12=bk</a:t>
            </a:r>
            <a:r>
              <a:rPr lang="ko-KR" altLang="en-US" dirty="0"/>
              <a:t>가 되기 때문이다</a:t>
            </a:r>
            <a:r>
              <a:rPr lang="en-US" altLang="ko-KR" dirty="0"/>
              <a:t>. </a:t>
            </a:r>
            <a:r>
              <a:rPr lang="ko-KR" altLang="en-US" dirty="0"/>
              <a:t>여기서는 </a:t>
            </a:r>
            <a:r>
              <a:rPr lang="en-US" altLang="ko-KR" dirty="0"/>
              <a:t>puts GOT -12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  <a:r>
              <a:rPr lang="ko-KR" altLang="en-US" dirty="0"/>
              <a:t>그리고 위에서 </a:t>
            </a:r>
            <a:r>
              <a:rPr lang="en-US" altLang="ko-KR" dirty="0"/>
              <a:t>size</a:t>
            </a:r>
            <a:r>
              <a:rPr lang="ko-KR" altLang="en-US" dirty="0"/>
              <a:t>를 </a:t>
            </a:r>
            <a:r>
              <a:rPr lang="en-US" altLang="ko-KR" dirty="0"/>
              <a:t>-4</a:t>
            </a:r>
            <a:r>
              <a:rPr lang="ko-KR" altLang="en-US" dirty="0"/>
              <a:t>로 했으므로 </a:t>
            </a:r>
            <a:r>
              <a:rPr lang="en-US" altLang="ko-KR" dirty="0"/>
              <a:t>4 byte</a:t>
            </a:r>
            <a:r>
              <a:rPr lang="ko-KR" altLang="en-US" dirty="0"/>
              <a:t>의 더미 데이터도 넣어준다</a:t>
            </a:r>
            <a:r>
              <a:rPr lang="en-US" altLang="ko-KR" dirty="0"/>
              <a:t>.(“a”*4+”\x10\xb1\x04\x08”)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그리고 </a:t>
            </a:r>
            <a:r>
              <a:rPr lang="en-US" altLang="ko-KR" dirty="0"/>
              <a:t>bk</a:t>
            </a:r>
            <a:r>
              <a:rPr lang="ko-KR" altLang="en-US" dirty="0"/>
              <a:t>의 값을 넣어준다</a:t>
            </a:r>
            <a:r>
              <a:rPr lang="en-US" altLang="ko-KR" dirty="0"/>
              <a:t>. (“\x64\x88\x04\x08”)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여기서 끝나야 하지만</a:t>
            </a:r>
            <a:r>
              <a:rPr lang="en-US" altLang="ko-KR" dirty="0"/>
              <a:t>, bk+8 </a:t>
            </a:r>
            <a:r>
              <a:rPr lang="ko-KR" altLang="en-US" dirty="0"/>
              <a:t>영역이 데이터 영역이 되므로 스택 영역으로 </a:t>
            </a:r>
            <a:r>
              <a:rPr lang="ko-KR" altLang="en-US" dirty="0" err="1"/>
              <a:t>재구성해야한다</a:t>
            </a:r>
            <a:r>
              <a:rPr lang="en-US" altLang="ko-KR" dirty="0"/>
              <a:t>. Push+&amp;</a:t>
            </a:r>
            <a:r>
              <a:rPr lang="en-US" altLang="ko-KR" dirty="0" err="1"/>
              <a:t>winner+ret</a:t>
            </a:r>
            <a:r>
              <a:rPr lang="ko-KR" altLang="en-US" dirty="0"/>
              <a:t>으로 </a:t>
            </a:r>
            <a:r>
              <a:rPr lang="en-US" altLang="ko-KR" dirty="0"/>
              <a:t>bk</a:t>
            </a:r>
            <a:r>
              <a:rPr lang="ko-KR" altLang="en-US" dirty="0"/>
              <a:t>를 바꿔준다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최종적인 코드는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print(“a”*22+”\x68\x64\x88\x04\x08\xc3”+”a”*4+”\</a:t>
            </a:r>
            <a:r>
              <a:rPr lang="en-US" altLang="ko-KR" dirty="0" err="1"/>
              <a:t>xfc</a:t>
            </a:r>
            <a:r>
              <a:rPr lang="en-US" altLang="ko-KR" dirty="0"/>
              <a:t>\</a:t>
            </a:r>
            <a:r>
              <a:rPr lang="en-US" altLang="ko-KR" dirty="0" err="1"/>
              <a:t>xff</a:t>
            </a:r>
            <a:r>
              <a:rPr lang="en-US" altLang="ko-KR" dirty="0"/>
              <a:t>\</a:t>
            </a:r>
            <a:r>
              <a:rPr lang="en-US" altLang="ko-KR" dirty="0" err="1"/>
              <a:t>xff</a:t>
            </a:r>
            <a:r>
              <a:rPr lang="en-US" altLang="ko-KR" dirty="0"/>
              <a:t>\</a:t>
            </a:r>
            <a:r>
              <a:rPr lang="en-US" altLang="ko-KR" dirty="0" err="1"/>
              <a:t>xff</a:t>
            </a:r>
            <a:r>
              <a:rPr lang="en-US" altLang="ko-KR" dirty="0"/>
              <a:t>”*2+”a”*4+”\x1c\xb1\x04\x08”+”\x08\xc0\x04\x08”)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46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개체, 검은색, 측정기, 시계이(가) 표시된 사진&#10;&#10;자동 생성된 설명">
            <a:extLst>
              <a:ext uri="{FF2B5EF4-FFF2-40B4-BE49-F238E27FC236}">
                <a16:creationId xmlns:a16="http://schemas.microsoft.com/office/drawing/2014/main" id="{1CD46D14-D58C-4955-9E8F-E651B44F0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662" y="1813468"/>
            <a:ext cx="8545118" cy="600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191F27-5582-496B-9C3A-67CA5F3281D5}"/>
              </a:ext>
            </a:extLst>
          </p:cNvPr>
          <p:cNvSpPr txBox="1"/>
          <p:nvPr/>
        </p:nvSpPr>
        <p:spPr>
          <a:xfrm>
            <a:off x="2277979" y="2887579"/>
            <a:ext cx="861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출처에서 따온 공격코드 실행을 보면 공격이 수행되는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05AF78-0E5D-4A2D-B510-0578582567D0}"/>
              </a:ext>
            </a:extLst>
          </p:cNvPr>
          <p:cNvSpPr txBox="1"/>
          <p:nvPr/>
        </p:nvSpPr>
        <p:spPr>
          <a:xfrm>
            <a:off x="2277979" y="4058653"/>
            <a:ext cx="861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https://nroses-taek.tistory.com/161</a:t>
            </a:r>
            <a:endParaRPr lang="en-US" altLang="ko-KR" dirty="0"/>
          </a:p>
          <a:p>
            <a:r>
              <a:rPr lang="en-US" altLang="ko-KR">
                <a:hlinkClick r:id="rId4"/>
              </a:rPr>
              <a:t>https://itsaessak.tistory.com/139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7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B35EB-A064-4692-BE44-213DAE53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2</a:t>
            </a:r>
            <a:endParaRPr lang="ko-KR" altLang="en-US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754745F1-55E0-486F-9338-27DEA1799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53" y="1578460"/>
            <a:ext cx="5350767" cy="49144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E172EE-F4AA-45E9-A690-E14E6A102AE5}"/>
              </a:ext>
            </a:extLst>
          </p:cNvPr>
          <p:cNvSpPr txBox="1"/>
          <p:nvPr/>
        </p:nvSpPr>
        <p:spPr>
          <a:xfrm>
            <a:off x="6858000" y="1567543"/>
            <a:ext cx="5150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r>
              <a:rPr lang="ko-KR" altLang="en-US" dirty="0"/>
              <a:t>를 입력 했을 시 실행되는 </a:t>
            </a:r>
            <a:r>
              <a:rPr lang="en-US" altLang="ko-KR" dirty="0" err="1"/>
              <a:t>strdup</a:t>
            </a:r>
            <a:r>
              <a:rPr lang="ko-KR" altLang="en-US" dirty="0"/>
              <a:t>함수가 경계 값 검사를 안 한다는 것을 이용한다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84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DCBF1A70-2C7C-4002-9C2D-BD66680D0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65" y="1598362"/>
            <a:ext cx="6830378" cy="1295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D601E-7951-42FD-A71A-91B90488B6A0}"/>
              </a:ext>
            </a:extLst>
          </p:cNvPr>
          <p:cNvSpPr txBox="1"/>
          <p:nvPr/>
        </p:nvSpPr>
        <p:spPr>
          <a:xfrm>
            <a:off x="2563365" y="3322040"/>
            <a:ext cx="6830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</a:t>
            </a:r>
            <a:r>
              <a:rPr lang="en-US" altLang="ko-KR" dirty="0"/>
              <a:t>, auth</a:t>
            </a:r>
            <a:r>
              <a:rPr lang="ko-KR" altLang="en-US" dirty="0"/>
              <a:t>와 </a:t>
            </a:r>
            <a:r>
              <a:rPr lang="en-US" altLang="ko-KR" dirty="0"/>
              <a:t>service</a:t>
            </a:r>
            <a:r>
              <a:rPr lang="ko-KR" altLang="en-US" dirty="0"/>
              <a:t>를 인자를 주어 실행해본다</a:t>
            </a:r>
            <a:r>
              <a:rPr lang="en-US" altLang="ko-KR" dirty="0"/>
              <a:t>. </a:t>
            </a:r>
            <a:r>
              <a:rPr lang="ko-KR" altLang="en-US" dirty="0"/>
              <a:t>차이가 </a:t>
            </a:r>
            <a:r>
              <a:rPr lang="en-US" altLang="ko-KR" dirty="0"/>
              <a:t>16byte</a:t>
            </a:r>
            <a:r>
              <a:rPr lang="ko-KR" altLang="en-US" dirty="0"/>
              <a:t>가 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87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1F299F-1BC4-4183-8F9E-A60BBC3D1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28" y="1900365"/>
            <a:ext cx="6887536" cy="1295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59EE1-06CE-42AD-8325-1D06070C8555}"/>
              </a:ext>
            </a:extLst>
          </p:cNvPr>
          <p:cNvSpPr txBox="1"/>
          <p:nvPr/>
        </p:nvSpPr>
        <p:spPr>
          <a:xfrm>
            <a:off x="2365695" y="3565321"/>
            <a:ext cx="6878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그러므로 이런 식으로 코드를 넣어주면 </a:t>
            </a:r>
            <a:r>
              <a:rPr lang="en-US" altLang="ko-KR" dirty="0"/>
              <a:t>auth-&gt;auth</a:t>
            </a:r>
            <a:r>
              <a:rPr lang="ko-KR" altLang="en-US" dirty="0"/>
              <a:t>값이 바뀌므로 공격에 성공한다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190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7248E-5510-4460-9FBB-3BAE4A25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3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3BEF8C7-36CF-4D3A-8714-80DFFC0FF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90011"/>
            <a:ext cx="5002709" cy="5181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3E597B-5E0F-47A5-954A-F09981C24E44}"/>
              </a:ext>
            </a:extLst>
          </p:cNvPr>
          <p:cNvSpPr txBox="1"/>
          <p:nvPr/>
        </p:nvSpPr>
        <p:spPr>
          <a:xfrm>
            <a:off x="6307494" y="1483567"/>
            <a:ext cx="5617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솔직히 스스로는 못 풀었다</a:t>
            </a:r>
            <a:r>
              <a:rPr lang="en-US" altLang="ko-KR" dirty="0"/>
              <a:t>. </a:t>
            </a:r>
            <a:r>
              <a:rPr lang="ko-KR" altLang="en-US" dirty="0"/>
              <a:t>그래서 찾아보니까 해당 문제는 </a:t>
            </a:r>
            <a:r>
              <a:rPr lang="en-US" altLang="ko-KR" dirty="0"/>
              <a:t>Double Free Bug</a:t>
            </a:r>
            <a:r>
              <a:rPr lang="ko-KR" altLang="en-US" dirty="0"/>
              <a:t>란 취약점으로 이용하는 것이라고 한다</a:t>
            </a:r>
            <a:r>
              <a:rPr lang="en-US" altLang="ko-KR" dirty="0"/>
              <a:t>. </a:t>
            </a:r>
            <a:r>
              <a:rPr lang="ko-KR" altLang="en-US" dirty="0"/>
              <a:t>그래서 이에 취약점에 대해서 정리할 것이다</a:t>
            </a:r>
            <a:r>
              <a:rPr lang="en-US" altLang="ko-KR" dirty="0"/>
              <a:t>. </a:t>
            </a:r>
            <a:r>
              <a:rPr lang="ko-KR" altLang="en-US" dirty="0"/>
              <a:t>이 버그는 </a:t>
            </a:r>
            <a:r>
              <a:rPr lang="en-US" altLang="ko-KR" dirty="0"/>
              <a:t>glib 2.3.2 </a:t>
            </a:r>
            <a:r>
              <a:rPr lang="ko-KR" altLang="en-US" dirty="0"/>
              <a:t>이하의 버전에서만 가능하다고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75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색, 화면, 앉아있는, 모니터이(가) 표시된 사진&#10;&#10;자동 생성된 설명">
            <a:extLst>
              <a:ext uri="{FF2B5EF4-FFF2-40B4-BE49-F238E27FC236}">
                <a16:creationId xmlns:a16="http://schemas.microsoft.com/office/drawing/2014/main" id="{0039E9AB-3F4A-4186-BFA1-1B1EDEF9C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82" y="1052658"/>
            <a:ext cx="5639587" cy="2286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238092-DBF4-4882-BCF4-5BC9B7856C84}"/>
              </a:ext>
            </a:extLst>
          </p:cNvPr>
          <p:cNvSpPr txBox="1"/>
          <p:nvPr/>
        </p:nvSpPr>
        <p:spPr>
          <a:xfrm>
            <a:off x="3135086" y="3638939"/>
            <a:ext cx="5701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r>
              <a:rPr lang="ko-KR" altLang="en-US" dirty="0"/>
              <a:t>은 할당이 될 때 </a:t>
            </a:r>
            <a:r>
              <a:rPr lang="en-US" altLang="ko-KR" dirty="0"/>
              <a:t>chuck</a:t>
            </a:r>
            <a:r>
              <a:rPr lang="ko-KR" altLang="en-US" dirty="0"/>
              <a:t>라는 자료구조를 선언하여 해당 자료구조 사이즈에 맞게 할당을 한다</a:t>
            </a:r>
            <a:r>
              <a:rPr lang="en-US" altLang="ko-KR" dirty="0"/>
              <a:t>. </a:t>
            </a:r>
            <a:r>
              <a:rPr lang="ko-KR" altLang="en-US" dirty="0"/>
              <a:t>그래서 할당 확인 시 실제 할당 사이즈보다 약간 더 큰 것을 확인할 수 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chuck</a:t>
            </a:r>
            <a:r>
              <a:rPr lang="ko-KR" altLang="en-US" dirty="0"/>
              <a:t>는 전에 사용되었던 </a:t>
            </a:r>
            <a:r>
              <a:rPr lang="en-US" altLang="ko-KR" dirty="0"/>
              <a:t>chuck</a:t>
            </a:r>
            <a:r>
              <a:rPr lang="ko-KR" altLang="en-US" dirty="0"/>
              <a:t>의 사이즈 및 </a:t>
            </a:r>
            <a:r>
              <a:rPr lang="en-US" altLang="ko-KR" dirty="0"/>
              <a:t>heap</a:t>
            </a:r>
            <a:r>
              <a:rPr lang="ko-KR" altLang="en-US" dirty="0"/>
              <a:t>의 이중 연결 리스트를 구성하는 포인터 </a:t>
            </a:r>
            <a:r>
              <a:rPr lang="en-US" altLang="ko-KR" dirty="0" err="1"/>
              <a:t>fd</a:t>
            </a:r>
            <a:r>
              <a:rPr lang="ko-KR" altLang="en-US" dirty="0"/>
              <a:t>와 </a:t>
            </a:r>
            <a:r>
              <a:rPr lang="en-US" altLang="ko-KR" dirty="0"/>
              <a:t>bk</a:t>
            </a:r>
            <a:r>
              <a:rPr lang="ko-KR" altLang="en-US" dirty="0"/>
              <a:t>등 </a:t>
            </a:r>
            <a:r>
              <a:rPr lang="en-US" altLang="ko-KR" dirty="0"/>
              <a:t>heap</a:t>
            </a:r>
            <a:r>
              <a:rPr lang="ko-KR" altLang="en-US" dirty="0"/>
              <a:t>영역에 대한 정보를 가지고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022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색, 어두운, 앉아있는, 모니터이(가) 표시된 사진&#10;&#10;자동 생성된 설명">
            <a:extLst>
              <a:ext uri="{FF2B5EF4-FFF2-40B4-BE49-F238E27FC236}">
                <a16:creationId xmlns:a16="http://schemas.microsoft.com/office/drawing/2014/main" id="{B2E853CA-14AD-4ACD-804D-C8DF82CF4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08" y="1376623"/>
            <a:ext cx="5649113" cy="1286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204AB-B283-441D-BEC4-B0C9F802E09F}"/>
              </a:ext>
            </a:extLst>
          </p:cNvPr>
          <p:cNvSpPr txBox="1"/>
          <p:nvPr/>
        </p:nvSpPr>
        <p:spPr>
          <a:xfrm>
            <a:off x="3070371" y="2927758"/>
            <a:ext cx="5620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이것은 </a:t>
            </a:r>
            <a:r>
              <a:rPr lang="en-US" altLang="ko-KR" dirty="0"/>
              <a:t>unlink </a:t>
            </a:r>
            <a:r>
              <a:rPr lang="ko-KR" altLang="en-US" dirty="0"/>
              <a:t>매크로이며</a:t>
            </a:r>
            <a:r>
              <a:rPr lang="en-US" altLang="ko-KR" dirty="0"/>
              <a:t>, heap</a:t>
            </a:r>
            <a:r>
              <a:rPr lang="ko-KR" altLang="en-US" dirty="0"/>
              <a:t>영역을 해제할 때 사용되는 함수다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016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40410C-B6AA-481B-89C1-87170CBE9AA3}"/>
              </a:ext>
            </a:extLst>
          </p:cNvPr>
          <p:cNvSpPr/>
          <p:nvPr/>
        </p:nvSpPr>
        <p:spPr>
          <a:xfrm>
            <a:off x="855677" y="2290194"/>
            <a:ext cx="2223083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BD3FFA-99F4-44AA-99F6-E2EE3E434883}"/>
              </a:ext>
            </a:extLst>
          </p:cNvPr>
          <p:cNvSpPr/>
          <p:nvPr/>
        </p:nvSpPr>
        <p:spPr>
          <a:xfrm>
            <a:off x="4581787" y="2290194"/>
            <a:ext cx="2223083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6E9C45-EFDA-4BFC-B242-B88614476015}"/>
              </a:ext>
            </a:extLst>
          </p:cNvPr>
          <p:cNvSpPr/>
          <p:nvPr/>
        </p:nvSpPr>
        <p:spPr>
          <a:xfrm>
            <a:off x="9027952" y="2290194"/>
            <a:ext cx="2223083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7300BA3-D38F-4717-9233-DCE493E9995D}"/>
              </a:ext>
            </a:extLst>
          </p:cNvPr>
          <p:cNvSpPr/>
          <p:nvPr/>
        </p:nvSpPr>
        <p:spPr>
          <a:xfrm>
            <a:off x="3389152" y="2516697"/>
            <a:ext cx="906011" cy="4530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01B6AAF-6ADF-4491-8718-598BC2DF0C51}"/>
              </a:ext>
            </a:extLst>
          </p:cNvPr>
          <p:cNvSpPr/>
          <p:nvPr/>
        </p:nvSpPr>
        <p:spPr>
          <a:xfrm>
            <a:off x="7463405" y="2516697"/>
            <a:ext cx="906011" cy="4530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208EB3D-0DB7-4E8C-AB01-F97B4515F447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5400000">
            <a:off x="3830274" y="1316373"/>
            <a:ext cx="12700" cy="372611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9DBF712-4CDE-4CDD-8A47-2EE2D7F33679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V="1">
            <a:off x="7916412" y="67111"/>
            <a:ext cx="12700" cy="444616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EE635D-A430-446E-89DF-EC09A2E86F84}"/>
              </a:ext>
            </a:extLst>
          </p:cNvPr>
          <p:cNvSpPr txBox="1"/>
          <p:nvPr/>
        </p:nvSpPr>
        <p:spPr>
          <a:xfrm>
            <a:off x="3506598" y="2068905"/>
            <a:ext cx="61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FA37B4-603D-4E46-AAAB-069449A6F54C}"/>
              </a:ext>
            </a:extLst>
          </p:cNvPr>
          <p:cNvSpPr txBox="1"/>
          <p:nvPr/>
        </p:nvSpPr>
        <p:spPr>
          <a:xfrm>
            <a:off x="7616564" y="3244334"/>
            <a:ext cx="61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565007-DF84-4CB7-B3EE-51545CA7C9DF}"/>
              </a:ext>
            </a:extLst>
          </p:cNvPr>
          <p:cNvSpPr txBox="1"/>
          <p:nvPr/>
        </p:nvSpPr>
        <p:spPr>
          <a:xfrm>
            <a:off x="3530426" y="3555154"/>
            <a:ext cx="61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bk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5A997-4380-48D4-BA79-A6282736FF21}"/>
              </a:ext>
            </a:extLst>
          </p:cNvPr>
          <p:cNvSpPr txBox="1"/>
          <p:nvPr/>
        </p:nvSpPr>
        <p:spPr>
          <a:xfrm>
            <a:off x="7752186" y="1516784"/>
            <a:ext cx="61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bk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66E96-685F-4AA9-9ECE-71054B5A41A3}"/>
              </a:ext>
            </a:extLst>
          </p:cNvPr>
          <p:cNvSpPr txBox="1"/>
          <p:nvPr/>
        </p:nvSpPr>
        <p:spPr>
          <a:xfrm>
            <a:off x="780176" y="4488110"/>
            <a:ext cx="1047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이것은 </a:t>
            </a:r>
            <a:r>
              <a:rPr lang="en-US" altLang="ko-KR" dirty="0"/>
              <a:t>heap</a:t>
            </a:r>
            <a:r>
              <a:rPr lang="ko-KR" altLang="en-US" dirty="0"/>
              <a:t>에서의 이중 연결 리스트의 구조를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75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40410C-B6AA-481B-89C1-87170CBE9AA3}"/>
              </a:ext>
            </a:extLst>
          </p:cNvPr>
          <p:cNvSpPr/>
          <p:nvPr/>
        </p:nvSpPr>
        <p:spPr>
          <a:xfrm>
            <a:off x="855677" y="2290194"/>
            <a:ext cx="2223083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BD3FFA-99F4-44AA-99F6-E2EE3E434883}"/>
              </a:ext>
            </a:extLst>
          </p:cNvPr>
          <p:cNvSpPr/>
          <p:nvPr/>
        </p:nvSpPr>
        <p:spPr>
          <a:xfrm>
            <a:off x="4581787" y="2290194"/>
            <a:ext cx="2223083" cy="88923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6E9C45-EFDA-4BFC-B242-B88614476015}"/>
              </a:ext>
            </a:extLst>
          </p:cNvPr>
          <p:cNvSpPr/>
          <p:nvPr/>
        </p:nvSpPr>
        <p:spPr>
          <a:xfrm>
            <a:off x="9027952" y="2290194"/>
            <a:ext cx="2223083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66E96-685F-4AA9-9ECE-71054B5A41A3}"/>
              </a:ext>
            </a:extLst>
          </p:cNvPr>
          <p:cNvSpPr txBox="1"/>
          <p:nvPr/>
        </p:nvSpPr>
        <p:spPr>
          <a:xfrm>
            <a:off x="780176" y="4488110"/>
            <a:ext cx="10470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 가운데 </a:t>
            </a:r>
            <a:r>
              <a:rPr lang="en-US" altLang="ko-KR" dirty="0"/>
              <a:t>chuck</a:t>
            </a:r>
            <a:r>
              <a:rPr lang="ko-KR" altLang="en-US" dirty="0"/>
              <a:t>를 해제했다고 해보자</a:t>
            </a:r>
            <a:r>
              <a:rPr lang="en-US" altLang="ko-KR" dirty="0"/>
              <a:t>. </a:t>
            </a:r>
            <a:r>
              <a:rPr lang="ko-KR" altLang="en-US" dirty="0"/>
              <a:t>그렇다면 이런 식으로 구성 될 것이다</a:t>
            </a:r>
            <a:r>
              <a:rPr lang="en-US" altLang="ko-KR" dirty="0"/>
              <a:t>. </a:t>
            </a:r>
            <a:r>
              <a:rPr lang="ko-KR" altLang="en-US" dirty="0"/>
              <a:t>평범한 이중 연결 리스트의 해제 과정이다</a:t>
            </a:r>
            <a:r>
              <a:rPr lang="en-US" altLang="ko-KR" dirty="0"/>
              <a:t>. </a:t>
            </a:r>
            <a:r>
              <a:rPr lang="ko-KR" altLang="en-US" dirty="0"/>
              <a:t>하지만 만약에 해제된 </a:t>
            </a:r>
            <a:r>
              <a:rPr lang="en-US" altLang="ko-KR" dirty="0"/>
              <a:t>chuck</a:t>
            </a:r>
            <a:r>
              <a:rPr lang="ko-KR" altLang="en-US" dirty="0"/>
              <a:t>의 데이터를 조작할 수 있다면 어떻게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75399D3-22AB-4A42-95EB-2A8463854652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6053356" y="-1795943"/>
            <a:ext cx="12700" cy="81722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8380AA3-7DC9-4564-BFEA-49E1ABFFED10}"/>
              </a:ext>
            </a:extLst>
          </p:cNvPr>
          <p:cNvCxnSpPr>
            <a:stCxn id="6" idx="2"/>
            <a:endCxn id="4" idx="2"/>
          </p:cNvCxnSpPr>
          <p:nvPr/>
        </p:nvCxnSpPr>
        <p:spPr>
          <a:xfrm rot="5400000">
            <a:off x="6053357" y="-906709"/>
            <a:ext cx="12700" cy="81722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5D4FDE-7362-4FC6-96EC-DEAC261AD35C}"/>
              </a:ext>
            </a:extLst>
          </p:cNvPr>
          <p:cNvSpPr txBox="1"/>
          <p:nvPr/>
        </p:nvSpPr>
        <p:spPr>
          <a:xfrm>
            <a:off x="4169328" y="3871295"/>
            <a:ext cx="285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FD.bk</a:t>
            </a:r>
            <a:r>
              <a:rPr lang="en-US" altLang="ko-KR" dirty="0"/>
              <a:t>=</a:t>
            </a:r>
            <a:r>
              <a:rPr lang="en-US" altLang="ko-KR" dirty="0" err="1"/>
              <a:t>P.bk</a:t>
            </a:r>
            <a:r>
              <a:rPr lang="en-US" altLang="ko-KR" dirty="0"/>
              <a:t>=*BK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2CA65D-BE58-4B6C-821C-A9DB9C9855ED}"/>
              </a:ext>
            </a:extLst>
          </p:cNvPr>
          <p:cNvSpPr txBox="1"/>
          <p:nvPr/>
        </p:nvSpPr>
        <p:spPr>
          <a:xfrm>
            <a:off x="4321728" y="1410749"/>
            <a:ext cx="285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BK.fd</a:t>
            </a:r>
            <a:r>
              <a:rPr lang="en-US" altLang="ko-KR" dirty="0"/>
              <a:t>=</a:t>
            </a:r>
            <a:r>
              <a:rPr lang="en-US" altLang="ko-KR" dirty="0" err="1"/>
              <a:t>P.fd</a:t>
            </a:r>
            <a:r>
              <a:rPr lang="en-US" altLang="ko-KR" dirty="0"/>
              <a:t>=*FD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79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564</Words>
  <Application>Microsoft Office PowerPoint</Application>
  <PresentationFormat>와이드스크린</PresentationFormat>
  <Paragraphs>35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exploit-exercises Protostar</vt:lpstr>
      <vt:lpstr>Heap 2</vt:lpstr>
      <vt:lpstr>PowerPoint 프레젠테이션</vt:lpstr>
      <vt:lpstr>PowerPoint 프레젠테이션</vt:lpstr>
      <vt:lpstr>Heap 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exploit-exercises Protostar</dc:title>
  <dc:creator>이준회</dc:creator>
  <cp:lastModifiedBy>이준회</cp:lastModifiedBy>
  <cp:revision>13</cp:revision>
  <dcterms:created xsi:type="dcterms:W3CDTF">2020-01-20T07:37:16Z</dcterms:created>
  <dcterms:modified xsi:type="dcterms:W3CDTF">2020-01-20T08:19:24Z</dcterms:modified>
</cp:coreProperties>
</file>