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준회" initials="이" lastIdx="1" clrIdx="0">
    <p:extLst>
      <p:ext uri="{19B8F6BF-5375-455C-9EA6-DF929625EA0E}">
        <p15:presenceInfo xmlns:p15="http://schemas.microsoft.com/office/powerpoint/2012/main" userId="S::realistic20@gc.gachon.ac.kr::ccba9022-1668-4fea-96c6-47fd776df7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C12C15-52EB-4BA7-AFCB-6AE95795D83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7406352-A004-458D-B8FF-60F4CFF43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172E66E-21EF-4E29-B256-8767FA7CC343}"/>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5" name="바닥글 개체 틀 4">
            <a:extLst>
              <a:ext uri="{FF2B5EF4-FFF2-40B4-BE49-F238E27FC236}">
                <a16:creationId xmlns:a16="http://schemas.microsoft.com/office/drawing/2014/main" id="{92E0F464-16E0-44DA-AEDF-B5903033BDA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E89BED-7C2A-4A24-A8E1-A35362CD7C3A}"/>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348594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3A6F08-8C3A-4399-91C8-C0DF97E823E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48100A4-FD7D-49E7-9B40-30016E88739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DE62BB7-BE21-4C3A-9FC6-5EA00F65F7B3}"/>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5" name="바닥글 개체 틀 4">
            <a:extLst>
              <a:ext uri="{FF2B5EF4-FFF2-40B4-BE49-F238E27FC236}">
                <a16:creationId xmlns:a16="http://schemas.microsoft.com/office/drawing/2014/main" id="{B0BC8797-7FBC-4F48-A77C-3F4E474E399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BE2ECC3-1E70-4449-B632-FD5D31557ECF}"/>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89304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BD61673-BBC7-41CE-8937-626132F9E6A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EA93998-06E2-4B58-8066-922040FB614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DDC8472-6271-4500-B839-200186BB888A}"/>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5" name="바닥글 개체 틀 4">
            <a:extLst>
              <a:ext uri="{FF2B5EF4-FFF2-40B4-BE49-F238E27FC236}">
                <a16:creationId xmlns:a16="http://schemas.microsoft.com/office/drawing/2014/main" id="{8070DB1D-9E14-4158-9995-FE3DF0938F9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935DE1F-4FB0-44EF-9546-F870CB2F01DE}"/>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344411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767F91-8F75-44BD-9EE1-6E67158B0D1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08DBA2B-EFB9-492D-8FDE-4EF4B9C8520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DD01EFB-7314-406D-8723-7EC4C75BFAEC}"/>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5" name="바닥글 개체 틀 4">
            <a:extLst>
              <a:ext uri="{FF2B5EF4-FFF2-40B4-BE49-F238E27FC236}">
                <a16:creationId xmlns:a16="http://schemas.microsoft.com/office/drawing/2014/main" id="{5183E096-6B52-4FAB-ABBC-11FDE9FDB8D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CC83E25-57D0-4C8F-BF92-7AC38149B9BF}"/>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399376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FB6411-F3EE-4EFE-A53B-64DFAA3E6F0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DF1327D-5387-46D1-A897-CCCC69A24E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41A60FE-2B24-4133-81CF-8B73A144A78C}"/>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5" name="바닥글 개체 틀 4">
            <a:extLst>
              <a:ext uri="{FF2B5EF4-FFF2-40B4-BE49-F238E27FC236}">
                <a16:creationId xmlns:a16="http://schemas.microsoft.com/office/drawing/2014/main" id="{ABB6835E-68FD-4B93-BD9B-D0D211C1368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C4DE8FC-9BEA-4CAF-8C12-8CD2F52DDD64}"/>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427263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0BA0BF-FE28-4283-BF17-1C86ABA40C4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ECCE241-9A44-42F9-868D-A2CA6E083D6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2C6916D-1A10-4985-93C5-5AAE9C421C4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7B54180-B0B9-4DB4-804B-FE4ED7767A98}"/>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6" name="바닥글 개체 틀 5">
            <a:extLst>
              <a:ext uri="{FF2B5EF4-FFF2-40B4-BE49-F238E27FC236}">
                <a16:creationId xmlns:a16="http://schemas.microsoft.com/office/drawing/2014/main" id="{2A98C593-1036-4D6D-B056-E0EACCCD734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2A7835B-EA88-413C-991A-6D6728235B5A}"/>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3812925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348344-49A0-47E6-942C-E4861F2810C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0079FF1-17E4-4500-A4A6-3F713CD31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FD6E746-CD38-40EA-922B-E86EEEF6C1E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59F7145-BDD4-42FB-B9B3-C498AB9D2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4A22F3B-79E5-4B8D-AEFD-750B6D10DAF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40A5BEC-B1B5-464C-A34F-A558CB88AAEA}"/>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8" name="바닥글 개체 틀 7">
            <a:extLst>
              <a:ext uri="{FF2B5EF4-FFF2-40B4-BE49-F238E27FC236}">
                <a16:creationId xmlns:a16="http://schemas.microsoft.com/office/drawing/2014/main" id="{44577E5C-2BE3-4FA0-8BD5-21E6FEAEC68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AD1281F-C6D8-4F58-A6BD-344E42766723}"/>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205368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3FB5E9-D311-4BC8-B83A-489C7E91BB2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941348D-FC15-4174-BE18-325407186DA5}"/>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4" name="바닥글 개체 틀 3">
            <a:extLst>
              <a:ext uri="{FF2B5EF4-FFF2-40B4-BE49-F238E27FC236}">
                <a16:creationId xmlns:a16="http://schemas.microsoft.com/office/drawing/2014/main" id="{96CFDDE1-8B88-4982-8461-4F5F5AD5763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B73FFF3-E65C-45E0-B1B4-B0D2638A034C}"/>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80369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E198D54-85EA-483F-81B5-D0EEE42BAE67}"/>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3" name="바닥글 개체 틀 2">
            <a:extLst>
              <a:ext uri="{FF2B5EF4-FFF2-40B4-BE49-F238E27FC236}">
                <a16:creationId xmlns:a16="http://schemas.microsoft.com/office/drawing/2014/main" id="{18D7A9EE-FC7C-456F-B2E9-BA35528D116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76FD452-565C-4D04-8CBC-4CF90FB30569}"/>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380069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74DD7F-5958-45AD-B46C-17B944E4DA5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971679-990F-4173-B7E1-C1523E38E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81C897E-96D6-4954-AFBD-001CAA118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65C7C5D-B562-4FD0-9DEB-5E9C42BD841B}"/>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6" name="바닥글 개체 틀 5">
            <a:extLst>
              <a:ext uri="{FF2B5EF4-FFF2-40B4-BE49-F238E27FC236}">
                <a16:creationId xmlns:a16="http://schemas.microsoft.com/office/drawing/2014/main" id="{7DE89E65-1BAC-4A01-96D2-7D07D44E860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2B7C31E-978C-4412-9E91-9F99E273F70A}"/>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127310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BE954F-4777-45AD-AA99-0414042B1B9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BB7B0E4-14C5-4DE5-9593-5A270C250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7454307-4382-449B-8A81-9F43F5DBA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634C44D-F2F8-4E80-AB7D-561DB2859760}"/>
              </a:ext>
            </a:extLst>
          </p:cNvPr>
          <p:cNvSpPr>
            <a:spLocks noGrp="1"/>
          </p:cNvSpPr>
          <p:nvPr>
            <p:ph type="dt" sz="half" idx="10"/>
          </p:nvPr>
        </p:nvSpPr>
        <p:spPr/>
        <p:txBody>
          <a:bodyPr/>
          <a:lstStyle/>
          <a:p>
            <a:fld id="{E6FFEDC3-B86A-4A75-8F57-EC2BBB51B309}" type="datetimeFigureOut">
              <a:rPr lang="ko-KR" altLang="en-US" smtClean="0"/>
              <a:t>2019-12-28</a:t>
            </a:fld>
            <a:endParaRPr lang="ko-KR" altLang="en-US"/>
          </a:p>
        </p:txBody>
      </p:sp>
      <p:sp>
        <p:nvSpPr>
          <p:cNvPr id="6" name="바닥글 개체 틀 5">
            <a:extLst>
              <a:ext uri="{FF2B5EF4-FFF2-40B4-BE49-F238E27FC236}">
                <a16:creationId xmlns:a16="http://schemas.microsoft.com/office/drawing/2014/main" id="{30C06DC3-3736-4F28-BB2C-DDB29BA2903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EE80FF7-265A-4A45-8ADF-DBA740B6D0A7}"/>
              </a:ext>
            </a:extLst>
          </p:cNvPr>
          <p:cNvSpPr>
            <a:spLocks noGrp="1"/>
          </p:cNvSpPr>
          <p:nvPr>
            <p:ph type="sldNum" sz="quarter" idx="12"/>
          </p:nvPr>
        </p:nvSpPr>
        <p:spPr/>
        <p:txBody>
          <a:body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19436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5D7314E-4884-44F2-8802-3A082CEDE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23B5439-A49F-41FF-B748-A2418857A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F5AF054-BE95-4A98-B567-807233690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FEDC3-B86A-4A75-8F57-EC2BBB51B309}" type="datetimeFigureOut">
              <a:rPr lang="ko-KR" altLang="en-US" smtClean="0"/>
              <a:t>2019-12-28</a:t>
            </a:fld>
            <a:endParaRPr lang="ko-KR" altLang="en-US"/>
          </a:p>
        </p:txBody>
      </p:sp>
      <p:sp>
        <p:nvSpPr>
          <p:cNvPr id="5" name="바닥글 개체 틀 4">
            <a:extLst>
              <a:ext uri="{FF2B5EF4-FFF2-40B4-BE49-F238E27FC236}">
                <a16:creationId xmlns:a16="http://schemas.microsoft.com/office/drawing/2014/main" id="{D2900260-9629-46BF-A5C4-51D14C384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6DD82AD-636B-479E-AFB1-2851D9F36D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A57C5-68E3-4B13-B9D7-5A6F03C12DBD}" type="slidenum">
              <a:rPr lang="ko-KR" altLang="en-US" smtClean="0"/>
              <a:t>‹#›</a:t>
            </a:fld>
            <a:endParaRPr lang="ko-KR" altLang="en-US"/>
          </a:p>
        </p:txBody>
      </p:sp>
    </p:spTree>
    <p:extLst>
      <p:ext uri="{BB962C8B-B14F-4D97-AF65-F5344CB8AC3E}">
        <p14:creationId xmlns:p14="http://schemas.microsoft.com/office/powerpoint/2010/main" val="4157170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0A642D-1D9E-4E42-9268-4282AEF58CA3}"/>
              </a:ext>
            </a:extLst>
          </p:cNvPr>
          <p:cNvSpPr>
            <a:spLocks noGrp="1"/>
          </p:cNvSpPr>
          <p:nvPr>
            <p:ph type="ctrTitle"/>
          </p:nvPr>
        </p:nvSpPr>
        <p:spPr/>
        <p:txBody>
          <a:bodyPr/>
          <a:lstStyle/>
          <a:p>
            <a:r>
              <a:rPr lang="en-US" altLang="ko-KR" dirty="0"/>
              <a:t>Malware-</a:t>
            </a:r>
            <a:r>
              <a:rPr lang="en-US" altLang="ko-KR" dirty="0" err="1"/>
              <a:t>Trafiic</a:t>
            </a:r>
            <a:r>
              <a:rPr lang="en-US" altLang="ko-KR" dirty="0"/>
              <a:t>-Analysis</a:t>
            </a:r>
            <a:endParaRPr lang="ko-KR" altLang="en-US" dirty="0"/>
          </a:p>
        </p:txBody>
      </p:sp>
      <p:sp>
        <p:nvSpPr>
          <p:cNvPr id="3" name="부제목 2">
            <a:extLst>
              <a:ext uri="{FF2B5EF4-FFF2-40B4-BE49-F238E27FC236}">
                <a16:creationId xmlns:a16="http://schemas.microsoft.com/office/drawing/2014/main" id="{CFDF95D0-1153-4C80-95CC-F5AB75927527}"/>
              </a:ext>
            </a:extLst>
          </p:cNvPr>
          <p:cNvSpPr>
            <a:spLocks noGrp="1"/>
          </p:cNvSpPr>
          <p:nvPr>
            <p:ph type="subTitle" idx="1"/>
          </p:nvPr>
        </p:nvSpPr>
        <p:spPr/>
        <p:txBody>
          <a:bodyPr/>
          <a:lstStyle/>
          <a:p>
            <a:r>
              <a:rPr lang="en-US" altLang="ko-KR" dirty="0"/>
              <a:t>2015-02-08</a:t>
            </a:r>
          </a:p>
          <a:p>
            <a:r>
              <a:rPr lang="ko-KR" altLang="en-US" dirty="0"/>
              <a:t>사용환경</a:t>
            </a:r>
            <a:r>
              <a:rPr lang="en-US" altLang="ko-KR" dirty="0"/>
              <a:t>:Windows 10 32bits</a:t>
            </a:r>
            <a:endParaRPr lang="ko-KR" altLang="en-US" dirty="0"/>
          </a:p>
        </p:txBody>
      </p:sp>
    </p:spTree>
    <p:extLst>
      <p:ext uri="{BB962C8B-B14F-4D97-AF65-F5344CB8AC3E}">
        <p14:creationId xmlns:p14="http://schemas.microsoft.com/office/powerpoint/2010/main" val="192491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67E51DE0-32A3-4708-94D7-B49BF4CF52D1}"/>
              </a:ext>
            </a:extLst>
          </p:cNvPr>
          <p:cNvSpPr>
            <a:spLocks noGrp="1"/>
          </p:cNvSpPr>
          <p:nvPr>
            <p:ph idx="1"/>
          </p:nvPr>
        </p:nvSpPr>
        <p:spPr>
          <a:xfrm>
            <a:off x="611697" y="394283"/>
            <a:ext cx="10515600" cy="4018327"/>
          </a:xfrm>
        </p:spPr>
        <p:txBody>
          <a:bodyPr>
            <a:normAutofit fontScale="92500"/>
          </a:bodyPr>
          <a:lstStyle/>
          <a:p>
            <a:pPr marL="0" indent="0">
              <a:buNone/>
            </a:pPr>
            <a:r>
              <a:rPr lang="en-US" altLang="ko-KR" dirty="0"/>
              <a:t>Mike calls the Help Desk and says his desktop computer is "acting weird" but he refuses to provide any details.  The Help Desk reports it to your organization's Security Operations Center (SOC).  A phone call to Mike doesn't reveal any details.  He insists his computer is "acting weird" but will not say what, exactly, is wrong.</a:t>
            </a:r>
          </a:p>
          <a:p>
            <a:pPr marL="0" indent="0">
              <a:buNone/>
            </a:pPr>
            <a:endParaRPr lang="en-US" altLang="ko-KR" dirty="0"/>
          </a:p>
          <a:p>
            <a:pPr marL="0" indent="0">
              <a:buNone/>
            </a:pPr>
            <a:r>
              <a:rPr lang="en-US" altLang="ko-KR" dirty="0"/>
              <a:t>One of the SOC analysts searched through network traffic and </a:t>
            </a:r>
            <a:r>
              <a:rPr lang="en-US" altLang="ko-KR" dirty="0" err="1"/>
              <a:t>retreived</a:t>
            </a:r>
            <a:r>
              <a:rPr lang="en-US" altLang="ko-KR" dirty="0"/>
              <a:t> a </a:t>
            </a:r>
            <a:r>
              <a:rPr lang="en-US" altLang="ko-KR" dirty="0" err="1"/>
              <a:t>pcap</a:t>
            </a:r>
            <a:r>
              <a:rPr lang="en-US" altLang="ko-KR" dirty="0"/>
              <a:t> related to this activity.  This traffic occurred shortly before Mike called the Help Desk.  The analyst cannot figure out what happened, so you've been asked to take a look.</a:t>
            </a:r>
          </a:p>
          <a:p>
            <a:pPr marL="0" indent="0">
              <a:buNone/>
            </a:pPr>
            <a:endParaRPr lang="en-US" altLang="ko-KR" dirty="0"/>
          </a:p>
          <a:p>
            <a:pPr marL="0" indent="0">
              <a:buNone/>
            </a:pPr>
            <a:endParaRPr lang="ko-KR" altLang="en-US" dirty="0"/>
          </a:p>
        </p:txBody>
      </p:sp>
      <p:sp>
        <p:nvSpPr>
          <p:cNvPr id="4" name="TextBox 3">
            <a:extLst>
              <a:ext uri="{FF2B5EF4-FFF2-40B4-BE49-F238E27FC236}">
                <a16:creationId xmlns:a16="http://schemas.microsoft.com/office/drawing/2014/main" id="{44ADAAAF-CE89-424C-A61D-DEFB71E2DE76}"/>
              </a:ext>
            </a:extLst>
          </p:cNvPr>
          <p:cNvSpPr txBox="1"/>
          <p:nvPr/>
        </p:nvSpPr>
        <p:spPr>
          <a:xfrm>
            <a:off x="587229" y="4597167"/>
            <a:ext cx="10612074" cy="646331"/>
          </a:xfrm>
          <a:prstGeom prst="rect">
            <a:avLst/>
          </a:prstGeom>
          <a:noFill/>
        </p:spPr>
        <p:txBody>
          <a:bodyPr wrap="square" rtlCol="0">
            <a:spAutoFit/>
          </a:bodyPr>
          <a:lstStyle/>
          <a:p>
            <a:r>
              <a:rPr lang="ko-KR" altLang="en-US" dirty="0"/>
              <a:t>대충 보니 </a:t>
            </a:r>
            <a:r>
              <a:rPr lang="en-US" altLang="ko-KR" dirty="0"/>
              <a:t>Mike</a:t>
            </a:r>
            <a:r>
              <a:rPr lang="ko-KR" altLang="en-US" dirty="0"/>
              <a:t>란 사람이 자기 컴퓨터가 이상하다고 하며 분석을 요청했으나 많은 정보를 제공하지 않는다는 시나리오다</a:t>
            </a:r>
            <a:r>
              <a:rPr lang="en-US" altLang="ko-KR" dirty="0"/>
              <a:t>. </a:t>
            </a:r>
            <a:r>
              <a:rPr lang="ko-KR" altLang="en-US" dirty="0"/>
              <a:t>질문에 답하고 어떤 문제가 </a:t>
            </a:r>
            <a:r>
              <a:rPr lang="ko-KR" altLang="en-US" dirty="0" err="1"/>
              <a:t>발생했는지보자</a:t>
            </a:r>
            <a:r>
              <a:rPr lang="en-US" altLang="ko-KR" dirty="0"/>
              <a:t>.</a:t>
            </a:r>
            <a:endParaRPr lang="ko-KR" altLang="en-US" dirty="0"/>
          </a:p>
        </p:txBody>
      </p:sp>
    </p:spTree>
    <p:extLst>
      <p:ext uri="{BB962C8B-B14F-4D97-AF65-F5344CB8AC3E}">
        <p14:creationId xmlns:p14="http://schemas.microsoft.com/office/powerpoint/2010/main" val="367115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119255E-20CD-4257-BDDC-628DE189A24D}"/>
              </a:ext>
            </a:extLst>
          </p:cNvPr>
          <p:cNvSpPr>
            <a:spLocks noGrp="1"/>
          </p:cNvSpPr>
          <p:nvPr>
            <p:ph idx="1"/>
          </p:nvPr>
        </p:nvSpPr>
        <p:spPr>
          <a:xfrm>
            <a:off x="838200" y="578840"/>
            <a:ext cx="10515600" cy="5598123"/>
          </a:xfrm>
        </p:spPr>
        <p:txBody>
          <a:bodyPr/>
          <a:lstStyle/>
          <a:p>
            <a:pPr marL="0" indent="0">
              <a:buNone/>
            </a:pPr>
            <a:r>
              <a:rPr lang="en-US" altLang="ko-KR" dirty="0"/>
              <a:t>Date and time of the activity</a:t>
            </a:r>
          </a:p>
          <a:p>
            <a:pPr marL="0" indent="0">
              <a:buNone/>
            </a:pPr>
            <a:r>
              <a:rPr lang="en-US" altLang="ko-KR" dirty="0"/>
              <a:t>2015/2/9 03:20:00 </a:t>
            </a:r>
            <a:r>
              <a:rPr lang="ko-KR" altLang="en-US" dirty="0"/>
              <a:t>대한민국 표준시</a:t>
            </a:r>
          </a:p>
          <a:p>
            <a:pPr marL="0" indent="0">
              <a:buNone/>
            </a:pPr>
            <a:r>
              <a:rPr lang="en-US" altLang="ko-KR" dirty="0"/>
              <a:t>IP address of Mike desktop computer</a:t>
            </a:r>
          </a:p>
          <a:p>
            <a:pPr marL="0" indent="0">
              <a:buNone/>
            </a:pPr>
            <a:r>
              <a:rPr lang="en-US" altLang="ko-KR" dirty="0"/>
              <a:t>172.16.137.40</a:t>
            </a:r>
          </a:p>
          <a:p>
            <a:pPr marL="0" indent="0">
              <a:buNone/>
            </a:pPr>
            <a:r>
              <a:rPr lang="en-US" altLang="ko-KR" dirty="0"/>
              <a:t>Host name of Mike's desktop computer</a:t>
            </a:r>
          </a:p>
          <a:p>
            <a:pPr marL="0" indent="0">
              <a:buNone/>
            </a:pPr>
            <a:r>
              <a:rPr lang="en-US" altLang="ko-KR" dirty="0"/>
              <a:t>MIKE-PC</a:t>
            </a:r>
          </a:p>
          <a:p>
            <a:pPr marL="0" indent="0">
              <a:buNone/>
            </a:pPr>
            <a:r>
              <a:rPr lang="en-US" altLang="ko-KR" dirty="0"/>
              <a:t>MAC address of Mike's desktop computer</a:t>
            </a:r>
          </a:p>
          <a:p>
            <a:pPr marL="0" indent="0">
              <a:buNone/>
            </a:pPr>
            <a:r>
              <a:rPr lang="en-US" altLang="ko-KR" dirty="0"/>
              <a:t>08:00:2b:ef:ab:7c</a:t>
            </a:r>
            <a:endParaRPr lang="ko-KR" altLang="en-US" dirty="0"/>
          </a:p>
        </p:txBody>
      </p:sp>
    </p:spTree>
    <p:extLst>
      <p:ext uri="{BB962C8B-B14F-4D97-AF65-F5344CB8AC3E}">
        <p14:creationId xmlns:p14="http://schemas.microsoft.com/office/powerpoint/2010/main" val="328510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스크린샷이(가) 표시된 사진&#10;&#10;자동 생성된 설명">
            <a:extLst>
              <a:ext uri="{FF2B5EF4-FFF2-40B4-BE49-F238E27FC236}">
                <a16:creationId xmlns:a16="http://schemas.microsoft.com/office/drawing/2014/main" id="{6D76B712-3FB9-40DE-A9FF-833AE3D5D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46" y="1045133"/>
            <a:ext cx="9554908" cy="3677163"/>
          </a:xfrm>
          <a:prstGeom prst="rect">
            <a:avLst/>
          </a:prstGeom>
        </p:spPr>
      </p:pic>
    </p:spTree>
    <p:extLst>
      <p:ext uri="{BB962C8B-B14F-4D97-AF65-F5344CB8AC3E}">
        <p14:creationId xmlns:p14="http://schemas.microsoft.com/office/powerpoint/2010/main" val="313231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스크린샷이(가) 표시된 사진&#10;&#10;자동 생성된 설명">
            <a:extLst>
              <a:ext uri="{FF2B5EF4-FFF2-40B4-BE49-F238E27FC236}">
                <a16:creationId xmlns:a16="http://schemas.microsoft.com/office/drawing/2014/main" id="{ECE4A2FD-9AAD-4294-A7FC-3291BF42F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044" y="970701"/>
            <a:ext cx="7392432" cy="4010585"/>
          </a:xfrm>
          <a:prstGeom prst="rect">
            <a:avLst/>
          </a:prstGeom>
        </p:spPr>
      </p:pic>
      <p:sp>
        <p:nvSpPr>
          <p:cNvPr id="6" name="TextBox 5">
            <a:extLst>
              <a:ext uri="{FF2B5EF4-FFF2-40B4-BE49-F238E27FC236}">
                <a16:creationId xmlns:a16="http://schemas.microsoft.com/office/drawing/2014/main" id="{3C8EECC6-0A6C-4901-9965-88FA7CF9C9BF}"/>
              </a:ext>
            </a:extLst>
          </p:cNvPr>
          <p:cNvSpPr txBox="1"/>
          <p:nvPr/>
        </p:nvSpPr>
        <p:spPr>
          <a:xfrm>
            <a:off x="8565502" y="1017037"/>
            <a:ext cx="3116425" cy="1754326"/>
          </a:xfrm>
          <a:prstGeom prst="rect">
            <a:avLst/>
          </a:prstGeom>
          <a:noFill/>
        </p:spPr>
        <p:txBody>
          <a:bodyPr wrap="square" rtlCol="0">
            <a:spAutoFit/>
          </a:bodyPr>
          <a:lstStyle/>
          <a:p>
            <a:r>
              <a:rPr lang="en-US" altLang="ko-KR" dirty="0"/>
              <a:t>172.16.137.40</a:t>
            </a:r>
            <a:r>
              <a:rPr lang="ko-KR" altLang="en-US" dirty="0"/>
              <a:t>이 가장 많은 통신을 했다</a:t>
            </a:r>
            <a:r>
              <a:rPr lang="en-US" altLang="ko-KR" dirty="0"/>
              <a:t>. </a:t>
            </a:r>
            <a:r>
              <a:rPr lang="ko-KR" altLang="en-US" dirty="0"/>
              <a:t>또한 </a:t>
            </a:r>
            <a:r>
              <a:rPr lang="en-US" altLang="ko-KR" dirty="0"/>
              <a:t>NBNS</a:t>
            </a:r>
            <a:r>
              <a:rPr lang="ko-KR" altLang="en-US" dirty="0"/>
              <a:t> 패킷을 살펴보면 해당 </a:t>
            </a:r>
            <a:r>
              <a:rPr lang="en-US" altLang="ko-KR" dirty="0" err="1"/>
              <a:t>ip</a:t>
            </a:r>
            <a:r>
              <a:rPr lang="ko-KR" altLang="en-US" dirty="0"/>
              <a:t>를 가진 컴퓨터의 호스트이름이 </a:t>
            </a:r>
            <a:r>
              <a:rPr lang="en-US" altLang="ko-KR" dirty="0"/>
              <a:t>MIKE-PC</a:t>
            </a:r>
            <a:r>
              <a:rPr lang="ko-KR" altLang="en-US" dirty="0"/>
              <a:t>인 것을 확인 할 수 있다</a:t>
            </a:r>
            <a:r>
              <a:rPr lang="en-US" altLang="ko-KR" dirty="0"/>
              <a:t>.</a:t>
            </a:r>
            <a:endParaRPr lang="ko-KR" altLang="en-US" dirty="0"/>
          </a:p>
        </p:txBody>
      </p:sp>
    </p:spTree>
    <p:extLst>
      <p:ext uri="{BB962C8B-B14F-4D97-AF65-F5344CB8AC3E}">
        <p14:creationId xmlns:p14="http://schemas.microsoft.com/office/powerpoint/2010/main" val="217809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스크린샷이(가) 표시된 사진&#10;&#10;자동 생성된 설명">
            <a:extLst>
              <a:ext uri="{FF2B5EF4-FFF2-40B4-BE49-F238E27FC236}">
                <a16:creationId xmlns:a16="http://schemas.microsoft.com/office/drawing/2014/main" id="{E7B65048-CB87-4085-A604-D015E9D32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234" y="1154387"/>
            <a:ext cx="9316750" cy="1495634"/>
          </a:xfrm>
          <a:prstGeom prst="rect">
            <a:avLst/>
          </a:prstGeom>
        </p:spPr>
      </p:pic>
      <p:sp>
        <p:nvSpPr>
          <p:cNvPr id="6" name="TextBox 5">
            <a:extLst>
              <a:ext uri="{FF2B5EF4-FFF2-40B4-BE49-F238E27FC236}">
                <a16:creationId xmlns:a16="http://schemas.microsoft.com/office/drawing/2014/main" id="{A98959B6-2F07-482D-B549-9207E5B85EFB}"/>
              </a:ext>
            </a:extLst>
          </p:cNvPr>
          <p:cNvSpPr txBox="1"/>
          <p:nvPr/>
        </p:nvSpPr>
        <p:spPr>
          <a:xfrm>
            <a:off x="1278234" y="3125755"/>
            <a:ext cx="9316750" cy="369332"/>
          </a:xfrm>
          <a:prstGeom prst="rect">
            <a:avLst/>
          </a:prstGeom>
          <a:noFill/>
        </p:spPr>
        <p:txBody>
          <a:bodyPr wrap="square" rtlCol="0">
            <a:spAutoFit/>
          </a:bodyPr>
          <a:lstStyle/>
          <a:p>
            <a:r>
              <a:rPr lang="ko-KR" altLang="en-US" dirty="0"/>
              <a:t>일단 </a:t>
            </a:r>
            <a:r>
              <a:rPr lang="en-US" altLang="ko-KR" dirty="0"/>
              <a:t>http </a:t>
            </a:r>
            <a:r>
              <a:rPr lang="ko-KR" altLang="en-US" dirty="0"/>
              <a:t>패킷을 보니 사이트 접속 패킷을 제외하면 대부분이 이상했다</a:t>
            </a:r>
            <a:r>
              <a:rPr lang="en-US" altLang="ko-KR" dirty="0"/>
              <a:t>.</a:t>
            </a:r>
            <a:endParaRPr lang="ko-KR" altLang="en-US" dirty="0"/>
          </a:p>
        </p:txBody>
      </p:sp>
    </p:spTree>
    <p:extLst>
      <p:ext uri="{BB962C8B-B14F-4D97-AF65-F5344CB8AC3E}">
        <p14:creationId xmlns:p14="http://schemas.microsoft.com/office/powerpoint/2010/main" val="249088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스크린샷이(가) 표시된 사진&#10;&#10;자동 생성된 설명">
            <a:extLst>
              <a:ext uri="{FF2B5EF4-FFF2-40B4-BE49-F238E27FC236}">
                <a16:creationId xmlns:a16="http://schemas.microsoft.com/office/drawing/2014/main" id="{54EEC540-B664-45CD-BA80-3D05412C3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60" y="502278"/>
            <a:ext cx="7354326" cy="5182323"/>
          </a:xfrm>
          <a:prstGeom prst="rect">
            <a:avLst/>
          </a:prstGeom>
        </p:spPr>
      </p:pic>
      <p:sp>
        <p:nvSpPr>
          <p:cNvPr id="6" name="TextBox 5">
            <a:extLst>
              <a:ext uri="{FF2B5EF4-FFF2-40B4-BE49-F238E27FC236}">
                <a16:creationId xmlns:a16="http://schemas.microsoft.com/office/drawing/2014/main" id="{CB69202B-7619-4D33-8A4A-675A5843FC69}"/>
              </a:ext>
            </a:extLst>
          </p:cNvPr>
          <p:cNvSpPr txBox="1"/>
          <p:nvPr/>
        </p:nvSpPr>
        <p:spPr>
          <a:xfrm>
            <a:off x="8164286" y="550506"/>
            <a:ext cx="3657600" cy="1200329"/>
          </a:xfrm>
          <a:prstGeom prst="rect">
            <a:avLst/>
          </a:prstGeom>
          <a:noFill/>
        </p:spPr>
        <p:txBody>
          <a:bodyPr wrap="square" rtlCol="0">
            <a:spAutoFit/>
          </a:bodyPr>
          <a:lstStyle/>
          <a:p>
            <a:r>
              <a:rPr lang="ko-KR" altLang="en-US" dirty="0"/>
              <a:t>또한 해당 패킷을 </a:t>
            </a:r>
            <a:r>
              <a:rPr lang="en-US" altLang="ko-KR" dirty="0" err="1"/>
              <a:t>Virustotal</a:t>
            </a:r>
            <a:r>
              <a:rPr lang="ko-KR" altLang="en-US" dirty="0"/>
              <a:t>을 통해 보니 </a:t>
            </a:r>
            <a:r>
              <a:rPr lang="en-US" altLang="ko-KR" dirty="0"/>
              <a:t>jpg</a:t>
            </a:r>
            <a:r>
              <a:rPr lang="ko-KR" altLang="en-US" dirty="0"/>
              <a:t>파일을 보냈으나 실제 파일 타입이 없는 데이터를 보낸 것이 확인 되었다</a:t>
            </a:r>
            <a:r>
              <a:rPr lang="en-US" altLang="ko-KR" dirty="0"/>
              <a:t>.</a:t>
            </a:r>
            <a:endParaRPr lang="ko-KR" altLang="en-US" dirty="0"/>
          </a:p>
        </p:txBody>
      </p:sp>
    </p:spTree>
    <p:extLst>
      <p:ext uri="{BB962C8B-B14F-4D97-AF65-F5344CB8AC3E}">
        <p14:creationId xmlns:p14="http://schemas.microsoft.com/office/powerpoint/2010/main" val="280893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스크린샷이(가) 표시된 사진&#10;&#10;자동 생성된 설명">
            <a:extLst>
              <a:ext uri="{FF2B5EF4-FFF2-40B4-BE49-F238E27FC236}">
                <a16:creationId xmlns:a16="http://schemas.microsoft.com/office/drawing/2014/main" id="{5CB6BF58-D09C-4089-89A2-E8D14593C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40" y="694302"/>
            <a:ext cx="6650754" cy="4054980"/>
          </a:xfrm>
          <a:prstGeom prst="rect">
            <a:avLst/>
          </a:prstGeom>
        </p:spPr>
      </p:pic>
      <p:sp>
        <p:nvSpPr>
          <p:cNvPr id="6" name="TextBox 5">
            <a:extLst>
              <a:ext uri="{FF2B5EF4-FFF2-40B4-BE49-F238E27FC236}">
                <a16:creationId xmlns:a16="http://schemas.microsoft.com/office/drawing/2014/main" id="{BF07A530-41A0-4B50-826B-393DF1470824}"/>
              </a:ext>
            </a:extLst>
          </p:cNvPr>
          <p:cNvSpPr txBox="1"/>
          <p:nvPr/>
        </p:nvSpPr>
        <p:spPr>
          <a:xfrm>
            <a:off x="7488455" y="694302"/>
            <a:ext cx="4177364" cy="1477328"/>
          </a:xfrm>
          <a:prstGeom prst="rect">
            <a:avLst/>
          </a:prstGeom>
          <a:noFill/>
        </p:spPr>
        <p:txBody>
          <a:bodyPr wrap="square" rtlCol="0">
            <a:spAutoFit/>
          </a:bodyPr>
          <a:lstStyle/>
          <a:p>
            <a:r>
              <a:rPr lang="ko-KR" altLang="en-US" dirty="0"/>
              <a:t>또한 </a:t>
            </a:r>
            <a:r>
              <a:rPr lang="en-US" altLang="ko-KR" dirty="0"/>
              <a:t>Suricata alerts </a:t>
            </a:r>
            <a:r>
              <a:rPr lang="ko-KR" altLang="en-US" dirty="0"/>
              <a:t>항목을 보면 </a:t>
            </a:r>
            <a:r>
              <a:rPr lang="en-US" altLang="ko-KR" dirty="0"/>
              <a:t>trojan</a:t>
            </a:r>
            <a:r>
              <a:rPr lang="ko-KR" altLang="en-US" dirty="0"/>
              <a:t>에 감염 된 것을 확인 할 수 있다</a:t>
            </a:r>
            <a:r>
              <a:rPr lang="en-US" altLang="ko-KR" dirty="0"/>
              <a:t>. </a:t>
            </a:r>
            <a:r>
              <a:rPr lang="ko-KR" altLang="en-US" dirty="0"/>
              <a:t>즉</a:t>
            </a:r>
            <a:r>
              <a:rPr lang="en-US" altLang="ko-KR" dirty="0"/>
              <a:t>, </a:t>
            </a:r>
            <a:r>
              <a:rPr lang="ko-KR" altLang="en-US" dirty="0"/>
              <a:t>이 컴퓨터는 </a:t>
            </a:r>
            <a:r>
              <a:rPr lang="en-US" altLang="ko-KR" dirty="0"/>
              <a:t>network trojan</a:t>
            </a:r>
            <a:r>
              <a:rPr lang="ko-KR" altLang="en-US" dirty="0"/>
              <a:t>에 감염 된 것을 확인 할 수 있다</a:t>
            </a:r>
            <a:r>
              <a:rPr lang="en-US" altLang="ko-KR" dirty="0"/>
              <a:t>. </a:t>
            </a:r>
            <a:r>
              <a:rPr lang="ko-KR" altLang="en-US" dirty="0"/>
              <a:t>생각보다 매우 쉬운 시나리오였다</a:t>
            </a:r>
            <a:r>
              <a:rPr lang="en-US" altLang="ko-KR" dirty="0"/>
              <a:t>.</a:t>
            </a:r>
            <a:endParaRPr lang="ko-KR" altLang="en-US" dirty="0"/>
          </a:p>
        </p:txBody>
      </p:sp>
    </p:spTree>
    <p:extLst>
      <p:ext uri="{BB962C8B-B14F-4D97-AF65-F5344CB8AC3E}">
        <p14:creationId xmlns:p14="http://schemas.microsoft.com/office/powerpoint/2010/main" val="9694598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271</Words>
  <Application>Microsoft Office PowerPoint</Application>
  <PresentationFormat>와이드스크린</PresentationFormat>
  <Paragraphs>19</Paragraphs>
  <Slides>8</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8</vt:i4>
      </vt:variant>
    </vt:vector>
  </HeadingPairs>
  <TitlesOfParts>
    <vt:vector size="11" baseType="lpstr">
      <vt:lpstr>맑은 고딕</vt:lpstr>
      <vt:lpstr>Arial</vt:lpstr>
      <vt:lpstr>Office 테마</vt:lpstr>
      <vt:lpstr>Malware-Trafiic-Analysis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Malware-Trafiic-Analysis</dc:title>
  <dc:creator>이준회</dc:creator>
  <cp:lastModifiedBy>이준회</cp:lastModifiedBy>
  <cp:revision>1</cp:revision>
  <dcterms:created xsi:type="dcterms:W3CDTF">2019-12-28T06:42:01Z</dcterms:created>
  <dcterms:modified xsi:type="dcterms:W3CDTF">2019-12-28T06:48:49Z</dcterms:modified>
</cp:coreProperties>
</file>