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1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1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0.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2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2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2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2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2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2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2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29.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30.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3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3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3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35.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57" r:id="rId3"/>
    <p:sldId id="256" r:id="rId4"/>
    <p:sldId id="259" r:id="rId5"/>
    <p:sldId id="285" r:id="rId6"/>
    <p:sldId id="298" r:id="rId7"/>
    <p:sldId id="297" r:id="rId8"/>
    <p:sldId id="261" r:id="rId9"/>
    <p:sldId id="268" r:id="rId10"/>
    <p:sldId id="296" r:id="rId11"/>
    <p:sldId id="273" r:id="rId12"/>
    <p:sldId id="303" r:id="rId13"/>
    <p:sldId id="302" r:id="rId14"/>
    <p:sldId id="304" r:id="rId15"/>
    <p:sldId id="305" r:id="rId16"/>
    <p:sldId id="306" r:id="rId17"/>
    <p:sldId id="325" r:id="rId18"/>
    <p:sldId id="326" r:id="rId19"/>
    <p:sldId id="327" r:id="rId20"/>
    <p:sldId id="311" r:id="rId21"/>
    <p:sldId id="313" r:id="rId22"/>
    <p:sldId id="314" r:id="rId23"/>
    <p:sldId id="315" r:id="rId24"/>
    <p:sldId id="316" r:id="rId25"/>
    <p:sldId id="320" r:id="rId26"/>
    <p:sldId id="318" r:id="rId27"/>
    <p:sldId id="319" r:id="rId28"/>
    <p:sldId id="317" r:id="rId29"/>
    <p:sldId id="321" r:id="rId30"/>
    <p:sldId id="323" r:id="rId31"/>
    <p:sldId id="324" r:id="rId32"/>
    <p:sldId id="263" r:id="rId33"/>
    <p:sldId id="299" r:id="rId34"/>
    <p:sldId id="300" r:id="rId35"/>
    <p:sldId id="301" r:id="rId36"/>
    <p:sldId id="294"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99FF"/>
    <a:srgbClr val="D9D9D9"/>
    <a:srgbClr val="FF5050"/>
    <a:srgbClr val="FC6D5C"/>
    <a:srgbClr val="8BC066"/>
    <a:srgbClr val="66BFBD"/>
    <a:srgbClr val="FBC65C"/>
    <a:srgbClr val="FF7C80"/>
    <a:srgbClr val="2BCF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25" d="100"/>
          <a:sy n="125" d="100"/>
        </p:scale>
        <p:origin x="654" y="40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t>‹#›</a:t>
            </a:fld>
            <a:endParaRPr lang="zh-CN" altLang="en-US"/>
          </a:p>
        </p:txBody>
      </p:sp>
    </p:spTree>
    <p:extLst>
      <p:ext uri="{BB962C8B-B14F-4D97-AF65-F5344CB8AC3E}">
        <p14:creationId xmlns:p14="http://schemas.microsoft.com/office/powerpoint/2010/main" val="353821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a:t>
            </a:fld>
            <a:endParaRPr lang="zh-CN" altLang="en-US"/>
          </a:p>
        </p:txBody>
      </p:sp>
    </p:spTree>
    <p:extLst>
      <p:ext uri="{BB962C8B-B14F-4D97-AF65-F5344CB8AC3E}">
        <p14:creationId xmlns:p14="http://schemas.microsoft.com/office/powerpoint/2010/main" val="265382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10</a:t>
            </a:fld>
            <a:endParaRPr lang="zh-CN" altLang="en-US"/>
          </a:p>
        </p:txBody>
      </p:sp>
    </p:spTree>
    <p:extLst>
      <p:ext uri="{BB962C8B-B14F-4D97-AF65-F5344CB8AC3E}">
        <p14:creationId xmlns:p14="http://schemas.microsoft.com/office/powerpoint/2010/main" val="1353433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11</a:t>
            </a:fld>
            <a:endParaRPr lang="zh-CN" altLang="en-US"/>
          </a:p>
        </p:txBody>
      </p:sp>
    </p:spTree>
    <p:extLst>
      <p:ext uri="{BB962C8B-B14F-4D97-AF65-F5344CB8AC3E}">
        <p14:creationId xmlns:p14="http://schemas.microsoft.com/office/powerpoint/2010/main" val="1006735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12</a:t>
            </a:fld>
            <a:endParaRPr lang="zh-CN" altLang="en-US"/>
          </a:p>
        </p:txBody>
      </p:sp>
    </p:spTree>
    <p:extLst>
      <p:ext uri="{BB962C8B-B14F-4D97-AF65-F5344CB8AC3E}">
        <p14:creationId xmlns:p14="http://schemas.microsoft.com/office/powerpoint/2010/main" val="1752335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13</a:t>
            </a:fld>
            <a:endParaRPr lang="zh-CN" altLang="en-US"/>
          </a:p>
        </p:txBody>
      </p:sp>
    </p:spTree>
    <p:extLst>
      <p:ext uri="{BB962C8B-B14F-4D97-AF65-F5344CB8AC3E}">
        <p14:creationId xmlns:p14="http://schemas.microsoft.com/office/powerpoint/2010/main" val="2970551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14</a:t>
            </a:fld>
            <a:endParaRPr lang="zh-CN" altLang="en-US"/>
          </a:p>
        </p:txBody>
      </p:sp>
    </p:spTree>
    <p:extLst>
      <p:ext uri="{BB962C8B-B14F-4D97-AF65-F5344CB8AC3E}">
        <p14:creationId xmlns:p14="http://schemas.microsoft.com/office/powerpoint/2010/main" val="80584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15</a:t>
            </a:fld>
            <a:endParaRPr lang="zh-CN" altLang="en-US"/>
          </a:p>
        </p:txBody>
      </p:sp>
    </p:spTree>
    <p:extLst>
      <p:ext uri="{BB962C8B-B14F-4D97-AF65-F5344CB8AC3E}">
        <p14:creationId xmlns:p14="http://schemas.microsoft.com/office/powerpoint/2010/main" val="1862071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16</a:t>
            </a:fld>
            <a:endParaRPr lang="zh-CN" altLang="en-US"/>
          </a:p>
        </p:txBody>
      </p:sp>
    </p:spTree>
    <p:extLst>
      <p:ext uri="{BB962C8B-B14F-4D97-AF65-F5344CB8AC3E}">
        <p14:creationId xmlns:p14="http://schemas.microsoft.com/office/powerpoint/2010/main" val="322121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17</a:t>
            </a:fld>
            <a:endParaRPr lang="zh-CN" altLang="en-US"/>
          </a:p>
        </p:txBody>
      </p:sp>
    </p:spTree>
    <p:extLst>
      <p:ext uri="{BB962C8B-B14F-4D97-AF65-F5344CB8AC3E}">
        <p14:creationId xmlns:p14="http://schemas.microsoft.com/office/powerpoint/2010/main" val="653276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18</a:t>
            </a:fld>
            <a:endParaRPr lang="zh-CN" altLang="en-US"/>
          </a:p>
        </p:txBody>
      </p:sp>
    </p:spTree>
    <p:extLst>
      <p:ext uri="{BB962C8B-B14F-4D97-AF65-F5344CB8AC3E}">
        <p14:creationId xmlns:p14="http://schemas.microsoft.com/office/powerpoint/2010/main" val="328141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19</a:t>
            </a:fld>
            <a:endParaRPr lang="zh-CN" altLang="en-US"/>
          </a:p>
        </p:txBody>
      </p:sp>
    </p:spTree>
    <p:extLst>
      <p:ext uri="{BB962C8B-B14F-4D97-AF65-F5344CB8AC3E}">
        <p14:creationId xmlns:p14="http://schemas.microsoft.com/office/powerpoint/2010/main" val="332528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a:t>
            </a:fld>
            <a:endParaRPr lang="zh-CN" altLang="en-US"/>
          </a:p>
        </p:txBody>
      </p:sp>
    </p:spTree>
    <p:extLst>
      <p:ext uri="{BB962C8B-B14F-4D97-AF65-F5344CB8AC3E}">
        <p14:creationId xmlns:p14="http://schemas.microsoft.com/office/powerpoint/2010/main" val="3625984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20</a:t>
            </a:fld>
            <a:endParaRPr lang="zh-CN" altLang="en-US"/>
          </a:p>
        </p:txBody>
      </p:sp>
    </p:spTree>
    <p:extLst>
      <p:ext uri="{BB962C8B-B14F-4D97-AF65-F5344CB8AC3E}">
        <p14:creationId xmlns:p14="http://schemas.microsoft.com/office/powerpoint/2010/main" val="3241866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21</a:t>
            </a:fld>
            <a:endParaRPr lang="zh-CN" altLang="en-US"/>
          </a:p>
        </p:txBody>
      </p:sp>
    </p:spTree>
    <p:extLst>
      <p:ext uri="{BB962C8B-B14F-4D97-AF65-F5344CB8AC3E}">
        <p14:creationId xmlns:p14="http://schemas.microsoft.com/office/powerpoint/2010/main" val="2191739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22</a:t>
            </a:fld>
            <a:endParaRPr lang="zh-CN" altLang="en-US"/>
          </a:p>
        </p:txBody>
      </p:sp>
    </p:spTree>
    <p:extLst>
      <p:ext uri="{BB962C8B-B14F-4D97-AF65-F5344CB8AC3E}">
        <p14:creationId xmlns:p14="http://schemas.microsoft.com/office/powerpoint/2010/main" val="3930154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23</a:t>
            </a:fld>
            <a:endParaRPr lang="zh-CN" altLang="en-US"/>
          </a:p>
        </p:txBody>
      </p:sp>
    </p:spTree>
    <p:extLst>
      <p:ext uri="{BB962C8B-B14F-4D97-AF65-F5344CB8AC3E}">
        <p14:creationId xmlns:p14="http://schemas.microsoft.com/office/powerpoint/2010/main" val="3217994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24</a:t>
            </a:fld>
            <a:endParaRPr lang="zh-CN" altLang="en-US"/>
          </a:p>
        </p:txBody>
      </p:sp>
    </p:spTree>
    <p:extLst>
      <p:ext uri="{BB962C8B-B14F-4D97-AF65-F5344CB8AC3E}">
        <p14:creationId xmlns:p14="http://schemas.microsoft.com/office/powerpoint/2010/main" val="3799539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25</a:t>
            </a:fld>
            <a:endParaRPr lang="zh-CN" altLang="en-US"/>
          </a:p>
        </p:txBody>
      </p:sp>
    </p:spTree>
    <p:extLst>
      <p:ext uri="{BB962C8B-B14F-4D97-AF65-F5344CB8AC3E}">
        <p14:creationId xmlns:p14="http://schemas.microsoft.com/office/powerpoint/2010/main" val="1473967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26</a:t>
            </a:fld>
            <a:endParaRPr lang="zh-CN" altLang="en-US"/>
          </a:p>
        </p:txBody>
      </p:sp>
    </p:spTree>
    <p:extLst>
      <p:ext uri="{BB962C8B-B14F-4D97-AF65-F5344CB8AC3E}">
        <p14:creationId xmlns:p14="http://schemas.microsoft.com/office/powerpoint/2010/main" val="181078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27</a:t>
            </a:fld>
            <a:endParaRPr lang="zh-CN" altLang="en-US"/>
          </a:p>
        </p:txBody>
      </p:sp>
    </p:spTree>
    <p:extLst>
      <p:ext uri="{BB962C8B-B14F-4D97-AF65-F5344CB8AC3E}">
        <p14:creationId xmlns:p14="http://schemas.microsoft.com/office/powerpoint/2010/main" val="3253030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28</a:t>
            </a:fld>
            <a:endParaRPr lang="zh-CN" altLang="en-US"/>
          </a:p>
        </p:txBody>
      </p:sp>
    </p:spTree>
    <p:extLst>
      <p:ext uri="{BB962C8B-B14F-4D97-AF65-F5344CB8AC3E}">
        <p14:creationId xmlns:p14="http://schemas.microsoft.com/office/powerpoint/2010/main" val="1997847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29</a:t>
            </a:fld>
            <a:endParaRPr lang="zh-CN" altLang="en-US"/>
          </a:p>
        </p:txBody>
      </p:sp>
    </p:spTree>
    <p:extLst>
      <p:ext uri="{BB962C8B-B14F-4D97-AF65-F5344CB8AC3E}">
        <p14:creationId xmlns:p14="http://schemas.microsoft.com/office/powerpoint/2010/main" val="344140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a:t>
            </a:fld>
            <a:endParaRPr lang="zh-CN" altLang="en-US"/>
          </a:p>
        </p:txBody>
      </p:sp>
    </p:spTree>
    <p:extLst>
      <p:ext uri="{BB962C8B-B14F-4D97-AF65-F5344CB8AC3E}">
        <p14:creationId xmlns:p14="http://schemas.microsoft.com/office/powerpoint/2010/main" val="759995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30</a:t>
            </a:fld>
            <a:endParaRPr lang="zh-CN" altLang="en-US"/>
          </a:p>
        </p:txBody>
      </p:sp>
    </p:spTree>
    <p:extLst>
      <p:ext uri="{BB962C8B-B14F-4D97-AF65-F5344CB8AC3E}">
        <p14:creationId xmlns:p14="http://schemas.microsoft.com/office/powerpoint/2010/main" val="313016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31</a:t>
            </a:fld>
            <a:endParaRPr lang="zh-CN" altLang="en-US"/>
          </a:p>
        </p:txBody>
      </p:sp>
    </p:spTree>
    <p:extLst>
      <p:ext uri="{BB962C8B-B14F-4D97-AF65-F5344CB8AC3E}">
        <p14:creationId xmlns:p14="http://schemas.microsoft.com/office/powerpoint/2010/main" val="30609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32</a:t>
            </a:fld>
            <a:endParaRPr lang="zh-CN" altLang="en-US"/>
          </a:p>
        </p:txBody>
      </p:sp>
    </p:spTree>
    <p:extLst>
      <p:ext uri="{BB962C8B-B14F-4D97-AF65-F5344CB8AC3E}">
        <p14:creationId xmlns:p14="http://schemas.microsoft.com/office/powerpoint/2010/main" val="736568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33</a:t>
            </a:fld>
            <a:endParaRPr lang="zh-CN" altLang="en-US"/>
          </a:p>
        </p:txBody>
      </p:sp>
    </p:spTree>
    <p:extLst>
      <p:ext uri="{BB962C8B-B14F-4D97-AF65-F5344CB8AC3E}">
        <p14:creationId xmlns:p14="http://schemas.microsoft.com/office/powerpoint/2010/main" val="2514253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34</a:t>
            </a:fld>
            <a:endParaRPr lang="zh-CN" altLang="en-US"/>
          </a:p>
        </p:txBody>
      </p:sp>
    </p:spTree>
    <p:extLst>
      <p:ext uri="{BB962C8B-B14F-4D97-AF65-F5344CB8AC3E}">
        <p14:creationId xmlns:p14="http://schemas.microsoft.com/office/powerpoint/2010/main" val="2475723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35</a:t>
            </a:fld>
            <a:endParaRPr lang="zh-CN" altLang="en-US"/>
          </a:p>
        </p:txBody>
      </p:sp>
    </p:spTree>
    <p:extLst>
      <p:ext uri="{BB962C8B-B14F-4D97-AF65-F5344CB8AC3E}">
        <p14:creationId xmlns:p14="http://schemas.microsoft.com/office/powerpoint/2010/main" val="772364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36</a:t>
            </a:fld>
            <a:endParaRPr lang="zh-CN" altLang="en-US"/>
          </a:p>
        </p:txBody>
      </p:sp>
    </p:spTree>
    <p:extLst>
      <p:ext uri="{BB962C8B-B14F-4D97-AF65-F5344CB8AC3E}">
        <p14:creationId xmlns:p14="http://schemas.microsoft.com/office/powerpoint/2010/main" val="26601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4</a:t>
            </a:fld>
            <a:endParaRPr lang="zh-CN" altLang="en-US"/>
          </a:p>
        </p:txBody>
      </p:sp>
    </p:spTree>
    <p:extLst>
      <p:ext uri="{BB962C8B-B14F-4D97-AF65-F5344CB8AC3E}">
        <p14:creationId xmlns:p14="http://schemas.microsoft.com/office/powerpoint/2010/main" val="296616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5</a:t>
            </a:fld>
            <a:endParaRPr lang="zh-CN" altLang="en-US"/>
          </a:p>
        </p:txBody>
      </p:sp>
    </p:spTree>
    <p:extLst>
      <p:ext uri="{BB962C8B-B14F-4D97-AF65-F5344CB8AC3E}">
        <p14:creationId xmlns:p14="http://schemas.microsoft.com/office/powerpoint/2010/main" val="415072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6</a:t>
            </a:fld>
            <a:endParaRPr lang="zh-CN" altLang="en-US"/>
          </a:p>
        </p:txBody>
      </p:sp>
    </p:spTree>
    <p:extLst>
      <p:ext uri="{BB962C8B-B14F-4D97-AF65-F5344CB8AC3E}">
        <p14:creationId xmlns:p14="http://schemas.microsoft.com/office/powerpoint/2010/main" val="232454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7</a:t>
            </a:fld>
            <a:endParaRPr lang="zh-CN" altLang="en-US"/>
          </a:p>
        </p:txBody>
      </p:sp>
    </p:spTree>
    <p:extLst>
      <p:ext uri="{BB962C8B-B14F-4D97-AF65-F5344CB8AC3E}">
        <p14:creationId xmlns:p14="http://schemas.microsoft.com/office/powerpoint/2010/main" val="23404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8</a:t>
            </a:fld>
            <a:endParaRPr lang="zh-CN" altLang="en-US"/>
          </a:p>
        </p:txBody>
      </p:sp>
    </p:spTree>
    <p:extLst>
      <p:ext uri="{BB962C8B-B14F-4D97-AF65-F5344CB8AC3E}">
        <p14:creationId xmlns:p14="http://schemas.microsoft.com/office/powerpoint/2010/main" val="3963600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9</a:t>
            </a:fld>
            <a:endParaRPr lang="zh-CN" altLang="en-US"/>
          </a:p>
        </p:txBody>
      </p:sp>
    </p:spTree>
    <p:extLst>
      <p:ext uri="{BB962C8B-B14F-4D97-AF65-F5344CB8AC3E}">
        <p14:creationId xmlns:p14="http://schemas.microsoft.com/office/powerpoint/2010/main" val="35745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40877D-14BA-49A8-B3EE-5B701C36AA61}" type="datetime1">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8178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7B92E8-2B11-4F3B-A273-262AE74391FA}" type="datetime1">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3865295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B11B2B-DDFF-41A5-B27E-059F1B99DB18}" type="datetime1">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753910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779DCD-5E63-4185-8ACA-33618A2A678C}" type="datetime1">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02057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39C366-25A0-4595-B51E-D66954CBB214}" type="datetime1">
              <a:rPr lang="zh-CN" altLang="en-US" smtClean="0"/>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188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B85F52-DAAE-407E-A410-015AC7BB7458}" type="datetime1">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1332437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06DE10-2423-4063-BA52-D3A529BC2A79}" type="datetime1">
              <a:rPr lang="zh-CN" altLang="en-US" smtClean="0"/>
              <a:t>2018/11/15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628688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2C85FE-719F-4567-A383-F62737E42D97}" type="datetime1">
              <a:rPr lang="zh-CN" altLang="en-US" smtClean="0"/>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224690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4519BF-AC84-47AE-AA1C-34181DDEC631}" type="datetime1">
              <a:rPr lang="zh-CN" altLang="en-US" smtClean="0"/>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200862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E6721F-1F37-41E3-A8E4-3AD41099BEF8}" type="datetime1">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99803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D3E36D-73C6-4978-810D-9D9F942580E8}" type="datetime1">
              <a:rPr lang="zh-CN" altLang="en-US" smtClean="0"/>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617360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4F528F-9921-4568-B1E0-A1CF07DD5D82}" type="datetime1">
              <a:rPr lang="zh-CN" altLang="en-US" smtClean="0"/>
              <a:t>2018/11/15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0001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mc:Choice>
    <mc:Fallback>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image" Target="../media/image3.png"/><Relationship Id="rId2" Type="http://schemas.openxmlformats.org/officeDocument/2006/relationships/tags" Target="../tags/tag49.xml"/><Relationship Id="rId16" Type="http://schemas.openxmlformats.org/officeDocument/2006/relationships/notesSlide" Target="../notesSlides/notesSlide11.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1.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3.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3.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7.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3.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notesSlide" Target="../notesSlides/notesSlide3.xml"/><Relationship Id="rId4" Type="http://schemas.openxmlformats.org/officeDocument/2006/relationships/tags" Target="../tags/tag17.xml"/><Relationship Id="rId9"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3.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3.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04.xml"/><Relationship Id="rId7"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0.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9.png"/><Relationship Id="rId5" Type="http://schemas.openxmlformats.org/officeDocument/2006/relationships/image" Target="../media/image1.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0.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0.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notesSlide" Target="../notesSlides/notesSlide36.xml"/><Relationship Id="rId4" Type="http://schemas.openxmlformats.org/officeDocument/2006/relationships/tags" Target="../tags/tag117.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4.xml"/><Relationship Id="rId7"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0.xml"/><Relationship Id="rId7"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3.png"/><Relationship Id="rId4" Type="http://schemas.openxmlformats.org/officeDocument/2006/relationships/tags" Target="../tags/tag31.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40.xml"/><Relationship Id="rId7"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10"/>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11"/>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3" name="PA_文本框 2"/>
          <p:cNvSpPr txBox="1"/>
          <p:nvPr>
            <p:custDataLst>
              <p:tags r:id="rId2"/>
            </p:custDataLst>
          </p:nvPr>
        </p:nvSpPr>
        <p:spPr>
          <a:xfrm>
            <a:off x="2471008" y="1559945"/>
            <a:ext cx="4201984" cy="646331"/>
          </a:xfrm>
          <a:prstGeom prst="rect">
            <a:avLst/>
          </a:prstGeom>
          <a:noFill/>
        </p:spPr>
        <p:txBody>
          <a:bodyPr wrap="none" rtlCol="0">
            <a:spAutoFit/>
          </a:bodyPr>
          <a:lstStyle/>
          <a:p>
            <a:r>
              <a:rPr lang="en-US" altLang="zh-CN" sz="3600" b="1" dirty="0" smtClean="0">
                <a:solidFill>
                  <a:schemeClr val="accent5">
                    <a:lumMod val="75000"/>
                  </a:schemeClr>
                </a:solidFill>
                <a:latin typeface="微软雅黑" panose="020B0503020204020204" pitchFamily="34" charset="-122"/>
                <a:ea typeface="微软雅黑" panose="020B0503020204020204" pitchFamily="34" charset="-122"/>
              </a:rPr>
              <a:t>Daycare Program</a:t>
            </a:r>
            <a:endParaRPr lang="zh-CN" altLang="en-US" sz="3600" b="1"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3"/>
            </p:custDataLst>
          </p:nvPr>
        </p:nvGrpSpPr>
        <p:grpSpPr>
          <a:xfrm>
            <a:off x="2370080" y="2239193"/>
            <a:ext cx="4824536" cy="327124"/>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897685" y="2732224"/>
              <a:ext cx="3258491"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CSYE 6200  </a:t>
              </a:r>
              <a:r>
                <a:rPr lang="en-US" altLang="zh-CN" sz="1400" dirty="0" err="1" smtClean="0">
                  <a:latin typeface="微软雅黑" panose="020B0503020204020204" pitchFamily="34" charset="-122"/>
                  <a:ea typeface="微软雅黑" panose="020B0503020204020204" pitchFamily="34" charset="-122"/>
                </a:rPr>
                <a:t>WentaoPu</a:t>
              </a:r>
              <a:endParaRPr lang="zh-CN" altLang="en-US" sz="1400" dirty="0">
                <a:latin typeface="微软雅黑" panose="020B0503020204020204" pitchFamily="34" charset="-122"/>
                <a:ea typeface="微软雅黑" panose="020B0503020204020204" pitchFamily="34" charset="-122"/>
              </a:endParaRPr>
            </a:p>
          </p:txBody>
        </p:sp>
      </p:grpSp>
      <p:sp>
        <p:nvSpPr>
          <p:cNvPr id="11" name="PA_椭圆 10"/>
          <p:cNvSpPr/>
          <p:nvPr>
            <p:custDataLst>
              <p:tags r:id="rId4"/>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5"/>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6"/>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7"/>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8"/>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9"/>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95589" y="3358321"/>
            <a:ext cx="719541" cy="1004049"/>
          </a:xfrm>
          <a:prstGeom prst="rect">
            <a:avLst/>
          </a:prstGeom>
        </p:spPr>
      </p:pic>
      <p:sp>
        <p:nvSpPr>
          <p:cNvPr id="9" name="文本框 8"/>
          <p:cNvSpPr txBox="1"/>
          <p:nvPr/>
        </p:nvSpPr>
        <p:spPr>
          <a:xfrm>
            <a:off x="4701274" y="2797725"/>
            <a:ext cx="1838965" cy="1815882"/>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err="1" smtClean="0">
                <a:latin typeface="Microsoft YaHei UI" panose="020B0503020204020204" pitchFamily="34" charset="-122"/>
                <a:ea typeface="Microsoft YaHei UI" panose="020B0503020204020204" pitchFamily="34" charset="-122"/>
              </a:rPr>
              <a:t>Xiaoge</a:t>
            </a:r>
            <a:r>
              <a:rPr lang="en-US" altLang="zh-CN" sz="1600" dirty="0" smtClean="0">
                <a:latin typeface="Microsoft YaHei UI" panose="020B0503020204020204" pitchFamily="34" charset="-122"/>
                <a:ea typeface="Microsoft YaHei UI" panose="020B0503020204020204" pitchFamily="34" charset="-122"/>
              </a:rPr>
              <a:t> Zhang</a:t>
            </a:r>
          </a:p>
          <a:p>
            <a:pPr marL="285750" indent="-285750">
              <a:buFont typeface="Arial" panose="020B0604020202020204" pitchFamily="34" charset="0"/>
              <a:buChar char="•"/>
            </a:pPr>
            <a:r>
              <a:rPr lang="en-US" altLang="zh-CN" sz="1600" dirty="0" err="1" smtClean="0">
                <a:latin typeface="Microsoft YaHei UI" panose="020B0503020204020204" pitchFamily="34" charset="-122"/>
                <a:ea typeface="Microsoft YaHei UI" panose="020B0503020204020204" pitchFamily="34" charset="-122"/>
              </a:rPr>
              <a:t>Qianru</a:t>
            </a:r>
            <a:r>
              <a:rPr lang="en-US" altLang="zh-CN" sz="1600" dirty="0" smtClean="0">
                <a:latin typeface="Microsoft YaHei UI" panose="020B0503020204020204" pitchFamily="34" charset="-122"/>
                <a:ea typeface="Microsoft YaHei UI" panose="020B0503020204020204" pitchFamily="34" charset="-122"/>
              </a:rPr>
              <a:t> Yi</a:t>
            </a:r>
          </a:p>
          <a:p>
            <a:pPr marL="285750" indent="-285750">
              <a:buFont typeface="Arial" panose="020B0604020202020204" pitchFamily="34" charset="0"/>
              <a:buChar char="•"/>
            </a:pPr>
            <a:r>
              <a:rPr lang="en-US" altLang="zh-CN" sz="1600" dirty="0" err="1" smtClean="0">
                <a:latin typeface="Microsoft YaHei UI" panose="020B0503020204020204" pitchFamily="34" charset="-122"/>
                <a:ea typeface="Microsoft YaHei UI" panose="020B0503020204020204" pitchFamily="34" charset="-122"/>
              </a:rPr>
              <a:t>Mengfan</a:t>
            </a:r>
            <a:r>
              <a:rPr lang="en-US" altLang="zh-CN" sz="1600" dirty="0" smtClean="0">
                <a:latin typeface="Microsoft YaHei UI" panose="020B0503020204020204" pitchFamily="34" charset="-122"/>
                <a:ea typeface="Microsoft YaHei UI" panose="020B0503020204020204" pitchFamily="34" charset="-122"/>
              </a:rPr>
              <a:t> Shi</a:t>
            </a:r>
          </a:p>
          <a:p>
            <a:pPr marL="285750" indent="-285750">
              <a:buFont typeface="Arial" panose="020B0604020202020204" pitchFamily="34" charset="0"/>
              <a:buChar char="•"/>
            </a:pPr>
            <a:r>
              <a:rPr lang="en-US" altLang="zh-CN" sz="1600" dirty="0" err="1" smtClean="0">
                <a:latin typeface="Microsoft YaHei UI" panose="020B0503020204020204" pitchFamily="34" charset="-122"/>
                <a:ea typeface="Microsoft YaHei UI" panose="020B0503020204020204" pitchFamily="34" charset="-122"/>
              </a:rPr>
              <a:t>Huai</a:t>
            </a:r>
            <a:r>
              <a:rPr lang="en-US" altLang="zh-CN" sz="1600" dirty="0" smtClean="0">
                <a:latin typeface="Microsoft YaHei UI" panose="020B0503020204020204" pitchFamily="34" charset="-122"/>
                <a:ea typeface="Microsoft YaHei UI" panose="020B0503020204020204" pitchFamily="34" charset="-122"/>
              </a:rPr>
              <a:t> Huang</a:t>
            </a:r>
          </a:p>
          <a:p>
            <a:pPr marL="285750" indent="-285750">
              <a:buFont typeface="Arial" panose="020B0604020202020204" pitchFamily="34" charset="0"/>
              <a:buChar char="•"/>
            </a:pPr>
            <a:r>
              <a:rPr lang="en-US" altLang="zh-CN" sz="1600" dirty="0" err="1" smtClean="0">
                <a:latin typeface="Microsoft YaHei UI" panose="020B0503020204020204" pitchFamily="34" charset="-122"/>
                <a:ea typeface="Microsoft YaHei UI" panose="020B0503020204020204" pitchFamily="34" charset="-122"/>
              </a:rPr>
              <a:t>PinHo</a:t>
            </a:r>
            <a:r>
              <a:rPr lang="en-US" altLang="zh-CN" sz="1600" dirty="0" smtClean="0">
                <a:latin typeface="Microsoft YaHei UI" panose="020B0503020204020204" pitchFamily="34" charset="-122"/>
                <a:ea typeface="Microsoft YaHei UI" panose="020B0503020204020204" pitchFamily="34" charset="-122"/>
              </a:rPr>
              <a:t> Wang</a:t>
            </a:r>
          </a:p>
          <a:p>
            <a:pPr marL="285750" indent="-285750">
              <a:buFont typeface="Arial" panose="020B0604020202020204" pitchFamily="34" charset="0"/>
              <a:buChar char="•"/>
            </a:pPr>
            <a:r>
              <a:rPr lang="en-US" altLang="zh-CN" sz="1600" dirty="0" err="1">
                <a:latin typeface="Microsoft YaHei UI" panose="020B0503020204020204" pitchFamily="34" charset="-122"/>
                <a:ea typeface="Microsoft YaHei UI" panose="020B0503020204020204" pitchFamily="34" charset="-122"/>
              </a:rPr>
              <a:t>Wentao</a:t>
            </a:r>
            <a:r>
              <a:rPr lang="en-US" altLang="zh-CN" sz="1600" dirty="0">
                <a:latin typeface="Microsoft YaHei UI" panose="020B0503020204020204" pitchFamily="34" charset="-122"/>
                <a:ea typeface="Microsoft YaHei UI" panose="020B0503020204020204" pitchFamily="34" charset="-122"/>
              </a:rPr>
              <a:t> Pu</a:t>
            </a:r>
          </a:p>
          <a:p>
            <a:endParaRPr lang="en-US" altLang="zh-CN" sz="1600" dirty="0" smtClean="0">
              <a:latin typeface="Microsoft YaHei UI" panose="020B0503020204020204" pitchFamily="34" charset="-122"/>
              <a:ea typeface="Microsoft YaHei UI" panose="020B0503020204020204" pitchFamily="34" charset="-122"/>
            </a:endParaRPr>
          </a:p>
        </p:txBody>
      </p:sp>
      <p:sp>
        <p:nvSpPr>
          <p:cNvPr id="16" name="灯片编号占位符 15"/>
          <p:cNvSpPr>
            <a:spLocks noGrp="1"/>
          </p:cNvSpPr>
          <p:nvPr>
            <p:ph type="sldNum" sz="quarter" idx="12"/>
          </p:nvPr>
        </p:nvSpPr>
        <p:spPr/>
        <p:txBody>
          <a:bodyPr/>
          <a:lstStyle/>
          <a:p>
            <a:fld id="{8C83E54D-405F-446B-AE9B-7FFD24FC0EFB}" type="slidenum">
              <a:rPr lang="zh-CN" altLang="en-US" smtClean="0"/>
              <a:t>1</a:t>
            </a:fld>
            <a:endParaRPr lang="zh-CN" altLang="en-US"/>
          </a:p>
        </p:txBody>
      </p:sp>
    </p:spTree>
    <p:extLst>
      <p:ext uri="{BB962C8B-B14F-4D97-AF65-F5344CB8AC3E}">
        <p14:creationId xmlns:p14="http://schemas.microsoft.com/office/powerpoint/2010/main" val="100902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5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6" presetClass="entr" presetSubtype="37" fill="hold" nodeType="withEffect">
                                  <p:stCondLst>
                                    <p:cond delay="2000"/>
                                  </p:stCondLst>
                                  <p:childTnLst>
                                    <p:set>
                                      <p:cBhvr>
                                        <p:cTn id="18" dur="1" fill="hold">
                                          <p:stCondLst>
                                            <p:cond delay="0"/>
                                          </p:stCondLst>
                                        </p:cTn>
                                        <p:tgtEl>
                                          <p:spTgt spid="8"/>
                                        </p:tgtEl>
                                        <p:attrNameLst>
                                          <p:attrName>style.visibility</p:attrName>
                                        </p:attrNameLst>
                                      </p:cBhvr>
                                      <p:to>
                                        <p:strVal val="visible"/>
                                      </p:to>
                                    </p:set>
                                    <p:animEffect transition="in" filter="barn(outVertical)">
                                      <p:cBhvr>
                                        <p:cTn id="19" dur="500"/>
                                        <p:tgtEl>
                                          <p:spTgt spid="8"/>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2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30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3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anim calcmode="lin" valueType="num">
                                      <p:cBhvr>
                                        <p:cTn id="39" dur="500" fill="hold"/>
                                        <p:tgtEl>
                                          <p:spTgt spid="9"/>
                                        </p:tgtEl>
                                        <p:attrNameLst>
                                          <p:attrName>ppt_x</p:attrName>
                                        </p:attrNameLst>
                                      </p:cBhvr>
                                      <p:tavLst>
                                        <p:tav tm="0">
                                          <p:val>
                                            <p:strVal val="#ppt_x"/>
                                          </p:val>
                                        </p:tav>
                                        <p:tav tm="100000">
                                          <p:val>
                                            <p:strVal val="#ppt_x"/>
                                          </p:val>
                                        </p:tav>
                                      </p:tavLst>
                                    </p:anim>
                                    <p:anim calcmode="lin" valueType="num">
                                      <p:cBhvr>
                                        <p:cTn id="40" dur="5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6" presetClass="emph" presetSubtype="0" fill="hold" nodeType="withEffect">
                                  <p:stCondLst>
                                    <p:cond delay="0"/>
                                  </p:stCondLst>
                                  <p:childTnLst>
                                    <p:animScale>
                                      <p:cBhvr>
                                        <p:cTn id="45" dur="500" fill="hold"/>
                                        <p:tgtEl>
                                          <p:spTgt spid="5"/>
                                        </p:tgtEl>
                                      </p:cBhvr>
                                      <p:by x="400000" y="400000"/>
                                    </p:animScale>
                                  </p:childTnLst>
                                </p:cTn>
                              </p:par>
                              <p:par>
                                <p:cTn id="46" presetID="64" presetClass="path" presetSubtype="0" accel="50000" decel="50000" fill="hold" nodeType="withEffect">
                                  <p:stCondLst>
                                    <p:cond delay="0"/>
                                  </p:stCondLst>
                                  <p:childTnLst>
                                    <p:animMotion origin="layout" path="M -0.00017 -0.01327 L -0.61858 -0.61636 " pathEditMode="relative" rAng="0" ptsTypes="AA">
                                      <p:cBhvr>
                                        <p:cTn id="47" dur="1000" fill="hold"/>
                                        <p:tgtEl>
                                          <p:spTgt spid="5"/>
                                        </p:tgtEl>
                                        <p:attrNameLst>
                                          <p:attrName>ppt_x</p:attrName>
                                          <p:attrName>ppt_y</p:attrName>
                                        </p:attrNameLst>
                                      </p:cBhvr>
                                      <p:rCtr x="-30920" y="-30154"/>
                                    </p:animMotion>
                                  </p:childTnLst>
                                </p:cTn>
                              </p:par>
                            </p:childTnLst>
                          </p:cTn>
                        </p:par>
                        <p:par>
                          <p:cTn id="48" fill="hold">
                            <p:stCondLst>
                              <p:cond delay="6000"/>
                            </p:stCondLst>
                            <p:childTnLst>
                              <p:par>
                                <p:cTn id="49" presetID="6" presetClass="emph" presetSubtype="0" fill="hold" nodeType="afterEffect">
                                  <p:stCondLst>
                                    <p:cond delay="0"/>
                                  </p:stCondLst>
                                  <p:childTnLst>
                                    <p:animScale>
                                      <p:cBhvr>
                                        <p:cTn id="50" dur="500" fill="hold"/>
                                        <p:tgtEl>
                                          <p:spTgt spid="5"/>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animBg="1"/>
      <p:bldP spid="15" grpId="0" animBg="1"/>
      <p:bldP spid="26"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070905"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My Part</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16" name="文本框 15"/>
          <p:cNvSpPr txBox="1"/>
          <p:nvPr/>
        </p:nvSpPr>
        <p:spPr>
          <a:xfrm>
            <a:off x="1049720" y="1491630"/>
            <a:ext cx="3881255" cy="1754326"/>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Project Management</a:t>
            </a:r>
          </a:p>
          <a:p>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Merge Separate Parts together</a:t>
            </a:r>
          </a:p>
          <a:p>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en-US" altLang="zh-CN" dirty="0" smtClean="0">
                <a:latin typeface="Microsoft YaHei UI" panose="020B0503020204020204" pitchFamily="34" charset="-122"/>
                <a:ea typeface="Microsoft YaHei UI" panose="020B0503020204020204" pitchFamily="34" charset="-122"/>
              </a:rPr>
              <a:t>Enhance GUI </a:t>
            </a:r>
          </a:p>
          <a:p>
            <a:pPr marL="285750" indent="-285750">
              <a:buFont typeface="Arial" panose="020B0604020202020204" pitchFamily="34" charset="0"/>
              <a:buChar char="•"/>
            </a:pPr>
            <a:endParaRPr lang="en-US" altLang="zh-CN" dirty="0" smtClean="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p:txBody>
          <a:bodyPr/>
          <a:lstStyle/>
          <a:p>
            <a:fld id="{8C83E54D-405F-446B-AE9B-7FFD24FC0EFB}" type="slidenum">
              <a:rPr lang="zh-CN" altLang="en-US" smtClean="0"/>
              <a:t>10</a:t>
            </a:fld>
            <a:endParaRPr lang="zh-CN" altLang="en-US"/>
          </a:p>
        </p:txBody>
      </p:sp>
    </p:spTree>
    <p:extLst>
      <p:ext uri="{BB962C8B-B14F-4D97-AF65-F5344CB8AC3E}">
        <p14:creationId xmlns:p14="http://schemas.microsoft.com/office/powerpoint/2010/main" val="37330071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216073" cy="369332"/>
          </a:xfrm>
          <a:prstGeom prst="rect">
            <a:avLst/>
          </a:prstGeom>
          <a:noFill/>
        </p:spPr>
        <p:txBody>
          <a:bodyPr wrap="none" rtlCol="0">
            <a:spAutoFit/>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Timeline</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PA_组合 22"/>
          <p:cNvGrpSpPr/>
          <p:nvPr>
            <p:custDataLst>
              <p:tags r:id="rId3"/>
            </p:custDataLst>
          </p:nvPr>
        </p:nvGrpSpPr>
        <p:grpSpPr>
          <a:xfrm>
            <a:off x="539552" y="2460833"/>
            <a:ext cx="2192238" cy="561182"/>
            <a:chOff x="539552" y="2313481"/>
            <a:chExt cx="2192238" cy="561182"/>
          </a:xfrm>
        </p:grpSpPr>
        <p:grpSp>
          <p:nvGrpSpPr>
            <p:cNvPr id="6" name="组合 5"/>
            <p:cNvGrpSpPr/>
            <p:nvPr/>
          </p:nvGrpSpPr>
          <p:grpSpPr>
            <a:xfrm>
              <a:off x="539552" y="2313481"/>
              <a:ext cx="2192238" cy="561182"/>
              <a:chOff x="2771800" y="2226592"/>
              <a:chExt cx="2192238" cy="561182"/>
            </a:xfrm>
          </p:grpSpPr>
          <p:sp>
            <p:nvSpPr>
              <p:cNvPr id="8" name="圆角矩形 7"/>
              <p:cNvSpPr/>
              <p:nvPr/>
            </p:nvSpPr>
            <p:spPr>
              <a:xfrm>
                <a:off x="2771800" y="2355726"/>
                <a:ext cx="2192238" cy="432048"/>
              </a:xfrm>
              <a:prstGeom prst="round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PA_等腰三角形 44"/>
              <p:cNvSpPr/>
              <p:nvPr>
                <p:custDataLst>
                  <p:tags r:id="rId14"/>
                </p:custDataLst>
              </p:nvPr>
            </p:nvSpPr>
            <p:spPr>
              <a:xfrm>
                <a:off x="3793021" y="2226592"/>
                <a:ext cx="149796" cy="129134"/>
              </a:xfrm>
              <a:prstGeom prst="triangle">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790707" y="2473973"/>
              <a:ext cx="1396216"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September</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 name="PA_组合 23"/>
          <p:cNvGrpSpPr/>
          <p:nvPr>
            <p:custDataLst>
              <p:tags r:id="rId4"/>
            </p:custDataLst>
          </p:nvPr>
        </p:nvGrpSpPr>
        <p:grpSpPr>
          <a:xfrm>
            <a:off x="2478328" y="2589967"/>
            <a:ext cx="2210061" cy="561182"/>
            <a:chOff x="2478328" y="2442615"/>
            <a:chExt cx="2210061" cy="561182"/>
          </a:xfrm>
        </p:grpSpPr>
        <p:grpSp>
          <p:nvGrpSpPr>
            <p:cNvPr id="11" name="组合 10"/>
            <p:cNvGrpSpPr/>
            <p:nvPr/>
          </p:nvGrpSpPr>
          <p:grpSpPr>
            <a:xfrm rot="10800000">
              <a:off x="2496151" y="2442615"/>
              <a:ext cx="2192238" cy="561182"/>
              <a:chOff x="3819922" y="2946672"/>
              <a:chExt cx="2192238" cy="561182"/>
            </a:xfrm>
          </p:grpSpPr>
          <p:sp>
            <p:nvSpPr>
              <p:cNvPr id="13" name="圆角矩形 12"/>
              <p:cNvSpPr/>
              <p:nvPr/>
            </p:nvSpPr>
            <p:spPr>
              <a:xfrm>
                <a:off x="3819922" y="3075806"/>
                <a:ext cx="2192238" cy="432048"/>
              </a:xfrm>
              <a:prstGeom prst="round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PA_等腰三角形 44"/>
              <p:cNvSpPr/>
              <p:nvPr>
                <p:custDataLst>
                  <p:tags r:id="rId13"/>
                </p:custDataLst>
              </p:nvPr>
            </p:nvSpPr>
            <p:spPr>
              <a:xfrm>
                <a:off x="4841143" y="2946672"/>
                <a:ext cx="149796" cy="129134"/>
              </a:xfrm>
              <a:prstGeom prst="triangle">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2478328" y="2489362"/>
              <a:ext cx="2065181"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Before October 15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5" name="PA_组合 24"/>
          <p:cNvGrpSpPr/>
          <p:nvPr>
            <p:custDataLst>
              <p:tags r:id="rId5"/>
            </p:custDataLst>
          </p:nvPr>
        </p:nvGrpSpPr>
        <p:grpSpPr>
          <a:xfrm>
            <a:off x="4465104" y="2460833"/>
            <a:ext cx="2192238" cy="561182"/>
            <a:chOff x="4465104" y="2313481"/>
            <a:chExt cx="2192238" cy="561182"/>
          </a:xfrm>
        </p:grpSpPr>
        <p:grpSp>
          <p:nvGrpSpPr>
            <p:cNvPr id="16" name="组合 15"/>
            <p:cNvGrpSpPr/>
            <p:nvPr/>
          </p:nvGrpSpPr>
          <p:grpSpPr>
            <a:xfrm>
              <a:off x="4465104" y="2313481"/>
              <a:ext cx="2192238" cy="561182"/>
              <a:chOff x="5077249" y="2226592"/>
              <a:chExt cx="2192238" cy="561182"/>
            </a:xfrm>
          </p:grpSpPr>
          <p:sp>
            <p:nvSpPr>
              <p:cNvPr id="18" name="圆角矩形 17"/>
              <p:cNvSpPr/>
              <p:nvPr/>
            </p:nvSpPr>
            <p:spPr>
              <a:xfrm>
                <a:off x="5077249" y="2355726"/>
                <a:ext cx="2192238" cy="432048"/>
              </a:xfrm>
              <a:prstGeom prst="round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_等腰三角形 44"/>
              <p:cNvSpPr/>
              <p:nvPr>
                <p:custDataLst>
                  <p:tags r:id="rId12"/>
                </p:custDataLst>
              </p:nvPr>
            </p:nvSpPr>
            <p:spPr>
              <a:xfrm>
                <a:off x="6098470" y="2226592"/>
                <a:ext cx="149796" cy="129134"/>
              </a:xfrm>
              <a:prstGeom prst="triangle">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4485729" y="2478031"/>
              <a:ext cx="2044791"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After October 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0" name="PA_组合 25"/>
          <p:cNvGrpSpPr/>
          <p:nvPr>
            <p:custDataLst>
              <p:tags r:id="rId6"/>
            </p:custDataLst>
          </p:nvPr>
        </p:nvGrpSpPr>
        <p:grpSpPr>
          <a:xfrm>
            <a:off x="6484218" y="2589967"/>
            <a:ext cx="2192238" cy="561182"/>
            <a:chOff x="6484218" y="2442615"/>
            <a:chExt cx="2192238" cy="561182"/>
          </a:xfrm>
        </p:grpSpPr>
        <p:grpSp>
          <p:nvGrpSpPr>
            <p:cNvPr id="21" name="组合 20"/>
            <p:cNvGrpSpPr/>
            <p:nvPr/>
          </p:nvGrpSpPr>
          <p:grpSpPr>
            <a:xfrm rot="10800000">
              <a:off x="6484218" y="2442615"/>
              <a:ext cx="2192238" cy="561182"/>
              <a:chOff x="467544" y="2226592"/>
              <a:chExt cx="2192238" cy="561182"/>
            </a:xfrm>
          </p:grpSpPr>
          <p:sp>
            <p:nvSpPr>
              <p:cNvPr id="23" name="圆角矩形 22"/>
              <p:cNvSpPr/>
              <p:nvPr/>
            </p:nvSpPr>
            <p:spPr>
              <a:xfrm>
                <a:off x="467544" y="2355726"/>
                <a:ext cx="2192238" cy="432048"/>
              </a:xfrm>
              <a:prstGeom prst="round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等腰三角形 44"/>
              <p:cNvSpPr/>
              <p:nvPr>
                <p:custDataLst>
                  <p:tags r:id="rId11"/>
                </p:custDataLst>
              </p:nvPr>
            </p:nvSpPr>
            <p:spPr>
              <a:xfrm>
                <a:off x="1488765" y="2226592"/>
                <a:ext cx="149796" cy="129134"/>
              </a:xfrm>
              <a:prstGeom prst="triangle">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6902844" y="2466532"/>
              <a:ext cx="1354986"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November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5" name="PA_文本框 11"/>
          <p:cNvSpPr txBox="1"/>
          <p:nvPr>
            <p:custDataLst>
              <p:tags r:id="rId7"/>
            </p:custDataLst>
          </p:nvPr>
        </p:nvSpPr>
        <p:spPr>
          <a:xfrm>
            <a:off x="195511" y="1308705"/>
            <a:ext cx="2880320" cy="646331"/>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l</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earn JavaFX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b</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uild basic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d</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ata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anagement, design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rogram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rchitecture</a:t>
            </a:r>
          </a:p>
        </p:txBody>
      </p:sp>
      <p:sp>
        <p:nvSpPr>
          <p:cNvPr id="26" name="PA_文本框 11"/>
          <p:cNvSpPr txBox="1"/>
          <p:nvPr>
            <p:custDataLst>
              <p:tags r:id="rId8"/>
            </p:custDataLst>
          </p:nvPr>
        </p:nvSpPr>
        <p:spPr>
          <a:xfrm>
            <a:off x="2151604" y="3468945"/>
            <a:ext cx="2880320" cy="830997"/>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tart to implement each single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art of the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rogram: Administrator, Teacher, Student, start to do UI design</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7" name="PA_文本框 11"/>
          <p:cNvSpPr txBox="1"/>
          <p:nvPr>
            <p:custDataLst>
              <p:tags r:id="rId9"/>
            </p:custDataLst>
          </p:nvPr>
        </p:nvSpPr>
        <p:spPr>
          <a:xfrm>
            <a:off x="4121063" y="1308705"/>
            <a:ext cx="2880320" cy="461665"/>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e</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nhance each single parts</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fix bug and program test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8" name="PA_文本框 11"/>
          <p:cNvSpPr txBox="1"/>
          <p:nvPr>
            <p:custDataLst>
              <p:tags r:id="rId10"/>
            </p:custDataLst>
          </p:nvPr>
        </p:nvSpPr>
        <p:spPr>
          <a:xfrm>
            <a:off x="6140177" y="3468945"/>
            <a:ext cx="2880320" cy="461665"/>
          </a:xfrm>
          <a:prstGeom prst="rect">
            <a:avLst/>
          </a:prstGeom>
          <a:noFill/>
        </p:spPr>
        <p:txBody>
          <a:bodyPr wrap="square" rtlCol="0">
            <a:spAutoFit/>
          </a:bodyPr>
          <a:lstStyle/>
          <a:p>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erge together, improve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rogram GUI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9" name="灯片编号占位符 28"/>
          <p:cNvSpPr>
            <a:spLocks noGrp="1"/>
          </p:cNvSpPr>
          <p:nvPr>
            <p:ph type="sldNum" sz="quarter" idx="12"/>
          </p:nvPr>
        </p:nvSpPr>
        <p:spPr/>
        <p:txBody>
          <a:bodyPr/>
          <a:lstStyle/>
          <a:p>
            <a:fld id="{8C83E54D-405F-446B-AE9B-7FFD24FC0EFB}" type="slidenum">
              <a:rPr lang="zh-CN" altLang="en-US" smtClean="0"/>
              <a:t>11</a:t>
            </a:fld>
            <a:endParaRPr lang="zh-CN" altLang="en-US"/>
          </a:p>
        </p:txBody>
      </p:sp>
      <p:pic>
        <p:nvPicPr>
          <p:cNvPr id="30" name="图片 2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Tree>
    <p:extLst>
      <p:ext uri="{BB962C8B-B14F-4D97-AF65-F5344CB8AC3E}">
        <p14:creationId xmlns:p14="http://schemas.microsoft.com/office/powerpoint/2010/main" val="798479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4" fill="hold" nodeType="withEffect">
                                  <p:stCondLst>
                                    <p:cond delay="15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14" presetClass="entr" presetSubtype="1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par>
                                <p:cTn id="18" presetID="2" presetClass="entr" presetSubtype="1" fill="hold" nodeType="withEffect">
                                  <p:stCondLst>
                                    <p:cond delay="2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14" presetClass="entr" presetSubtype="10" fill="hold" grpId="0" nodeType="withEffect">
                                  <p:stCondLst>
                                    <p:cond delay="3000"/>
                                  </p:stCondLst>
                                  <p:childTnLst>
                                    <p:set>
                                      <p:cBhvr>
                                        <p:cTn id="23" dur="1" fill="hold">
                                          <p:stCondLst>
                                            <p:cond delay="0"/>
                                          </p:stCondLst>
                                        </p:cTn>
                                        <p:tgtEl>
                                          <p:spTgt spid="26"/>
                                        </p:tgtEl>
                                        <p:attrNameLst>
                                          <p:attrName>style.visibility</p:attrName>
                                        </p:attrNameLst>
                                      </p:cBhvr>
                                      <p:to>
                                        <p:strVal val="visible"/>
                                      </p:to>
                                    </p:set>
                                    <p:animEffect transition="in" filter="randombar(horizontal)">
                                      <p:cBhvr>
                                        <p:cTn id="24" dur="500"/>
                                        <p:tgtEl>
                                          <p:spTgt spid="26"/>
                                        </p:tgtEl>
                                      </p:cBhvr>
                                    </p:animEffect>
                                  </p:childTnLst>
                                </p:cTn>
                              </p:par>
                              <p:par>
                                <p:cTn id="25" presetID="2" presetClass="entr" presetSubtype="4" fill="hold" nodeType="withEffect">
                                  <p:stCondLst>
                                    <p:cond delay="3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14" presetClass="entr" presetSubtype="10" fill="hold" grpId="0" nodeType="withEffect">
                                  <p:stCondLst>
                                    <p:cond delay="400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par>
                                <p:cTn id="32" presetID="2" presetClass="entr" presetSubtype="1" fill="hold" nodeType="withEffect">
                                  <p:stCondLst>
                                    <p:cond delay="45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0-#ppt_h/2"/>
                                          </p:val>
                                        </p:tav>
                                        <p:tav tm="100000">
                                          <p:val>
                                            <p:strVal val="#ppt_y"/>
                                          </p:val>
                                        </p:tav>
                                      </p:tavLst>
                                    </p:anim>
                                  </p:childTnLst>
                                </p:cTn>
                              </p:par>
                              <p:par>
                                <p:cTn id="36" presetID="14" presetClass="entr" presetSubtype="10" fill="hold" grpId="0" nodeType="withEffect">
                                  <p:stCondLst>
                                    <p:cond delay="5000"/>
                                  </p:stCondLst>
                                  <p:childTnLst>
                                    <p:set>
                                      <p:cBhvr>
                                        <p:cTn id="37" dur="1" fill="hold">
                                          <p:stCondLst>
                                            <p:cond delay="0"/>
                                          </p:stCondLst>
                                        </p:cTn>
                                        <p:tgtEl>
                                          <p:spTgt spid="28"/>
                                        </p:tgtEl>
                                        <p:attrNameLst>
                                          <p:attrName>style.visibility</p:attrName>
                                        </p:attrNameLst>
                                      </p:cBhvr>
                                      <p:to>
                                        <p:strVal val="visible"/>
                                      </p:to>
                                    </p:set>
                                    <p:animEffect transition="in" filter="randombar(horizontal)">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535070"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Huang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Huai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16" name="文本框 15"/>
          <p:cNvSpPr txBox="1"/>
          <p:nvPr/>
        </p:nvSpPr>
        <p:spPr>
          <a:xfrm>
            <a:off x="783601" y="1707654"/>
            <a:ext cx="7643192" cy="2462213"/>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To write data into csv files, I use java reflection to build up data sets. The key code in </a:t>
            </a:r>
            <a:r>
              <a:rPr lang="en-US" altLang="zh-CN" sz="1400" dirty="0" smtClean="0">
                <a:latin typeface="微软雅黑" panose="020B0503020204020204" pitchFamily="34" charset="-122"/>
                <a:ea typeface="微软雅黑" panose="020B0503020204020204" pitchFamily="34" charset="-122"/>
              </a:rPr>
              <a:t> </a:t>
            </a:r>
            <a:r>
              <a:rPr lang="en-US" altLang="zh-CN" sz="1400" b="1" dirty="0" err="1" smtClean="0">
                <a:latin typeface="微软雅黑" panose="020B0503020204020204" pitchFamily="34" charset="-122"/>
                <a:ea typeface="微软雅黑" panose="020B0503020204020204" pitchFamily="34" charset="-122"/>
              </a:rPr>
              <a:t>FileIO</a:t>
            </a:r>
            <a:r>
              <a:rPr lang="en-US" altLang="zh-CN" sz="1400" b="1" dirty="0">
                <a:latin typeface="微软雅黑" panose="020B0503020204020204" pitchFamily="34" charset="-122"/>
                <a:ea typeface="微软雅黑" panose="020B0503020204020204" pitchFamily="34" charset="-122"/>
              </a:rPr>
              <a:t>. </a:t>
            </a:r>
            <a:r>
              <a:rPr lang="en-US" altLang="zh-CN" sz="1400" b="1" dirty="0" err="1">
                <a:latin typeface="微软雅黑" panose="020B0503020204020204" pitchFamily="34" charset="-122"/>
                <a:ea typeface="微软雅黑" panose="020B0503020204020204" pitchFamily="34" charset="-122"/>
              </a:rPr>
              <a:t>writeFile</a:t>
            </a:r>
            <a:r>
              <a:rPr lang="en-US" altLang="zh-CN" sz="1400" b="1" dirty="0">
                <a:latin typeface="微软雅黑" panose="020B0503020204020204" pitchFamily="34" charset="-122"/>
                <a:ea typeface="微软雅黑" panose="020B0503020204020204" pitchFamily="34" charset="-122"/>
              </a:rPr>
              <a:t>(List&lt;T&gt; data, Class&lt;T&gt; </a:t>
            </a:r>
            <a:r>
              <a:rPr lang="en-US" altLang="zh-CN" sz="1400" b="1" dirty="0" err="1">
                <a:latin typeface="微软雅黑" panose="020B0503020204020204" pitchFamily="34" charset="-122"/>
                <a:ea typeface="微软雅黑" panose="020B0503020204020204" pitchFamily="34" charset="-122"/>
              </a:rPr>
              <a:t>clazz</a:t>
            </a:r>
            <a:r>
              <a:rPr lang="en-US" altLang="zh-CN" sz="1400" b="1" dirty="0">
                <a:latin typeface="微软雅黑" panose="020B0503020204020204" pitchFamily="34" charset="-122"/>
                <a:ea typeface="微软雅黑" panose="020B0503020204020204" pitchFamily="34" charset="-122"/>
              </a:rPr>
              <a:t>, String </a:t>
            </a:r>
            <a:r>
              <a:rPr lang="en-US" altLang="zh-CN" sz="1400" b="1" dirty="0" err="1">
                <a:latin typeface="微软雅黑" panose="020B0503020204020204" pitchFamily="34" charset="-122"/>
                <a:ea typeface="微软雅黑" panose="020B0503020204020204" pitchFamily="34" charset="-122"/>
              </a:rPr>
              <a:t>dataType</a:t>
            </a:r>
            <a:r>
              <a:rPr lang="en-US" altLang="zh-CN" sz="1400" b="1"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is </a:t>
            </a:r>
            <a:r>
              <a:rPr lang="en-US" altLang="zh-CN" sz="1400" dirty="0">
                <a:latin typeface="微软雅黑" panose="020B0503020204020204" pitchFamily="34" charset="-122"/>
                <a:ea typeface="微软雅黑" panose="020B0503020204020204" pitchFamily="34" charset="-122"/>
              </a:rPr>
              <a:t>to load an image of the data type, and get an array of its declared fields (includes its super class fields), those fields name will be written into csv file as the column head; then use </a:t>
            </a:r>
            <a:r>
              <a:rPr lang="en-US" altLang="zh-CN" sz="1400" dirty="0" err="1">
                <a:latin typeface="微软雅黑" panose="020B0503020204020204" pitchFamily="34" charset="-122"/>
                <a:ea typeface="微软雅黑" panose="020B0503020204020204" pitchFamily="34" charset="-122"/>
              </a:rPr>
              <a:t>toString</a:t>
            </a:r>
            <a:r>
              <a:rPr lang="en-US" altLang="zh-CN" sz="1400" dirty="0">
                <a:latin typeface="微软雅黑" panose="020B0503020204020204" pitchFamily="34" charset="-122"/>
                <a:ea typeface="微软雅黑" panose="020B0503020204020204" pitchFamily="34" charset="-122"/>
              </a:rPr>
              <a:t>() to convert object into specific data String, for loop the data list, write into file line by line. To make sure the order of data and column head are matched, </a:t>
            </a:r>
            <a:r>
              <a:rPr lang="en-US" altLang="zh-CN" sz="1400" dirty="0" err="1">
                <a:latin typeface="微软雅黑" panose="020B0503020204020204" pitchFamily="34" charset="-122"/>
                <a:ea typeface="微软雅黑" panose="020B0503020204020204" pitchFamily="34" charset="-122"/>
              </a:rPr>
              <a:t>toString</a:t>
            </a:r>
            <a:r>
              <a:rPr lang="en-US" altLang="zh-CN" sz="1400" dirty="0">
                <a:latin typeface="微软雅黑" panose="020B0503020204020204" pitchFamily="34" charset="-122"/>
                <a:ea typeface="微软雅黑" panose="020B0503020204020204" pitchFamily="34" charset="-122"/>
              </a:rPr>
              <a:t>() method outputs fields value in the same order as they are declared. This is the only rule needs to be obeyed when a concrete class is designed to be written in csv file.</a:t>
            </a: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Because of using image of data type instead of using specific class </a:t>
            </a:r>
            <a:r>
              <a:rPr lang="en-US" altLang="zh-CN" sz="1400" dirty="0" smtClean="0">
                <a:latin typeface="微软雅黑" panose="020B0503020204020204" pitchFamily="34" charset="-122"/>
                <a:ea typeface="微软雅黑" panose="020B0503020204020204" pitchFamily="34" charset="-122"/>
              </a:rPr>
              <a:t>type, </a:t>
            </a:r>
            <a:r>
              <a:rPr lang="en-US" altLang="zh-CN" sz="1400" dirty="0" err="1" smtClean="0">
                <a:latin typeface="微软雅黑" panose="020B0503020204020204" pitchFamily="34" charset="-122"/>
                <a:ea typeface="微软雅黑" panose="020B0503020204020204" pitchFamily="34" charset="-122"/>
              </a:rPr>
              <a:t>FileIO.writeFile</a:t>
            </a:r>
            <a:r>
              <a:rPr lang="en-US" altLang="zh-CN" sz="1400" dirty="0">
                <a:latin typeface="微软雅黑" panose="020B0503020204020204" pitchFamily="34" charset="-122"/>
                <a:ea typeface="微软雅黑" panose="020B0503020204020204" pitchFamily="34" charset="-122"/>
              </a:rPr>
              <a:t>(…) suits to every concrete class follow the rule.</a:t>
            </a:r>
          </a:p>
        </p:txBody>
      </p:sp>
      <p:sp>
        <p:nvSpPr>
          <p:cNvPr id="4" name="灯片编号占位符 3"/>
          <p:cNvSpPr>
            <a:spLocks noGrp="1"/>
          </p:cNvSpPr>
          <p:nvPr>
            <p:ph type="sldNum" sz="quarter" idx="12"/>
          </p:nvPr>
        </p:nvSpPr>
        <p:spPr/>
        <p:txBody>
          <a:bodyPr/>
          <a:lstStyle/>
          <a:p>
            <a:fld id="{8C83E54D-405F-446B-AE9B-7FFD24FC0EFB}" type="slidenum">
              <a:rPr lang="zh-CN" altLang="en-US" smtClean="0"/>
              <a:t>12</a:t>
            </a:fld>
            <a:endParaRPr lang="zh-CN" altLang="en-US"/>
          </a:p>
        </p:txBody>
      </p:sp>
      <p:sp>
        <p:nvSpPr>
          <p:cNvPr id="8" name="矩形 7"/>
          <p:cNvSpPr/>
          <p:nvPr/>
        </p:nvSpPr>
        <p:spPr>
          <a:xfrm>
            <a:off x="-396552" y="987574"/>
            <a:ext cx="2304256" cy="432048"/>
          </a:xfrm>
          <a:prstGeom prst="rect">
            <a:avLst/>
          </a:prstGeom>
          <a:solidFill>
            <a:srgbClr val="FC6D5C"/>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6512" y="1003071"/>
            <a:ext cx="1863972" cy="369332"/>
          </a:xfrm>
          <a:prstGeom prst="rect">
            <a:avLst/>
          </a:prstGeom>
          <a:noFill/>
        </p:spPr>
        <p:txBody>
          <a:bodyPr wrap="none" rtlCol="0">
            <a:spAutoFit/>
          </a:bodyPr>
          <a:lstStyle/>
          <a:p>
            <a:r>
              <a:rPr lang="en-US" altLang="zh-CN" b="1" dirty="0" smtClean="0">
                <a:solidFill>
                  <a:schemeClr val="bg1"/>
                </a:solidFill>
              </a:rPr>
              <a:t>  Writing CSV </a:t>
            </a:r>
            <a:r>
              <a:rPr lang="en-US" altLang="zh-CN" b="1" dirty="0">
                <a:solidFill>
                  <a:schemeClr val="bg1"/>
                </a:solidFill>
              </a:rPr>
              <a:t>files</a:t>
            </a:r>
          </a:p>
        </p:txBody>
      </p:sp>
    </p:spTree>
    <p:extLst>
      <p:ext uri="{BB962C8B-B14F-4D97-AF65-F5344CB8AC3E}">
        <p14:creationId xmlns:p14="http://schemas.microsoft.com/office/powerpoint/2010/main" val="4263053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535070"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Huang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Huai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16" name="文本框 15"/>
          <p:cNvSpPr txBox="1"/>
          <p:nvPr/>
        </p:nvSpPr>
        <p:spPr>
          <a:xfrm>
            <a:off x="1043608" y="1563638"/>
            <a:ext cx="6912768" cy="2462213"/>
          </a:xfrm>
          <a:prstGeom prst="rect">
            <a:avLst/>
          </a:prstGeom>
          <a:noFill/>
        </p:spPr>
        <p:txBody>
          <a:bodyPr wrap="square" rtlCol="0">
            <a:spAutoFit/>
          </a:bodyPr>
          <a:lstStyle/>
          <a:p>
            <a:r>
              <a:rPr lang="en-US" altLang="zh-CN" sz="1400" dirty="0">
                <a:latin typeface="Microsoft YaHei UI" panose="020B0503020204020204" pitchFamily="34" charset="-122"/>
                <a:ea typeface="Microsoft YaHei UI" panose="020B0503020204020204" pitchFamily="34" charset="-122"/>
              </a:rPr>
              <a:t>To read data in csv files, I also use java reflection to handle it. It’s much easier than write data into csv. The main idea of </a:t>
            </a:r>
            <a:r>
              <a:rPr lang="en-US" altLang="zh-CN" sz="1400" b="1" dirty="0" err="1">
                <a:latin typeface="Microsoft YaHei UI" panose="020B0503020204020204" pitchFamily="34" charset="-122"/>
                <a:ea typeface="Microsoft YaHei UI" panose="020B0503020204020204" pitchFamily="34" charset="-122"/>
              </a:rPr>
              <a:t>FileIO.readFileOfMap</a:t>
            </a:r>
            <a:r>
              <a:rPr lang="en-US" altLang="zh-CN" sz="1400" b="1" dirty="0">
                <a:latin typeface="Microsoft YaHei UI" panose="020B0503020204020204" pitchFamily="34" charset="-122"/>
                <a:ea typeface="Microsoft YaHei UI" panose="020B0503020204020204" pitchFamily="34" charset="-122"/>
              </a:rPr>
              <a:t>(Class&lt;T&gt; </a:t>
            </a:r>
            <a:r>
              <a:rPr lang="en-US" altLang="zh-CN" sz="1400" b="1" dirty="0" err="1">
                <a:latin typeface="Microsoft YaHei UI" panose="020B0503020204020204" pitchFamily="34" charset="-122"/>
                <a:ea typeface="Microsoft YaHei UI" panose="020B0503020204020204" pitchFamily="34" charset="-122"/>
              </a:rPr>
              <a:t>clazz</a:t>
            </a:r>
            <a:r>
              <a:rPr lang="en-US" altLang="zh-CN" sz="1400" b="1" dirty="0">
                <a:latin typeface="Microsoft YaHei UI" panose="020B0503020204020204" pitchFamily="34" charset="-122"/>
                <a:ea typeface="Microsoft YaHei UI" panose="020B0503020204020204" pitchFamily="34" charset="-122"/>
              </a:rPr>
              <a:t>, String </a:t>
            </a:r>
            <a:r>
              <a:rPr lang="en-US" altLang="zh-CN" sz="1400" b="1" dirty="0" err="1">
                <a:latin typeface="Microsoft YaHei UI" panose="020B0503020204020204" pitchFamily="34" charset="-122"/>
                <a:ea typeface="Microsoft YaHei UI" panose="020B0503020204020204" pitchFamily="34" charset="-122"/>
              </a:rPr>
              <a:t>dataType</a:t>
            </a:r>
            <a:r>
              <a:rPr lang="en-US" altLang="zh-CN" sz="1400" b="1" dirty="0">
                <a:latin typeface="Microsoft YaHei UI" panose="020B0503020204020204" pitchFamily="34" charset="-122"/>
                <a:ea typeface="Microsoft YaHei UI" panose="020B0503020204020204" pitchFamily="34" charset="-122"/>
              </a:rPr>
              <a:t>)</a:t>
            </a:r>
            <a:r>
              <a:rPr lang="en-US" altLang="zh-CN" sz="1400" dirty="0">
                <a:latin typeface="Microsoft YaHei UI" panose="020B0503020204020204" pitchFamily="34" charset="-122"/>
                <a:ea typeface="Microsoft YaHei UI" panose="020B0503020204020204" pitchFamily="34" charset="-122"/>
              </a:rPr>
              <a:t> is that I firstly read the column head line and separate them by comma, get an array of field keys; then read each line of the data list, suits them into the specific field key. After this operation I get a map of data. Finally, check the key name with the field name in the concrete class, fill in the value if they are matched. Reading operation won’t cause any exception even if the csv file is empty because if there is no value, no operation will be taken.</a:t>
            </a:r>
          </a:p>
          <a:p>
            <a:endParaRPr lang="en-US" altLang="zh-CN" sz="1400" dirty="0">
              <a:latin typeface="Microsoft YaHei UI" panose="020B0503020204020204" pitchFamily="34" charset="-122"/>
              <a:ea typeface="Microsoft YaHei UI" panose="020B0503020204020204" pitchFamily="34" charset="-122"/>
            </a:endParaRPr>
          </a:p>
          <a:p>
            <a:r>
              <a:rPr lang="en-US" altLang="zh-CN" sz="1400" dirty="0">
                <a:latin typeface="Microsoft YaHei UI" panose="020B0503020204020204" pitchFamily="34" charset="-122"/>
                <a:ea typeface="Microsoft YaHei UI" panose="020B0503020204020204" pitchFamily="34" charset="-122"/>
              </a:rPr>
              <a:t>Both of the reading and writing function are thread safe. They use synchronized to lock the data while operating.</a:t>
            </a:r>
          </a:p>
        </p:txBody>
      </p:sp>
      <p:sp>
        <p:nvSpPr>
          <p:cNvPr id="4" name="灯片编号占位符 3"/>
          <p:cNvSpPr>
            <a:spLocks noGrp="1"/>
          </p:cNvSpPr>
          <p:nvPr>
            <p:ph type="sldNum" sz="quarter" idx="12"/>
          </p:nvPr>
        </p:nvSpPr>
        <p:spPr/>
        <p:txBody>
          <a:bodyPr/>
          <a:lstStyle/>
          <a:p>
            <a:fld id="{8C83E54D-405F-446B-AE9B-7FFD24FC0EFB}" type="slidenum">
              <a:rPr lang="zh-CN" altLang="en-US" smtClean="0"/>
              <a:t>13</a:t>
            </a:fld>
            <a:endParaRPr lang="zh-CN" altLang="en-US"/>
          </a:p>
        </p:txBody>
      </p:sp>
      <p:sp>
        <p:nvSpPr>
          <p:cNvPr id="8" name="矩形 7"/>
          <p:cNvSpPr/>
          <p:nvPr/>
        </p:nvSpPr>
        <p:spPr>
          <a:xfrm>
            <a:off x="-396552" y="987574"/>
            <a:ext cx="2304256" cy="432048"/>
          </a:xfrm>
          <a:prstGeom prst="rect">
            <a:avLst/>
          </a:prstGeom>
          <a:solidFill>
            <a:srgbClr val="FC6D5C"/>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486" y="1003071"/>
            <a:ext cx="1974258" cy="369332"/>
          </a:xfrm>
          <a:prstGeom prst="rect">
            <a:avLst/>
          </a:prstGeom>
          <a:noFill/>
        </p:spPr>
        <p:txBody>
          <a:bodyPr wrap="none" rtlCol="0">
            <a:spAutoFit/>
          </a:bodyPr>
          <a:lstStyle/>
          <a:p>
            <a:r>
              <a:rPr lang="en-US" altLang="zh-CN" b="1" dirty="0" smtClean="0">
                <a:solidFill>
                  <a:schemeClr val="bg1"/>
                </a:solidFill>
              </a:rPr>
              <a:t>   Reading CSV files</a:t>
            </a:r>
            <a:endParaRPr lang="en-US" altLang="zh-CN" b="1" dirty="0">
              <a:solidFill>
                <a:schemeClr val="bg1"/>
              </a:solidFill>
            </a:endParaRPr>
          </a:p>
        </p:txBody>
      </p:sp>
    </p:spTree>
    <p:extLst>
      <p:ext uri="{BB962C8B-B14F-4D97-AF65-F5344CB8AC3E}">
        <p14:creationId xmlns:p14="http://schemas.microsoft.com/office/powerpoint/2010/main" val="1616868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535070"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Huang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Huai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14</a:t>
            </a:fld>
            <a:endParaRPr lang="zh-CN" altLang="en-US"/>
          </a:p>
        </p:txBody>
      </p:sp>
      <p:sp>
        <p:nvSpPr>
          <p:cNvPr id="8" name="矩形 7"/>
          <p:cNvSpPr/>
          <p:nvPr/>
        </p:nvSpPr>
        <p:spPr>
          <a:xfrm>
            <a:off x="-396552" y="987574"/>
            <a:ext cx="2304256" cy="432048"/>
          </a:xfrm>
          <a:prstGeom prst="rect">
            <a:avLst/>
          </a:prstGeom>
          <a:solidFill>
            <a:srgbClr val="FC6D5C"/>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486" y="1003071"/>
            <a:ext cx="1859174" cy="646331"/>
          </a:xfrm>
          <a:prstGeom prst="rect">
            <a:avLst/>
          </a:prstGeom>
          <a:noFill/>
        </p:spPr>
        <p:txBody>
          <a:bodyPr wrap="square" rtlCol="0">
            <a:spAutoFit/>
          </a:bodyPr>
          <a:lstStyle/>
          <a:p>
            <a:r>
              <a:rPr lang="en-US" altLang="zh-CN" b="1" dirty="0">
                <a:solidFill>
                  <a:schemeClr val="bg1"/>
                </a:solidFill>
              </a:rPr>
              <a:t>   Way to think</a:t>
            </a:r>
          </a:p>
          <a:p>
            <a:endParaRPr lang="en-US" altLang="zh-CN" b="1" dirty="0">
              <a:solidFill>
                <a:schemeClr val="bg1"/>
              </a:solidFill>
            </a:endParaRPr>
          </a:p>
        </p:txBody>
      </p:sp>
      <p:grpSp>
        <p:nvGrpSpPr>
          <p:cNvPr id="9" name="组合 8"/>
          <p:cNvGrpSpPr/>
          <p:nvPr/>
        </p:nvGrpSpPr>
        <p:grpSpPr>
          <a:xfrm>
            <a:off x="2569406" y="1356044"/>
            <a:ext cx="1294629" cy="2956023"/>
            <a:chOff x="457973" y="1312561"/>
            <a:chExt cx="1294629" cy="2956023"/>
          </a:xfrm>
        </p:grpSpPr>
        <p:grpSp>
          <p:nvGrpSpPr>
            <p:cNvPr id="11" name="Group 8701"/>
            <p:cNvGrpSpPr/>
            <p:nvPr/>
          </p:nvGrpSpPr>
          <p:grpSpPr>
            <a:xfrm>
              <a:off x="709611" y="1487844"/>
              <a:ext cx="787402" cy="787402"/>
              <a:chOff x="0" y="0"/>
              <a:chExt cx="787400" cy="787400"/>
            </a:xfrm>
          </p:grpSpPr>
          <p:sp>
            <p:nvSpPr>
              <p:cNvPr id="18" name="Shape 8699"/>
              <p:cNvSpPr/>
              <p:nvPr/>
            </p:nvSpPr>
            <p:spPr>
              <a:xfrm>
                <a:off x="248977" y="233821"/>
                <a:ext cx="308494" cy="310606"/>
              </a:xfrm>
              <a:custGeom>
                <a:avLst/>
                <a:gdLst/>
                <a:ahLst/>
                <a:cxnLst>
                  <a:cxn ang="0">
                    <a:pos x="wd2" y="hd2"/>
                  </a:cxn>
                  <a:cxn ang="5400000">
                    <a:pos x="wd2" y="hd2"/>
                  </a:cxn>
                  <a:cxn ang="10800000">
                    <a:pos x="wd2" y="hd2"/>
                  </a:cxn>
                  <a:cxn ang="16200000">
                    <a:pos x="wd2" y="hd2"/>
                  </a:cxn>
                </a:cxnLst>
                <a:rect l="0" t="0" r="r" b="b"/>
                <a:pathLst>
                  <a:path w="21600" h="21600" extrusionOk="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path>
                </a:pathLst>
              </a:custGeom>
              <a:solidFill>
                <a:srgbClr val="3194C6"/>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19" name="Shape 8700"/>
              <p:cNvSpPr/>
              <p:nvPr/>
            </p:nvSpPr>
            <p:spPr>
              <a:xfrm>
                <a:off x="0" y="0"/>
                <a:ext cx="787401" cy="787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2700" cap="flat">
                <a:solidFill>
                  <a:srgbClr val="3194C6"/>
                </a:solidFill>
                <a:prstDash val="solid"/>
                <a:round/>
              </a:ln>
              <a:effectLst/>
            </p:spPr>
            <p:txBody>
              <a:bodyPr wrap="square" lIns="0" tIns="0" rIns="0" bIns="0" numCol="1" anchor="ctr">
                <a:noAutofit/>
              </a:bodyPr>
              <a:lstStyle/>
              <a:p>
                <a:pPr algn="ct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grpSp>
        <p:sp>
          <p:nvSpPr>
            <p:cNvPr id="12" name="Shape 8702"/>
            <p:cNvSpPr/>
            <p:nvPr/>
          </p:nvSpPr>
          <p:spPr>
            <a:xfrm>
              <a:off x="474662" y="2361509"/>
              <a:ext cx="1277940" cy="3997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40000"/>
                </a:lnSpc>
                <a:defRPr sz="12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600" kern="0" dirty="0">
                  <a:latin typeface="微软雅黑"/>
                  <a:ea typeface="微软雅黑"/>
                </a:rPr>
                <a:t>Which type</a:t>
              </a:r>
              <a:endParaRPr lang="zh-CN" altLang="en-US" sz="1600" kern="0" dirty="0">
                <a:latin typeface="微软雅黑"/>
                <a:ea typeface="微软雅黑"/>
              </a:endParaRPr>
            </a:p>
          </p:txBody>
        </p:sp>
        <p:sp>
          <p:nvSpPr>
            <p:cNvPr id="13" name="Shape 8703"/>
            <p:cNvSpPr/>
            <p:nvPr/>
          </p:nvSpPr>
          <p:spPr>
            <a:xfrm>
              <a:off x="457973" y="2975922"/>
              <a:ext cx="1294629" cy="1292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40000"/>
                </a:lnSpc>
                <a:defRPr sz="800">
                  <a:solidFill>
                    <a:srgbClr val="FFFFFF">
                      <a:alpha val="70000"/>
                    </a:srgbClr>
                  </a:solidFill>
                  <a:uFill>
                    <a:solidFill>
                      <a:srgbClr val="FFFFFF">
                        <a:alpha val="7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Make sure the type that I need to handle with. Student’s data management will only handle student data.</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sp>
          <p:nvSpPr>
            <p:cNvPr id="14" name="Shape 8704"/>
            <p:cNvSpPr/>
            <p:nvPr/>
          </p:nvSpPr>
          <p:spPr>
            <a:xfrm>
              <a:off x="1195801" y="1381688"/>
              <a:ext cx="288513" cy="288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alpha val="21176"/>
              </a:srgbClr>
            </a:solidFill>
            <a:ln w="12700" cap="flat">
              <a:solidFill>
                <a:srgbClr val="3194C6"/>
              </a:solidFill>
              <a:prstDash val="solid"/>
              <a:round/>
            </a:ln>
            <a:effectLst/>
          </p:spPr>
          <p:txBody>
            <a:bodyPr wrap="square" lIns="0" tIns="0" rIns="0" bIns="0" numCol="1" anchor="ctr">
              <a:noAutofit/>
            </a:bodyPr>
            <a:lstStyle/>
            <a:p>
              <a:pPr algn="ct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17" name="Shape 8705"/>
            <p:cNvSpPr/>
            <p:nvPr/>
          </p:nvSpPr>
          <p:spPr>
            <a:xfrm>
              <a:off x="1189449" y="1312561"/>
              <a:ext cx="313915" cy="3939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sz="1400" kern="0" dirty="0">
                  <a:latin typeface="微软雅黑"/>
                  <a:ea typeface="微软雅黑"/>
                </a:rPr>
                <a:t>01</a:t>
              </a:r>
            </a:p>
          </p:txBody>
        </p:sp>
      </p:grpSp>
      <p:grpSp>
        <p:nvGrpSpPr>
          <p:cNvPr id="20" name="组合 19"/>
          <p:cNvGrpSpPr/>
          <p:nvPr/>
        </p:nvGrpSpPr>
        <p:grpSpPr>
          <a:xfrm>
            <a:off x="6790311" y="1356044"/>
            <a:ext cx="1331920" cy="2956023"/>
            <a:chOff x="2174342" y="1312561"/>
            <a:chExt cx="1331920" cy="2956023"/>
          </a:xfrm>
        </p:grpSpPr>
        <p:grpSp>
          <p:nvGrpSpPr>
            <p:cNvPr id="21" name="Group 8712"/>
            <p:cNvGrpSpPr/>
            <p:nvPr/>
          </p:nvGrpSpPr>
          <p:grpSpPr>
            <a:xfrm>
              <a:off x="2443164" y="1487844"/>
              <a:ext cx="787402" cy="787402"/>
              <a:chOff x="0" y="0"/>
              <a:chExt cx="787400" cy="787400"/>
            </a:xfrm>
          </p:grpSpPr>
          <p:grpSp>
            <p:nvGrpSpPr>
              <p:cNvPr id="26" name="Group 8710"/>
              <p:cNvGrpSpPr/>
              <p:nvPr/>
            </p:nvGrpSpPr>
            <p:grpSpPr>
              <a:xfrm>
                <a:off x="250033" y="274420"/>
                <a:ext cx="306382" cy="236653"/>
                <a:chOff x="0" y="0"/>
                <a:chExt cx="306380" cy="236651"/>
              </a:xfrm>
            </p:grpSpPr>
            <p:sp>
              <p:nvSpPr>
                <p:cNvPr id="28" name="Shape 8707"/>
                <p:cNvSpPr/>
                <p:nvPr/>
              </p:nvSpPr>
              <p:spPr>
                <a:xfrm>
                  <a:off x="29995" y="0"/>
                  <a:ext cx="241034" cy="160816"/>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solidFill>
                  <a:srgbClr val="7997B1"/>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29" name="Shape 8708"/>
                <p:cNvSpPr/>
                <p:nvPr/>
              </p:nvSpPr>
              <p:spPr>
                <a:xfrm>
                  <a:off x="-1" y="176413"/>
                  <a:ext cx="306382" cy="35499"/>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solidFill>
                  <a:srgbClr val="7997B1"/>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30" name="Shape 8709"/>
                <p:cNvSpPr/>
                <p:nvPr/>
              </p:nvSpPr>
              <p:spPr>
                <a:xfrm>
                  <a:off x="-1" y="223743"/>
                  <a:ext cx="306382" cy="1290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solidFill>
                  <a:srgbClr val="7997B1"/>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grpSp>
          <p:sp>
            <p:nvSpPr>
              <p:cNvPr id="27" name="Shape 8711"/>
              <p:cNvSpPr/>
              <p:nvPr/>
            </p:nvSpPr>
            <p:spPr>
              <a:xfrm>
                <a:off x="0" y="0"/>
                <a:ext cx="787401" cy="787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2700" cap="flat">
                <a:solidFill>
                  <a:srgbClr val="7997B1"/>
                </a:solidFill>
                <a:prstDash val="solid"/>
                <a:round/>
              </a:ln>
              <a:effectLst/>
            </p:spPr>
            <p:txBody>
              <a:bodyPr wrap="square" lIns="0" tIns="0" rIns="0" bIns="0" numCol="1" anchor="ctr">
                <a:noAutofit/>
              </a:bodyPr>
              <a:lstStyle/>
              <a:p>
                <a:pPr algn="ct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grpSp>
        <p:sp>
          <p:nvSpPr>
            <p:cNvPr id="22" name="Shape 8713"/>
            <p:cNvSpPr/>
            <p:nvPr/>
          </p:nvSpPr>
          <p:spPr>
            <a:xfrm>
              <a:off x="2174342" y="2361509"/>
              <a:ext cx="1331920" cy="3997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40000"/>
                </a:lnSpc>
                <a:defRPr sz="12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600" kern="0" dirty="0">
                  <a:latin typeface="微软雅黑"/>
                  <a:ea typeface="微软雅黑"/>
                </a:rPr>
                <a:t>Return value</a:t>
              </a:r>
              <a:endParaRPr lang="zh-CN" altLang="en-US" sz="1600" kern="0" dirty="0">
                <a:latin typeface="微软雅黑"/>
                <a:ea typeface="微软雅黑"/>
              </a:endParaRPr>
            </a:p>
          </p:txBody>
        </p:sp>
        <p:sp>
          <p:nvSpPr>
            <p:cNvPr id="23" name="Shape 8714"/>
            <p:cNvSpPr/>
            <p:nvPr/>
          </p:nvSpPr>
          <p:spPr>
            <a:xfrm>
              <a:off x="2190731" y="2975922"/>
              <a:ext cx="1294629" cy="1292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40000"/>
                </a:lnSpc>
                <a:defRPr sz="800">
                  <a:solidFill>
                    <a:srgbClr val="FFFFFF">
                      <a:alpha val="70000"/>
                    </a:srgbClr>
                  </a:solidFill>
                  <a:uFill>
                    <a:solidFill>
                      <a:srgbClr val="FFFFFF">
                        <a:alpha val="7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After invoking a method, what kind of data will return. In general, this kind of thing must be predefined and won’t be changed.</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sp>
          <p:nvSpPr>
            <p:cNvPr id="24" name="Shape 8715"/>
            <p:cNvSpPr/>
            <p:nvPr/>
          </p:nvSpPr>
          <p:spPr>
            <a:xfrm>
              <a:off x="2939709" y="1381688"/>
              <a:ext cx="288513" cy="288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alpha val="21176"/>
              </a:srgbClr>
            </a:solidFill>
            <a:ln w="12700" cap="flat">
              <a:solidFill>
                <a:srgbClr val="7997B1"/>
              </a:solidFill>
              <a:prstDash val="solid"/>
              <a:round/>
            </a:ln>
            <a:effectLst/>
          </p:spPr>
          <p:txBody>
            <a:bodyPr wrap="square" lIns="0" tIns="0" rIns="0" bIns="0" numCol="1" anchor="ctr">
              <a:noAutofit/>
            </a:bodyPr>
            <a:lstStyle/>
            <a:p>
              <a:pPr algn="ct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25" name="Shape 8716"/>
            <p:cNvSpPr/>
            <p:nvPr/>
          </p:nvSpPr>
          <p:spPr>
            <a:xfrm>
              <a:off x="2935701" y="1312561"/>
              <a:ext cx="313914" cy="3612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sz="1400" kern="0" dirty="0">
                  <a:latin typeface="微软雅黑"/>
                  <a:ea typeface="微软雅黑"/>
                </a:rPr>
                <a:t>0</a:t>
              </a:r>
              <a:r>
                <a:rPr lang="en-US" altLang="zh-CN" sz="1400" kern="0" dirty="0">
                  <a:latin typeface="微软雅黑"/>
                  <a:ea typeface="微软雅黑"/>
                </a:rPr>
                <a:t>3</a:t>
              </a:r>
              <a:endParaRPr sz="1400" kern="0" dirty="0">
                <a:latin typeface="微软雅黑"/>
                <a:ea typeface="微软雅黑"/>
              </a:endParaRPr>
            </a:p>
          </p:txBody>
        </p:sp>
      </p:grpSp>
      <p:grpSp>
        <p:nvGrpSpPr>
          <p:cNvPr id="31" name="组合 30"/>
          <p:cNvGrpSpPr/>
          <p:nvPr/>
        </p:nvGrpSpPr>
        <p:grpSpPr>
          <a:xfrm>
            <a:off x="4632425" y="1356044"/>
            <a:ext cx="1294629" cy="3140689"/>
            <a:chOff x="5675021" y="1312561"/>
            <a:chExt cx="1294629" cy="3140689"/>
          </a:xfrm>
        </p:grpSpPr>
        <p:grpSp>
          <p:nvGrpSpPr>
            <p:cNvPr id="32" name="Group 8733"/>
            <p:cNvGrpSpPr/>
            <p:nvPr/>
          </p:nvGrpSpPr>
          <p:grpSpPr>
            <a:xfrm>
              <a:off x="5910263" y="1487844"/>
              <a:ext cx="787402" cy="787402"/>
              <a:chOff x="0" y="0"/>
              <a:chExt cx="787400" cy="787400"/>
            </a:xfrm>
          </p:grpSpPr>
          <p:grpSp>
            <p:nvGrpSpPr>
              <p:cNvPr id="37" name="Group 8731"/>
              <p:cNvGrpSpPr/>
              <p:nvPr/>
            </p:nvGrpSpPr>
            <p:grpSpPr>
              <a:xfrm>
                <a:off x="232046" y="230100"/>
                <a:ext cx="310611" cy="308495"/>
                <a:chOff x="0" y="0"/>
                <a:chExt cx="310610" cy="308493"/>
              </a:xfrm>
            </p:grpSpPr>
            <p:sp>
              <p:nvSpPr>
                <p:cNvPr id="39" name="Shape 8729"/>
                <p:cNvSpPr/>
                <p:nvPr/>
              </p:nvSpPr>
              <p:spPr>
                <a:xfrm>
                  <a:off x="-1" y="198124"/>
                  <a:ext cx="109627" cy="110370"/>
                </a:xfrm>
                <a:custGeom>
                  <a:avLst/>
                  <a:gdLst/>
                  <a:ahLst/>
                  <a:cxnLst>
                    <a:cxn ang="0">
                      <a:pos x="wd2" y="hd2"/>
                    </a:cxn>
                    <a:cxn ang="5400000">
                      <a:pos x="wd2" y="hd2"/>
                    </a:cxn>
                    <a:cxn ang="10800000">
                      <a:pos x="wd2" y="hd2"/>
                    </a:cxn>
                    <a:cxn ang="16200000">
                      <a:pos x="wd2" y="hd2"/>
                    </a:cxn>
                  </a:cxnLst>
                  <a:rect l="0" t="0" r="r" b="b"/>
                  <a:pathLst>
                    <a:path w="21600" h="21600" extrusionOk="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path>
                  </a:pathLst>
                </a:custGeom>
                <a:solidFill>
                  <a:srgbClr val="A5C067"/>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40" name="Shape 8730"/>
                <p:cNvSpPr/>
                <p:nvPr/>
              </p:nvSpPr>
              <p:spPr>
                <a:xfrm>
                  <a:off x="77382" y="-1"/>
                  <a:ext cx="233229" cy="233659"/>
                </a:xfrm>
                <a:custGeom>
                  <a:avLst/>
                  <a:gdLst/>
                  <a:ahLst/>
                  <a:cxnLst>
                    <a:cxn ang="0">
                      <a:pos x="wd2" y="hd2"/>
                    </a:cxn>
                    <a:cxn ang="5400000">
                      <a:pos x="wd2" y="hd2"/>
                    </a:cxn>
                    <a:cxn ang="10800000">
                      <a:pos x="wd2" y="hd2"/>
                    </a:cxn>
                    <a:cxn ang="16200000">
                      <a:pos x="wd2" y="hd2"/>
                    </a:cxn>
                  </a:cxnLst>
                  <a:rect l="0" t="0" r="r" b="b"/>
                  <a:pathLst>
                    <a:path w="21339" h="21340" extrusionOk="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path>
                  </a:pathLst>
                </a:custGeom>
                <a:solidFill>
                  <a:srgbClr val="A5C067"/>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grpSp>
          <p:sp>
            <p:nvSpPr>
              <p:cNvPr id="38" name="Shape 8732"/>
              <p:cNvSpPr/>
              <p:nvPr/>
            </p:nvSpPr>
            <p:spPr>
              <a:xfrm>
                <a:off x="0" y="0"/>
                <a:ext cx="787401" cy="787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2700" cap="flat">
                <a:solidFill>
                  <a:srgbClr val="A5C067"/>
                </a:solidFill>
                <a:prstDash val="solid"/>
                <a:round/>
              </a:ln>
              <a:effectLst/>
            </p:spPr>
            <p:txBody>
              <a:bodyPr wrap="square" lIns="0" tIns="0" rIns="0" bIns="0" numCol="1" anchor="ctr">
                <a:noAutofit/>
              </a:bodyPr>
              <a:lstStyle/>
              <a:p>
                <a:pPr algn="ct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grpSp>
        <p:sp>
          <p:nvSpPr>
            <p:cNvPr id="33" name="Shape 8734"/>
            <p:cNvSpPr/>
            <p:nvPr/>
          </p:nvSpPr>
          <p:spPr>
            <a:xfrm>
              <a:off x="5691710" y="2361509"/>
              <a:ext cx="1277940" cy="3997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40000"/>
                </a:lnSpc>
                <a:defRPr sz="12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600" kern="0" dirty="0">
                  <a:latin typeface="微软雅黑"/>
                  <a:ea typeface="微软雅黑"/>
                </a:rPr>
                <a:t>Operation</a:t>
              </a:r>
              <a:endParaRPr lang="zh-CN" altLang="en-US" sz="1600" kern="0" dirty="0">
                <a:latin typeface="微软雅黑"/>
                <a:ea typeface="微软雅黑"/>
              </a:endParaRPr>
            </a:p>
          </p:txBody>
        </p:sp>
        <p:sp>
          <p:nvSpPr>
            <p:cNvPr id="34" name="Shape 8735"/>
            <p:cNvSpPr/>
            <p:nvPr/>
          </p:nvSpPr>
          <p:spPr>
            <a:xfrm>
              <a:off x="5675021" y="2975922"/>
              <a:ext cx="1294629" cy="1477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40000"/>
                </a:lnSpc>
                <a:defRPr sz="800">
                  <a:solidFill>
                    <a:srgbClr val="FFFFFF">
                      <a:alpha val="70000"/>
                    </a:srgbClr>
                  </a:solidFill>
                  <a:uFill>
                    <a:solidFill>
                      <a:srgbClr val="FFFFFF">
                        <a:alpha val="7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What kind of operation we need to handle a certain data type. To different type of data, this thing can have significant difference.</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sp>
          <p:nvSpPr>
            <p:cNvPr id="35" name="Shape 8736"/>
            <p:cNvSpPr/>
            <p:nvPr/>
          </p:nvSpPr>
          <p:spPr>
            <a:xfrm>
              <a:off x="6427523" y="1381688"/>
              <a:ext cx="288513" cy="288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alpha val="21176"/>
              </a:srgbClr>
            </a:solidFill>
            <a:ln w="12700" cap="flat">
              <a:solidFill>
                <a:srgbClr val="A5C067"/>
              </a:solidFill>
              <a:prstDash val="solid"/>
              <a:round/>
            </a:ln>
            <a:effectLst/>
          </p:spPr>
          <p:txBody>
            <a:bodyPr wrap="square" lIns="0" tIns="0" rIns="0" bIns="0" numCol="1" anchor="ctr">
              <a:noAutofit/>
            </a:bodyPr>
            <a:lstStyle/>
            <a:p>
              <a:pPr algn="ctr" defTabSz="457130">
                <a:defRPr>
                  <a:latin typeface="Roboto condensed"/>
                  <a:ea typeface="Roboto condensed"/>
                  <a:cs typeface="Roboto condensed"/>
                  <a:sym typeface="Roboto condensed"/>
                </a:defRPr>
              </a:pPr>
              <a:endParaRPr sz="1600" kern="0">
                <a:solidFill>
                  <a:sysClr val="windowText" lastClr="000000"/>
                </a:solidFill>
                <a:uFill>
                  <a:solidFill/>
                </a:uFill>
                <a:latin typeface="微软雅黑"/>
                <a:ea typeface="微软雅黑"/>
                <a:cs typeface="Roboto condensed"/>
                <a:sym typeface="Roboto condensed"/>
              </a:endParaRPr>
            </a:p>
          </p:txBody>
        </p:sp>
        <p:sp>
          <p:nvSpPr>
            <p:cNvPr id="36" name="Shape 8737"/>
            <p:cNvSpPr/>
            <p:nvPr/>
          </p:nvSpPr>
          <p:spPr>
            <a:xfrm>
              <a:off x="6421173" y="1312561"/>
              <a:ext cx="313914" cy="3612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sz="1400" kern="0" dirty="0">
                  <a:latin typeface="微软雅黑"/>
                  <a:ea typeface="微软雅黑"/>
                </a:rPr>
                <a:t>0</a:t>
              </a:r>
              <a:r>
                <a:rPr lang="en-US" altLang="zh-CN" sz="1400" kern="0" dirty="0">
                  <a:latin typeface="微软雅黑"/>
                  <a:ea typeface="微软雅黑"/>
                </a:rPr>
                <a:t>2</a:t>
              </a:r>
              <a:endParaRPr sz="1400" kern="0" dirty="0">
                <a:latin typeface="微软雅黑"/>
                <a:ea typeface="微软雅黑"/>
              </a:endParaRPr>
            </a:p>
          </p:txBody>
        </p:sp>
      </p:grpSp>
    </p:spTree>
    <p:extLst>
      <p:ext uri="{BB962C8B-B14F-4D97-AF65-F5344CB8AC3E}">
        <p14:creationId xmlns:p14="http://schemas.microsoft.com/office/powerpoint/2010/main" val="22262375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Scale>
                                      <p:cBhvr>
                                        <p:cTn id="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gtEl>
                                        <p:attrNameLst>
                                          <p:attrName>ppt_x</p:attrName>
                                          <p:attrName>ppt_y</p:attrName>
                                        </p:attrNameLst>
                                      </p:cBhvr>
                                    </p:animMotion>
                                    <p:animEffect transition="in" filter="fade">
                                      <p:cBhvr>
                                        <p:cTn id="9" dur="1000"/>
                                        <p:tgtEl>
                                          <p:spTgt spid="9"/>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Scale>
                                      <p:cBhvr>
                                        <p:cTn id="13"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1"/>
                                        </p:tgtEl>
                                        <p:attrNameLst>
                                          <p:attrName>ppt_x</p:attrName>
                                          <p:attrName>ppt_y</p:attrName>
                                        </p:attrNameLst>
                                      </p:cBhvr>
                                    </p:animMotion>
                                    <p:animEffect transition="in" filter="fade">
                                      <p:cBhvr>
                                        <p:cTn id="15" dur="1000"/>
                                        <p:tgtEl>
                                          <p:spTgt spid="31"/>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Scale>
                                      <p:cBhvr>
                                        <p:cTn id="19"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0"/>
                                        </p:tgtEl>
                                        <p:attrNameLst>
                                          <p:attrName>ppt_x</p:attrName>
                                          <p:attrName>ppt_y</p:attrName>
                                        </p:attrNameLst>
                                      </p:cBhvr>
                                    </p:animMotion>
                                    <p:animEffect transition="in" filter="fade">
                                      <p:cBhvr>
                                        <p:cTn id="2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535070"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Huang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Huai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15</a:t>
            </a:fld>
            <a:endParaRPr lang="zh-CN" altLang="en-US"/>
          </a:p>
        </p:txBody>
      </p:sp>
      <p:sp>
        <p:nvSpPr>
          <p:cNvPr id="8" name="矩形 7"/>
          <p:cNvSpPr/>
          <p:nvPr/>
        </p:nvSpPr>
        <p:spPr>
          <a:xfrm>
            <a:off x="-396552" y="987574"/>
            <a:ext cx="2304256" cy="432048"/>
          </a:xfrm>
          <a:prstGeom prst="rect">
            <a:avLst/>
          </a:prstGeom>
          <a:solidFill>
            <a:srgbClr val="FC6D5C"/>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486" y="1003071"/>
            <a:ext cx="1708225" cy="369332"/>
          </a:xfrm>
          <a:prstGeom prst="rect">
            <a:avLst/>
          </a:prstGeom>
          <a:noFill/>
        </p:spPr>
        <p:txBody>
          <a:bodyPr wrap="none" rtlCol="0">
            <a:spAutoFit/>
          </a:bodyPr>
          <a:lstStyle/>
          <a:p>
            <a:r>
              <a:rPr lang="en-US" altLang="zh-CN" b="1" dirty="0" smtClean="0">
                <a:solidFill>
                  <a:schemeClr val="bg1"/>
                </a:solidFill>
              </a:rPr>
              <a:t>  Steps </a:t>
            </a:r>
            <a:r>
              <a:rPr lang="en-US" altLang="zh-CN" b="1" dirty="0">
                <a:solidFill>
                  <a:schemeClr val="bg1"/>
                </a:solidFill>
              </a:rPr>
              <a:t>to create</a:t>
            </a:r>
          </a:p>
        </p:txBody>
      </p:sp>
      <p:grpSp>
        <p:nvGrpSpPr>
          <p:cNvPr id="5" name="组合 4"/>
          <p:cNvGrpSpPr/>
          <p:nvPr/>
        </p:nvGrpSpPr>
        <p:grpSpPr>
          <a:xfrm>
            <a:off x="1227497" y="1691838"/>
            <a:ext cx="7225403" cy="2664374"/>
            <a:chOff x="1227497" y="1691838"/>
            <a:chExt cx="7225403" cy="2664374"/>
          </a:xfrm>
        </p:grpSpPr>
        <p:sp>
          <p:nvSpPr>
            <p:cNvPr id="41" name="Shape 8788"/>
            <p:cNvSpPr/>
            <p:nvPr/>
          </p:nvSpPr>
          <p:spPr>
            <a:xfrm>
              <a:off x="1259632" y="2571750"/>
              <a:ext cx="7193268" cy="12776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21408" y="5400"/>
                  </a:lnTo>
                  <a:lnTo>
                    <a:pt x="21408" y="0"/>
                  </a:lnTo>
                  <a:lnTo>
                    <a:pt x="21600" y="10800"/>
                  </a:lnTo>
                  <a:lnTo>
                    <a:pt x="21408" y="21600"/>
                  </a:lnTo>
                  <a:lnTo>
                    <a:pt x="21408" y="16200"/>
                  </a:lnTo>
                  <a:lnTo>
                    <a:pt x="0" y="16200"/>
                  </a:lnTo>
                  <a:lnTo>
                    <a:pt x="96" y="10800"/>
                  </a:lnTo>
                  <a:close/>
                </a:path>
              </a:pathLst>
            </a:custGeom>
            <a:solidFill>
              <a:srgbClr val="D9D9D9"/>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42" name="组合 41"/>
            <p:cNvGrpSpPr/>
            <p:nvPr/>
          </p:nvGrpSpPr>
          <p:grpSpPr>
            <a:xfrm>
              <a:off x="1227497" y="1691838"/>
              <a:ext cx="1452136" cy="2377274"/>
              <a:chOff x="462094" y="1665122"/>
              <a:chExt cx="1452136" cy="2377274"/>
            </a:xfrm>
          </p:grpSpPr>
          <p:grpSp>
            <p:nvGrpSpPr>
              <p:cNvPr id="43" name="组合 42"/>
              <p:cNvGrpSpPr/>
              <p:nvPr/>
            </p:nvGrpSpPr>
            <p:grpSpPr>
              <a:xfrm>
                <a:off x="462094" y="1665122"/>
                <a:ext cx="687753" cy="994212"/>
                <a:chOff x="462094" y="1665122"/>
                <a:chExt cx="687753" cy="994212"/>
              </a:xfrm>
            </p:grpSpPr>
            <p:sp>
              <p:nvSpPr>
                <p:cNvPr id="46" name="Shape 8789"/>
                <p:cNvSpPr/>
                <p:nvPr/>
              </p:nvSpPr>
              <p:spPr>
                <a:xfrm rot="13500000" flipH="1">
                  <a:off x="462094"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sp>
              <p:nvSpPr>
                <p:cNvPr id="47" name="Shape 8790"/>
                <p:cNvSpPr/>
                <p:nvPr/>
              </p:nvSpPr>
              <p:spPr>
                <a:xfrm>
                  <a:off x="527309" y="1932333"/>
                  <a:ext cx="557507" cy="1572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1000"/>
                    </a:lnSpc>
                    <a:defRPr>
                      <a:uFillTx/>
                    </a:defRPr>
                  </a:pPr>
                  <a:r>
                    <a:rPr sz="1000" kern="0" dirty="0" smtClean="0">
                      <a:solidFill>
                        <a:srgbClr val="FFFFFF">
                          <a:alpha val="70000"/>
                        </a:srgbClr>
                      </a:solidFill>
                      <a:uFill>
                        <a:solidFill>
                          <a:srgbClr val="FFFFFF">
                            <a:alpha val="70000"/>
                          </a:srgbClr>
                        </a:solidFill>
                      </a:uFill>
                      <a:latin typeface="微软雅黑"/>
                      <a:ea typeface="微软雅黑"/>
                      <a:cs typeface="Roboto condensed"/>
                      <a:sym typeface="Roboto condensed"/>
                    </a:rPr>
                    <a:t> </a:t>
                  </a:r>
                  <a:r>
                    <a:rPr sz="2000" kern="0" dirty="0" smtClean="0">
                      <a:solidFill>
                        <a:srgbClr val="FFFFFF"/>
                      </a:solidFill>
                      <a:uFill>
                        <a:solidFill>
                          <a:srgbClr val="FFFFFF"/>
                        </a:solidFill>
                      </a:uFill>
                      <a:latin typeface="微软雅黑"/>
                      <a:ea typeface="微软雅黑"/>
                      <a:cs typeface="Roboto condensed"/>
                      <a:sym typeface="Roboto condensed"/>
                    </a:rPr>
                    <a:t>01</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48" name="Shape 8792"/>
                <p:cNvSpPr/>
                <p:nvPr/>
              </p:nvSpPr>
              <p:spPr>
                <a:xfrm>
                  <a:off x="755171"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44" name="Shape 8809"/>
              <p:cNvSpPr/>
              <p:nvPr/>
            </p:nvSpPr>
            <p:spPr>
              <a:xfrm>
                <a:off x="544467" y="2785099"/>
                <a:ext cx="1262937" cy="338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3" tIns="45713" rIns="45713" bIns="45713" numCol="1" anchor="t">
                <a:spAutoFit/>
              </a:bodyPr>
              <a:lstStyle>
                <a:lvl1pPr>
                  <a:defRPr sz="1000">
                    <a:solidFill>
                      <a:srgbClr val="595959"/>
                    </a:solidFill>
                    <a:uFill>
                      <a:solidFill>
                        <a:srgbClr val="595959"/>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600" kern="0" dirty="0">
                    <a:latin typeface="微软雅黑"/>
                    <a:ea typeface="微软雅黑"/>
                  </a:rPr>
                  <a:t>Implements</a:t>
                </a:r>
                <a:endParaRPr sz="1600" kern="0" dirty="0">
                  <a:latin typeface="微软雅黑"/>
                  <a:ea typeface="微软雅黑"/>
                </a:endParaRPr>
              </a:p>
            </p:txBody>
          </p:sp>
          <p:sp>
            <p:nvSpPr>
              <p:cNvPr id="45" name="Shape 8810"/>
              <p:cNvSpPr/>
              <p:nvPr/>
            </p:nvSpPr>
            <p:spPr>
              <a:xfrm>
                <a:off x="651297" y="3118575"/>
                <a:ext cx="1262933"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fontScale="92500"/>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Implements </a:t>
                </a:r>
                <a:r>
                  <a:rPr lang="en-US" altLang="zh-CN" sz="1200" kern="0" dirty="0" err="1">
                    <a:solidFill>
                      <a:srgbClr val="000000"/>
                    </a:solidFill>
                    <a:uFillTx/>
                    <a:latin typeface="Segoe UI" panose="020B0502040204020203" pitchFamily="34" charset="0"/>
                    <a:ea typeface="微软雅黑"/>
                    <a:cs typeface="Segoe UI" panose="020B0502040204020203" pitchFamily="34" charset="0"/>
                  </a:rPr>
                  <a:t>DataManagement</a:t>
                </a:r>
                <a:r>
                  <a:rPr lang="en-US" altLang="zh-CN" sz="1200" kern="0" dirty="0">
                    <a:solidFill>
                      <a:srgbClr val="000000"/>
                    </a:solidFill>
                    <a:uFillTx/>
                    <a:latin typeface="Segoe UI" panose="020B0502040204020203" pitchFamily="34" charset="0"/>
                    <a:ea typeface="微软雅黑"/>
                    <a:cs typeface="Segoe UI" panose="020B0502040204020203" pitchFamily="34" charset="0"/>
                  </a:rPr>
                  <a:t> interface, define the general type to the specific data type</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grpSp>
        <p:grpSp>
          <p:nvGrpSpPr>
            <p:cNvPr id="49" name="组合 48"/>
            <p:cNvGrpSpPr/>
            <p:nvPr/>
          </p:nvGrpSpPr>
          <p:grpSpPr>
            <a:xfrm>
              <a:off x="2883117" y="1691838"/>
              <a:ext cx="1634649" cy="2377274"/>
              <a:chOff x="1925771" y="1665122"/>
              <a:chExt cx="1634649" cy="2377274"/>
            </a:xfrm>
          </p:grpSpPr>
          <p:grpSp>
            <p:nvGrpSpPr>
              <p:cNvPr id="50" name="组合 49"/>
              <p:cNvGrpSpPr/>
              <p:nvPr/>
            </p:nvGrpSpPr>
            <p:grpSpPr>
              <a:xfrm>
                <a:off x="1925771" y="1665122"/>
                <a:ext cx="687753" cy="994212"/>
                <a:chOff x="1925771" y="1665122"/>
                <a:chExt cx="687753" cy="994212"/>
              </a:xfrm>
            </p:grpSpPr>
            <p:sp>
              <p:nvSpPr>
                <p:cNvPr id="53" name="Shape 8793"/>
                <p:cNvSpPr/>
                <p:nvPr/>
              </p:nvSpPr>
              <p:spPr>
                <a:xfrm rot="13500000" flipH="1">
                  <a:off x="1925771"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3194C6"/>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sp>
              <p:nvSpPr>
                <p:cNvPr id="54" name="Shape 8794"/>
                <p:cNvSpPr/>
                <p:nvPr/>
              </p:nvSpPr>
              <p:spPr>
                <a:xfrm>
                  <a:off x="1990984" y="1882704"/>
                  <a:ext cx="557507"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2000"/>
                    </a:lnSpc>
                    <a:defRPr>
                      <a:uFillTx/>
                    </a:defRPr>
                  </a:pPr>
                  <a:r>
                    <a:rPr sz="2000" kern="0" dirty="0" smtClean="0">
                      <a:solidFill>
                        <a:srgbClr val="FFFFFF"/>
                      </a:solidFill>
                      <a:uFill>
                        <a:solidFill>
                          <a:srgbClr val="FFFFFF"/>
                        </a:solidFill>
                      </a:uFill>
                      <a:latin typeface="微软雅黑"/>
                      <a:ea typeface="微软雅黑"/>
                      <a:cs typeface="Roboto condensed"/>
                      <a:sym typeface="Roboto condensed"/>
                    </a:rPr>
                    <a:t>02</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5" name="Shape 8796"/>
                <p:cNvSpPr/>
                <p:nvPr/>
              </p:nvSpPr>
              <p:spPr>
                <a:xfrm>
                  <a:off x="2222021"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51" name="Shape 8812"/>
              <p:cNvSpPr/>
              <p:nvPr/>
            </p:nvSpPr>
            <p:spPr>
              <a:xfrm>
                <a:off x="2021059" y="2785099"/>
                <a:ext cx="1539361" cy="338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3" tIns="45713" rIns="45713" bIns="45713" numCol="1" anchor="t">
                <a:spAutoFit/>
              </a:bodyPr>
              <a:lstStyle>
                <a:lvl1pPr>
                  <a:defRPr sz="1000">
                    <a:solidFill>
                      <a:srgbClr val="595959"/>
                    </a:solidFill>
                    <a:uFill>
                      <a:solidFill>
                        <a:srgbClr val="595959"/>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sz="1600" kern="0" dirty="0">
                    <a:latin typeface="微软雅黑"/>
                    <a:ea typeface="微软雅黑"/>
                  </a:rPr>
                  <a:t>Methods used</a:t>
                </a:r>
                <a:endParaRPr sz="1600" kern="0" dirty="0">
                  <a:latin typeface="微软雅黑"/>
                  <a:ea typeface="微软雅黑"/>
                </a:endParaRPr>
              </a:p>
            </p:txBody>
          </p:sp>
          <p:sp>
            <p:nvSpPr>
              <p:cNvPr id="52" name="Shape 8813"/>
              <p:cNvSpPr/>
              <p:nvPr/>
            </p:nvSpPr>
            <p:spPr>
              <a:xfrm>
                <a:off x="2114970" y="3118575"/>
                <a:ext cx="1262932"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fontScale="92500"/>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Add comment to unused methods. Specifically state out the parameters meaning</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grpSp>
        <p:grpSp>
          <p:nvGrpSpPr>
            <p:cNvPr id="56" name="组合 55"/>
            <p:cNvGrpSpPr/>
            <p:nvPr/>
          </p:nvGrpSpPr>
          <p:grpSpPr>
            <a:xfrm>
              <a:off x="4793548" y="1691838"/>
              <a:ext cx="1452134" cy="2664374"/>
              <a:chOff x="3389444" y="1665122"/>
              <a:chExt cx="1452134" cy="2664374"/>
            </a:xfrm>
          </p:grpSpPr>
          <p:sp>
            <p:nvSpPr>
              <p:cNvPr id="57" name="Shape 8797"/>
              <p:cNvSpPr/>
              <p:nvPr/>
            </p:nvSpPr>
            <p:spPr>
              <a:xfrm rot="13500000" flipH="1">
                <a:off x="3389444"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F7AC1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58" name="组合 57"/>
              <p:cNvGrpSpPr/>
              <p:nvPr/>
            </p:nvGrpSpPr>
            <p:grpSpPr>
              <a:xfrm>
                <a:off x="3454659" y="1882704"/>
                <a:ext cx="557507" cy="776630"/>
                <a:chOff x="3454659" y="1882704"/>
                <a:chExt cx="557507" cy="776630"/>
              </a:xfrm>
            </p:grpSpPr>
            <p:sp>
              <p:nvSpPr>
                <p:cNvPr id="61" name="Shape 8798"/>
                <p:cNvSpPr/>
                <p:nvPr/>
              </p:nvSpPr>
              <p:spPr>
                <a:xfrm>
                  <a:off x="3454659" y="1882704"/>
                  <a:ext cx="557507"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2000"/>
                    </a:lnSpc>
                    <a:defRPr>
                      <a:uFillTx/>
                    </a:defRPr>
                  </a:pPr>
                  <a:r>
                    <a:rPr sz="2000" kern="0" dirty="0" smtClean="0">
                      <a:solidFill>
                        <a:srgbClr val="FFFFFF"/>
                      </a:solidFill>
                      <a:uFill>
                        <a:solidFill>
                          <a:srgbClr val="FFFFFF"/>
                        </a:solidFill>
                      </a:uFill>
                      <a:latin typeface="微软雅黑"/>
                      <a:ea typeface="微软雅黑"/>
                      <a:cs typeface="Roboto condensed"/>
                      <a:sym typeface="Roboto condensed"/>
                    </a:rPr>
                    <a:t>03</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62" name="Shape 8800"/>
                <p:cNvSpPr/>
                <p:nvPr/>
              </p:nvSpPr>
              <p:spPr>
                <a:xfrm>
                  <a:off x="3682520"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59" name="Shape 8815"/>
              <p:cNvSpPr/>
              <p:nvPr/>
            </p:nvSpPr>
            <p:spPr>
              <a:xfrm>
                <a:off x="3578646" y="2785099"/>
                <a:ext cx="1156102" cy="338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3" tIns="45713" rIns="45713" bIns="45713" numCol="1" anchor="t">
                <a:spAutoFit/>
              </a:bodyPr>
              <a:lstStyle>
                <a:lvl1pPr>
                  <a:defRPr sz="1000">
                    <a:solidFill>
                      <a:srgbClr val="595959"/>
                    </a:solidFill>
                    <a:uFill>
                      <a:solidFill>
                        <a:srgbClr val="595959"/>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600" kern="0" dirty="0">
                    <a:latin typeface="微软雅黑"/>
                    <a:ea typeface="微软雅黑"/>
                  </a:rPr>
                  <a:t>Call </a:t>
                </a:r>
                <a:r>
                  <a:rPr lang="en-US" altLang="zh-CN" sz="1600" kern="0" dirty="0" err="1">
                    <a:latin typeface="微软雅黑"/>
                    <a:ea typeface="微软雅黑"/>
                  </a:rPr>
                  <a:t>FileIO</a:t>
                </a:r>
                <a:endParaRPr sz="1600" kern="0" dirty="0">
                  <a:latin typeface="微软雅黑"/>
                  <a:ea typeface="微软雅黑"/>
                </a:endParaRPr>
              </a:p>
            </p:txBody>
          </p:sp>
          <p:sp>
            <p:nvSpPr>
              <p:cNvPr id="60" name="Shape 8816"/>
              <p:cNvSpPr/>
              <p:nvPr/>
            </p:nvSpPr>
            <p:spPr>
              <a:xfrm>
                <a:off x="3578646" y="3118575"/>
                <a:ext cx="1262932" cy="12109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fontScale="92500"/>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Each data management class can’t directly access the csv file. It can only use methods in </a:t>
                </a:r>
                <a:r>
                  <a:rPr lang="en-US" altLang="zh-CN" sz="1200" kern="0" dirty="0" err="1">
                    <a:solidFill>
                      <a:srgbClr val="000000"/>
                    </a:solidFill>
                    <a:uFillTx/>
                    <a:latin typeface="Segoe UI" panose="020B0502040204020203" pitchFamily="34" charset="0"/>
                    <a:ea typeface="微软雅黑"/>
                    <a:cs typeface="Segoe UI" panose="020B0502040204020203" pitchFamily="34" charset="0"/>
                  </a:rPr>
                  <a:t>FileIO</a:t>
                </a:r>
                <a:r>
                  <a:rPr lang="en-US" altLang="zh-CN" sz="1200" kern="0" dirty="0">
                    <a:solidFill>
                      <a:srgbClr val="000000"/>
                    </a:solidFill>
                    <a:uFillTx/>
                    <a:latin typeface="Segoe UI" panose="020B0502040204020203" pitchFamily="34" charset="0"/>
                    <a:ea typeface="微软雅黑"/>
                    <a:cs typeface="Segoe UI" panose="020B0502040204020203" pitchFamily="34" charset="0"/>
                  </a:rPr>
                  <a:t> to do each data operation</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grpSp>
        <p:grpSp>
          <p:nvGrpSpPr>
            <p:cNvPr id="63" name="组合 62"/>
            <p:cNvGrpSpPr/>
            <p:nvPr/>
          </p:nvGrpSpPr>
          <p:grpSpPr>
            <a:xfrm>
              <a:off x="6881915" y="1691838"/>
              <a:ext cx="1452131" cy="2377274"/>
              <a:chOff x="4853120" y="1665122"/>
              <a:chExt cx="1452131" cy="2377274"/>
            </a:xfrm>
          </p:grpSpPr>
          <p:grpSp>
            <p:nvGrpSpPr>
              <p:cNvPr id="64" name="组合 63"/>
              <p:cNvGrpSpPr/>
              <p:nvPr/>
            </p:nvGrpSpPr>
            <p:grpSpPr>
              <a:xfrm>
                <a:off x="4853120" y="1665122"/>
                <a:ext cx="687753" cy="994212"/>
                <a:chOff x="4853120" y="1665122"/>
                <a:chExt cx="687753" cy="994212"/>
              </a:xfrm>
            </p:grpSpPr>
            <p:sp>
              <p:nvSpPr>
                <p:cNvPr id="67" name="Shape 8801"/>
                <p:cNvSpPr/>
                <p:nvPr/>
              </p:nvSpPr>
              <p:spPr>
                <a:xfrm rot="13500000" flipH="1">
                  <a:off x="4853120"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A5C067"/>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68" name="组合 67"/>
                <p:cNvGrpSpPr/>
                <p:nvPr/>
              </p:nvGrpSpPr>
              <p:grpSpPr>
                <a:xfrm>
                  <a:off x="4918334" y="1882704"/>
                  <a:ext cx="557507" cy="776630"/>
                  <a:chOff x="4918334" y="1882704"/>
                  <a:chExt cx="557507" cy="776630"/>
                </a:xfrm>
              </p:grpSpPr>
              <p:sp>
                <p:nvSpPr>
                  <p:cNvPr id="69" name="Shape 8802"/>
                  <p:cNvSpPr/>
                  <p:nvPr/>
                </p:nvSpPr>
                <p:spPr>
                  <a:xfrm>
                    <a:off x="4918334" y="1882704"/>
                    <a:ext cx="557507" cy="25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lnSpc>
                        <a:spcPts val="2000"/>
                      </a:lnSpc>
                      <a:defRPr>
                        <a:uFillTx/>
                      </a:defRPr>
                    </a:pPr>
                    <a:r>
                      <a:rPr sz="2000" kern="0" dirty="0" smtClean="0">
                        <a:solidFill>
                          <a:srgbClr val="FFFFFF"/>
                        </a:solidFill>
                        <a:uFill>
                          <a:solidFill>
                            <a:srgbClr val="FFFFFF"/>
                          </a:solidFill>
                        </a:uFill>
                        <a:latin typeface="微软雅黑"/>
                        <a:ea typeface="微软雅黑"/>
                        <a:cs typeface="Roboto condensed"/>
                        <a:sym typeface="Roboto condensed"/>
                      </a:rPr>
                      <a:t>04</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70" name="Shape 8804"/>
                  <p:cNvSpPr/>
                  <p:nvPr/>
                </p:nvSpPr>
                <p:spPr>
                  <a:xfrm>
                    <a:off x="5149370"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5C067"/>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grpSp>
          <p:sp>
            <p:nvSpPr>
              <p:cNvPr id="65" name="Shape 8818"/>
              <p:cNvSpPr/>
              <p:nvPr/>
            </p:nvSpPr>
            <p:spPr>
              <a:xfrm>
                <a:off x="4935485" y="2785099"/>
                <a:ext cx="1369766" cy="338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3" tIns="45713" rIns="45713" bIns="45713" numCol="1" anchor="t">
                <a:spAutoFit/>
              </a:bodyPr>
              <a:lstStyle>
                <a:lvl1pPr>
                  <a:defRPr sz="1000">
                    <a:solidFill>
                      <a:srgbClr val="595959"/>
                    </a:solidFill>
                    <a:uFill>
                      <a:solidFill>
                        <a:srgbClr val="595959"/>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600" kern="0" dirty="0">
                    <a:latin typeface="微软雅黑"/>
                    <a:ea typeface="微软雅黑"/>
                  </a:rPr>
                  <a:t>Return value</a:t>
                </a:r>
                <a:endParaRPr sz="1600" kern="0" dirty="0">
                  <a:latin typeface="微软雅黑"/>
                  <a:ea typeface="微软雅黑"/>
                </a:endParaRPr>
              </a:p>
            </p:txBody>
          </p:sp>
          <p:sp>
            <p:nvSpPr>
              <p:cNvPr id="66" name="Shape 8819"/>
              <p:cNvSpPr/>
              <p:nvPr/>
            </p:nvSpPr>
            <p:spPr>
              <a:xfrm>
                <a:off x="5042319" y="3118575"/>
                <a:ext cx="1262932" cy="9238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Segoe UI" panose="020B0502040204020203" pitchFamily="34" charset="0"/>
                    <a:ea typeface="微软雅黑"/>
                    <a:cs typeface="Segoe UI" panose="020B0502040204020203" pitchFamily="34" charset="0"/>
                  </a:rPr>
                  <a:t>Carefully define the return value and state out the meaning of it.</a:t>
                </a:r>
                <a:endParaRPr lang="zh-CN" altLang="en-US" sz="1200" kern="0" dirty="0">
                  <a:solidFill>
                    <a:srgbClr val="000000"/>
                  </a:solidFill>
                  <a:uFillTx/>
                  <a:latin typeface="Segoe UI" panose="020B0502040204020203" pitchFamily="34" charset="0"/>
                  <a:ea typeface="微软雅黑"/>
                  <a:cs typeface="Segoe UI" panose="020B0502040204020203" pitchFamily="34" charset="0"/>
                </a:endParaRPr>
              </a:p>
            </p:txBody>
          </p:sp>
        </p:grpSp>
      </p:grpSp>
    </p:spTree>
    <p:extLst>
      <p:ext uri="{BB962C8B-B14F-4D97-AF65-F5344CB8AC3E}">
        <p14:creationId xmlns:p14="http://schemas.microsoft.com/office/powerpoint/2010/main" val="6663223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0901"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PingHo</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Wang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16</a:t>
            </a:fld>
            <a:endParaRPr lang="zh-CN" altLang="en-US"/>
          </a:p>
        </p:txBody>
      </p:sp>
      <p:pic>
        <p:nvPicPr>
          <p:cNvPr id="39"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524" y="1491630"/>
            <a:ext cx="3998168" cy="3105227"/>
          </a:xfrm>
          <a:prstGeom prst="rect">
            <a:avLst/>
          </a:prstGeom>
        </p:spPr>
      </p:pic>
      <p:cxnSp>
        <p:nvCxnSpPr>
          <p:cNvPr id="40" name="Straight Arrow Connector 12"/>
          <p:cNvCxnSpPr/>
          <p:nvPr/>
        </p:nvCxnSpPr>
        <p:spPr>
          <a:xfrm>
            <a:off x="5210934" y="2859782"/>
            <a:ext cx="652752" cy="5398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1"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2574" y="3507854"/>
            <a:ext cx="2906126" cy="462723"/>
          </a:xfrm>
          <a:prstGeom prst="rect">
            <a:avLst/>
          </a:prstGeom>
        </p:spPr>
      </p:pic>
      <p:sp>
        <p:nvSpPr>
          <p:cNvPr id="72" name="Oval 10"/>
          <p:cNvSpPr/>
          <p:nvPr/>
        </p:nvSpPr>
        <p:spPr>
          <a:xfrm>
            <a:off x="1776166" y="2031042"/>
            <a:ext cx="3783260" cy="1008112"/>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3" name="矩形 72"/>
          <p:cNvSpPr/>
          <p:nvPr/>
        </p:nvSpPr>
        <p:spPr>
          <a:xfrm>
            <a:off x="-396552" y="987574"/>
            <a:ext cx="1800200" cy="4320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89109" y="1018932"/>
            <a:ext cx="954499" cy="369332"/>
          </a:xfrm>
          <a:prstGeom prst="rect">
            <a:avLst/>
          </a:prstGeom>
          <a:noFill/>
        </p:spPr>
        <p:txBody>
          <a:bodyPr wrap="square" rtlCol="0">
            <a:spAutoFit/>
          </a:bodyPr>
          <a:lstStyle/>
          <a:p>
            <a:r>
              <a:rPr lang="en-US" altLang="zh-CN" b="1" dirty="0" smtClean="0">
                <a:solidFill>
                  <a:schemeClr val="bg1"/>
                </a:solidFill>
              </a:rPr>
              <a:t>Part 1</a:t>
            </a:r>
            <a:endParaRPr lang="en-US" altLang="zh-CN" b="1" dirty="0">
              <a:solidFill>
                <a:schemeClr val="bg1"/>
              </a:solidFill>
            </a:endParaRPr>
          </a:p>
        </p:txBody>
      </p:sp>
    </p:spTree>
    <p:extLst>
      <p:ext uri="{BB962C8B-B14F-4D97-AF65-F5344CB8AC3E}">
        <p14:creationId xmlns:p14="http://schemas.microsoft.com/office/powerpoint/2010/main" val="22601455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0901"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PingHo</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Wang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17</a:t>
            </a:fld>
            <a:endParaRPr lang="zh-CN" altLang="en-US"/>
          </a:p>
        </p:txBody>
      </p:sp>
      <p:pic>
        <p:nvPicPr>
          <p:cNvPr id="39"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524" y="1491630"/>
            <a:ext cx="3998168" cy="3105227"/>
          </a:xfrm>
          <a:prstGeom prst="rect">
            <a:avLst/>
          </a:prstGeom>
        </p:spPr>
      </p:pic>
      <p:pic>
        <p:nvPicPr>
          <p:cNvPr id="12"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111" y="2423033"/>
            <a:ext cx="4350178" cy="2054499"/>
          </a:xfrm>
          <a:prstGeom prst="rect">
            <a:avLst/>
          </a:prstGeom>
        </p:spPr>
      </p:pic>
      <p:sp>
        <p:nvSpPr>
          <p:cNvPr id="13" name="Oval 10"/>
          <p:cNvSpPr/>
          <p:nvPr/>
        </p:nvSpPr>
        <p:spPr>
          <a:xfrm>
            <a:off x="1776852" y="1615293"/>
            <a:ext cx="3312368" cy="50405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Arrow Connector 11"/>
          <p:cNvCxnSpPr/>
          <p:nvPr/>
        </p:nvCxnSpPr>
        <p:spPr>
          <a:xfrm>
            <a:off x="5089220" y="1918977"/>
            <a:ext cx="562900" cy="387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矩形 15"/>
          <p:cNvSpPr/>
          <p:nvPr/>
        </p:nvSpPr>
        <p:spPr>
          <a:xfrm>
            <a:off x="-396552" y="987574"/>
            <a:ext cx="1800200" cy="4320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109" y="1018932"/>
            <a:ext cx="954499" cy="369332"/>
          </a:xfrm>
          <a:prstGeom prst="rect">
            <a:avLst/>
          </a:prstGeom>
          <a:noFill/>
        </p:spPr>
        <p:txBody>
          <a:bodyPr wrap="square" rtlCol="0">
            <a:spAutoFit/>
          </a:bodyPr>
          <a:lstStyle/>
          <a:p>
            <a:r>
              <a:rPr lang="en-US" altLang="zh-CN" b="1" dirty="0" smtClean="0">
                <a:solidFill>
                  <a:schemeClr val="bg1"/>
                </a:solidFill>
              </a:rPr>
              <a:t>Part 2</a:t>
            </a:r>
            <a:endParaRPr lang="en-US" altLang="zh-CN" b="1" dirty="0">
              <a:solidFill>
                <a:schemeClr val="bg1"/>
              </a:solidFill>
            </a:endParaRPr>
          </a:p>
        </p:txBody>
      </p:sp>
    </p:spTree>
    <p:extLst>
      <p:ext uri="{BB962C8B-B14F-4D97-AF65-F5344CB8AC3E}">
        <p14:creationId xmlns:p14="http://schemas.microsoft.com/office/powerpoint/2010/main" val="18171787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0901"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PingHo</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Wang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18</a:t>
            </a:fld>
            <a:endParaRPr lang="zh-CN" altLang="en-US"/>
          </a:p>
        </p:txBody>
      </p:sp>
      <p:pic>
        <p:nvPicPr>
          <p:cNvPr id="39"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524" y="1491630"/>
            <a:ext cx="3998168" cy="3105227"/>
          </a:xfrm>
          <a:prstGeom prst="rect">
            <a:avLst/>
          </a:prstGeom>
        </p:spPr>
      </p:pic>
      <p:sp>
        <p:nvSpPr>
          <p:cNvPr id="12" name="Oval 10"/>
          <p:cNvSpPr/>
          <p:nvPr/>
        </p:nvSpPr>
        <p:spPr>
          <a:xfrm>
            <a:off x="1763688" y="2880288"/>
            <a:ext cx="3600400" cy="898745"/>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3" name="Straight Arrow Connector 11"/>
          <p:cNvCxnSpPr/>
          <p:nvPr/>
        </p:nvCxnSpPr>
        <p:spPr>
          <a:xfrm>
            <a:off x="4958492" y="3441877"/>
            <a:ext cx="1237331" cy="7460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2080" y="4299942"/>
            <a:ext cx="3730228" cy="376698"/>
          </a:xfrm>
          <a:prstGeom prst="rect">
            <a:avLst/>
          </a:prstGeom>
        </p:spPr>
      </p:pic>
      <p:sp>
        <p:nvSpPr>
          <p:cNvPr id="16" name="矩形 15"/>
          <p:cNvSpPr/>
          <p:nvPr/>
        </p:nvSpPr>
        <p:spPr>
          <a:xfrm>
            <a:off x="-396552" y="987574"/>
            <a:ext cx="1800200" cy="4320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109" y="1018932"/>
            <a:ext cx="954499" cy="369332"/>
          </a:xfrm>
          <a:prstGeom prst="rect">
            <a:avLst/>
          </a:prstGeom>
          <a:noFill/>
        </p:spPr>
        <p:txBody>
          <a:bodyPr wrap="square" rtlCol="0">
            <a:spAutoFit/>
          </a:bodyPr>
          <a:lstStyle/>
          <a:p>
            <a:r>
              <a:rPr lang="en-US" altLang="zh-CN" b="1" dirty="0" smtClean="0">
                <a:solidFill>
                  <a:schemeClr val="bg1"/>
                </a:solidFill>
              </a:rPr>
              <a:t>Part 3</a:t>
            </a:r>
            <a:endParaRPr lang="en-US" altLang="zh-CN" b="1" dirty="0">
              <a:solidFill>
                <a:schemeClr val="bg1"/>
              </a:solidFill>
            </a:endParaRPr>
          </a:p>
        </p:txBody>
      </p:sp>
    </p:spTree>
    <p:extLst>
      <p:ext uri="{BB962C8B-B14F-4D97-AF65-F5344CB8AC3E}">
        <p14:creationId xmlns:p14="http://schemas.microsoft.com/office/powerpoint/2010/main" val="2542583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0901"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PingHo</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Wang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19</a:t>
            </a:fld>
            <a:endParaRPr lang="zh-CN" altLang="en-US"/>
          </a:p>
        </p:txBody>
      </p:sp>
      <p:sp>
        <p:nvSpPr>
          <p:cNvPr id="8" name="矩形 7"/>
          <p:cNvSpPr/>
          <p:nvPr/>
        </p:nvSpPr>
        <p:spPr>
          <a:xfrm>
            <a:off x="-396552" y="987574"/>
            <a:ext cx="1800200" cy="4320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9109" y="1018932"/>
            <a:ext cx="954499" cy="369332"/>
          </a:xfrm>
          <a:prstGeom prst="rect">
            <a:avLst/>
          </a:prstGeom>
          <a:noFill/>
        </p:spPr>
        <p:txBody>
          <a:bodyPr wrap="square" rtlCol="0">
            <a:spAutoFit/>
          </a:bodyPr>
          <a:lstStyle/>
          <a:p>
            <a:r>
              <a:rPr lang="en-US" altLang="zh-CN" b="1" dirty="0" smtClean="0">
                <a:solidFill>
                  <a:schemeClr val="bg1"/>
                </a:solidFill>
              </a:rPr>
              <a:t>Part 4</a:t>
            </a:r>
            <a:endParaRPr lang="en-US" altLang="zh-CN" b="1" dirty="0">
              <a:solidFill>
                <a:schemeClr val="bg1"/>
              </a:solidFill>
            </a:endParaRPr>
          </a:p>
        </p:txBody>
      </p:sp>
      <p:pic>
        <p:nvPicPr>
          <p:cNvPr id="39"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524" y="1491630"/>
            <a:ext cx="3998168" cy="3105227"/>
          </a:xfrm>
          <a:prstGeom prst="rect">
            <a:avLst/>
          </a:prstGeom>
        </p:spPr>
      </p:pic>
      <p:sp>
        <p:nvSpPr>
          <p:cNvPr id="16" name="Oval 8"/>
          <p:cNvSpPr/>
          <p:nvPr/>
        </p:nvSpPr>
        <p:spPr>
          <a:xfrm>
            <a:off x="1986479" y="3807395"/>
            <a:ext cx="3143837" cy="492547"/>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7" name="Straight Arrow Connector 9"/>
          <p:cNvCxnSpPr/>
          <p:nvPr/>
        </p:nvCxnSpPr>
        <p:spPr>
          <a:xfrm>
            <a:off x="5025112" y="4042901"/>
            <a:ext cx="594510" cy="3694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8"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8304" y="4150954"/>
            <a:ext cx="2856143" cy="427379"/>
          </a:xfrm>
          <a:prstGeom prst="rect">
            <a:avLst/>
          </a:prstGeom>
        </p:spPr>
      </p:pic>
    </p:spTree>
    <p:extLst>
      <p:ext uri="{BB962C8B-B14F-4D97-AF65-F5344CB8AC3E}">
        <p14:creationId xmlns:p14="http://schemas.microsoft.com/office/powerpoint/2010/main" val="3682999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93181" y="1347614"/>
            <a:ext cx="553998" cy="1379160"/>
          </a:xfrm>
          <a:prstGeom prst="rect">
            <a:avLst/>
          </a:prstGeom>
          <a:noFill/>
        </p:spPr>
        <p:txBody>
          <a:bodyPr vert="eaVert" wrap="non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79712" y="2141999"/>
            <a:ext cx="6192620" cy="584775"/>
          </a:xfrm>
          <a:prstGeom prst="rect">
            <a:avLst/>
          </a:prstGeom>
          <a:noFill/>
        </p:spPr>
        <p:txBody>
          <a:bodyPr wrap="square" rtlCol="0">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Daycare is a sweet assistant to help the school managing classes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students and teachers.</a:t>
            </a:r>
          </a:p>
        </p:txBody>
      </p:sp>
      <p:sp>
        <p:nvSpPr>
          <p:cNvPr id="2" name="灯片编号占位符 1"/>
          <p:cNvSpPr>
            <a:spLocks noGrp="1"/>
          </p:cNvSpPr>
          <p:nvPr>
            <p:ph type="sldNum" sz="quarter" idx="12"/>
          </p:nvPr>
        </p:nvSpPr>
        <p:spPr/>
        <p:txBody>
          <a:bodyPr/>
          <a:lstStyle/>
          <a:p>
            <a:fld id="{8C83E54D-405F-446B-AE9B-7FFD24FC0EFB}" type="slidenum">
              <a:rPr lang="zh-CN" altLang="en-US" smtClean="0"/>
              <a:t>2</a:t>
            </a:fld>
            <a:endParaRPr lang="zh-CN" altLang="en-US"/>
          </a:p>
        </p:txBody>
      </p:sp>
    </p:spTree>
    <p:extLst>
      <p:ext uri="{BB962C8B-B14F-4D97-AF65-F5344CB8AC3E}">
        <p14:creationId xmlns:p14="http://schemas.microsoft.com/office/powerpoint/2010/main" val="1009020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41" presetClass="entr" presetSubtype="0" fill="hold" grpId="0" nodeType="withEffect">
                                  <p:stCondLst>
                                    <p:cond delay="1000"/>
                                  </p:stCondLst>
                                  <p:iterate type="lt">
                                    <p:tmPct val="10000"/>
                                  </p:iterate>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9"/>
                                        </p:tgtEl>
                                        <p:attrNameLst>
                                          <p:attrName>ppt_y</p:attrName>
                                        </p:attrNameLst>
                                      </p:cBhvr>
                                      <p:tavLst>
                                        <p:tav tm="0">
                                          <p:val>
                                            <p:strVal val="#ppt_y"/>
                                          </p:val>
                                        </p:tav>
                                        <p:tav tm="100000">
                                          <p:val>
                                            <p:strVal val="#ppt_y"/>
                                          </p:val>
                                        </p:tav>
                                      </p:tavLst>
                                    </p:anim>
                                    <p:anim calcmode="lin" valueType="num">
                                      <p:cBhvr>
                                        <p:cTn id="27"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Xiaoge</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Zhang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20</a:t>
            </a:fld>
            <a:endParaRPr lang="zh-CN" altLang="en-US"/>
          </a:p>
        </p:txBody>
      </p:sp>
      <p:pic>
        <p:nvPicPr>
          <p:cNvPr id="17" name="图片 16">
            <a:extLst>
              <a:ext uri="{FF2B5EF4-FFF2-40B4-BE49-F238E27FC236}">
                <a16:creationId xmlns:a16="http://schemas.microsoft.com/office/drawing/2014/main" id="{595381CE-C695-4E7E-96F2-5DFAD7A015C3}"/>
              </a:ext>
            </a:extLst>
          </p:cNvPr>
          <p:cNvPicPr>
            <a:picLocks noChangeAspect="1"/>
          </p:cNvPicPr>
          <p:nvPr/>
        </p:nvPicPr>
        <p:blipFill>
          <a:blip r:embed="rId6"/>
          <a:stretch>
            <a:fillRect/>
          </a:stretch>
        </p:blipFill>
        <p:spPr>
          <a:xfrm>
            <a:off x="1957387" y="987574"/>
            <a:ext cx="5229225" cy="4000500"/>
          </a:xfrm>
          <a:prstGeom prst="rect">
            <a:avLst/>
          </a:prstGeom>
        </p:spPr>
      </p:pic>
      <p:sp>
        <p:nvSpPr>
          <p:cNvPr id="20" name="矩形 19"/>
          <p:cNvSpPr/>
          <p:nvPr/>
        </p:nvSpPr>
        <p:spPr>
          <a:xfrm>
            <a:off x="-396552" y="987574"/>
            <a:ext cx="1800200" cy="432048"/>
          </a:xfrm>
          <a:prstGeom prst="rect">
            <a:avLst/>
          </a:prstGeom>
          <a:solidFill>
            <a:srgbClr val="3399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9109" y="1018932"/>
            <a:ext cx="954499" cy="369332"/>
          </a:xfrm>
          <a:prstGeom prst="rect">
            <a:avLst/>
          </a:prstGeom>
          <a:noFill/>
        </p:spPr>
        <p:txBody>
          <a:bodyPr wrap="square" rtlCol="0">
            <a:spAutoFit/>
          </a:bodyPr>
          <a:lstStyle/>
          <a:p>
            <a:r>
              <a:rPr lang="en-US" altLang="zh-CN" b="1" dirty="0" smtClean="0">
                <a:solidFill>
                  <a:schemeClr val="bg1"/>
                </a:solidFill>
              </a:rPr>
              <a:t>Create</a:t>
            </a:r>
            <a:endParaRPr lang="en-US" altLang="zh-CN" b="1" dirty="0">
              <a:solidFill>
                <a:schemeClr val="bg1"/>
              </a:solidFill>
            </a:endParaRPr>
          </a:p>
        </p:txBody>
      </p:sp>
    </p:spTree>
    <p:extLst>
      <p:ext uri="{BB962C8B-B14F-4D97-AF65-F5344CB8AC3E}">
        <p14:creationId xmlns:p14="http://schemas.microsoft.com/office/powerpoint/2010/main" val="42031243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Xiaoge</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Zhang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21</a:t>
            </a:fld>
            <a:endParaRPr lang="zh-CN" altLang="en-US"/>
          </a:p>
        </p:txBody>
      </p:sp>
      <p:sp>
        <p:nvSpPr>
          <p:cNvPr id="11" name="矩形 10"/>
          <p:cNvSpPr/>
          <p:nvPr/>
        </p:nvSpPr>
        <p:spPr>
          <a:xfrm>
            <a:off x="-396552" y="987574"/>
            <a:ext cx="1800200" cy="432048"/>
          </a:xfrm>
          <a:prstGeom prst="rect">
            <a:avLst/>
          </a:prstGeom>
          <a:solidFill>
            <a:srgbClr val="3399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109" y="1018932"/>
            <a:ext cx="954499" cy="369332"/>
          </a:xfrm>
          <a:prstGeom prst="rect">
            <a:avLst/>
          </a:prstGeom>
          <a:noFill/>
        </p:spPr>
        <p:txBody>
          <a:bodyPr wrap="square" rtlCol="0">
            <a:spAutoFit/>
          </a:bodyPr>
          <a:lstStyle/>
          <a:p>
            <a:pPr algn="ctr" fontAlgn="base">
              <a:spcBef>
                <a:spcPct val="0"/>
              </a:spcBef>
              <a:spcAft>
                <a:spcPct val="0"/>
              </a:spcAft>
              <a:defRPr/>
            </a:pPr>
            <a:r>
              <a:rPr lang="en-US" altLang="zh-CN" b="1" kern="0" dirty="0">
                <a:solidFill>
                  <a:srgbClr val="FFFFFF"/>
                </a:solidFill>
                <a:ea typeface="微软雅黑"/>
                <a:sym typeface="宋体" pitchFamily="2" charset="-122"/>
              </a:rPr>
              <a:t>Assign</a:t>
            </a:r>
            <a:endParaRPr lang="zh-CN" altLang="en-US" b="1" kern="0" dirty="0">
              <a:solidFill>
                <a:srgbClr val="FFFFFF"/>
              </a:solidFill>
              <a:ea typeface="微软雅黑"/>
              <a:sym typeface="宋体" pitchFamily="2" charset="-122"/>
            </a:endParaRPr>
          </a:p>
        </p:txBody>
      </p:sp>
      <p:grpSp>
        <p:nvGrpSpPr>
          <p:cNvPr id="7" name="组合 6"/>
          <p:cNvGrpSpPr/>
          <p:nvPr/>
        </p:nvGrpSpPr>
        <p:grpSpPr>
          <a:xfrm>
            <a:off x="1683660" y="1388264"/>
            <a:ext cx="6820287" cy="3022179"/>
            <a:chOff x="1712153" y="1388264"/>
            <a:chExt cx="6820287" cy="3022179"/>
          </a:xfrm>
        </p:grpSpPr>
        <p:pic>
          <p:nvPicPr>
            <p:cNvPr id="9" name="图片 8">
              <a:extLst>
                <a:ext uri="{FF2B5EF4-FFF2-40B4-BE49-F238E27FC236}">
                  <a16:creationId xmlns:a16="http://schemas.microsoft.com/office/drawing/2014/main" id="{D49B6E40-A3E8-4C26-93E1-5FA1F4FB59B1}"/>
                </a:ext>
              </a:extLst>
            </p:cNvPr>
            <p:cNvPicPr>
              <a:picLocks noChangeAspect="1"/>
            </p:cNvPicPr>
            <p:nvPr/>
          </p:nvPicPr>
          <p:blipFill>
            <a:blip r:embed="rId6"/>
            <a:stretch>
              <a:fillRect/>
            </a:stretch>
          </p:blipFill>
          <p:spPr>
            <a:xfrm>
              <a:off x="1712153" y="1388264"/>
              <a:ext cx="6185097" cy="3022179"/>
            </a:xfrm>
            <a:prstGeom prst="rect">
              <a:avLst/>
            </a:prstGeom>
            <a:solidFill>
              <a:schemeClr val="bg1"/>
            </a:solidFill>
            <a:ln>
              <a:solidFill>
                <a:schemeClr val="bg1"/>
              </a:solidFill>
            </a:ln>
          </p:spPr>
        </p:pic>
        <p:sp>
          <p:nvSpPr>
            <p:cNvPr id="6" name="矩形 5"/>
            <p:cNvSpPr/>
            <p:nvPr/>
          </p:nvSpPr>
          <p:spPr>
            <a:xfrm>
              <a:off x="7596336" y="3579862"/>
              <a:ext cx="936104"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86602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Xiaoge</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Zhang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22</a:t>
            </a:fld>
            <a:endParaRPr lang="zh-CN" altLang="en-US"/>
          </a:p>
        </p:txBody>
      </p:sp>
      <p:pic>
        <p:nvPicPr>
          <p:cNvPr id="9" name="图片 8">
            <a:extLst>
              <a:ext uri="{FF2B5EF4-FFF2-40B4-BE49-F238E27FC236}">
                <a16:creationId xmlns:a16="http://schemas.microsoft.com/office/drawing/2014/main" id="{F34AAF21-B2A2-4341-A440-A603773F30C5}"/>
              </a:ext>
            </a:extLst>
          </p:cNvPr>
          <p:cNvPicPr>
            <a:picLocks noChangeAspect="1"/>
          </p:cNvPicPr>
          <p:nvPr/>
        </p:nvPicPr>
        <p:blipFill>
          <a:blip r:embed="rId6"/>
          <a:stretch>
            <a:fillRect/>
          </a:stretch>
        </p:blipFill>
        <p:spPr>
          <a:xfrm>
            <a:off x="1430955" y="1376362"/>
            <a:ext cx="3672409" cy="3228975"/>
          </a:xfrm>
          <a:prstGeom prst="rect">
            <a:avLst/>
          </a:prstGeom>
        </p:spPr>
      </p:pic>
      <p:pic>
        <p:nvPicPr>
          <p:cNvPr id="11" name="图片 10">
            <a:extLst>
              <a:ext uri="{FF2B5EF4-FFF2-40B4-BE49-F238E27FC236}">
                <a16:creationId xmlns:a16="http://schemas.microsoft.com/office/drawing/2014/main" id="{7D9DBFF0-3B6D-46FA-B5F8-1EB570B074A6}"/>
              </a:ext>
            </a:extLst>
          </p:cNvPr>
          <p:cNvPicPr>
            <a:picLocks noChangeAspect="1"/>
          </p:cNvPicPr>
          <p:nvPr/>
        </p:nvPicPr>
        <p:blipFill>
          <a:blip r:embed="rId7"/>
          <a:stretch>
            <a:fillRect/>
          </a:stretch>
        </p:blipFill>
        <p:spPr>
          <a:xfrm>
            <a:off x="4867275" y="1357312"/>
            <a:ext cx="3819525" cy="3228975"/>
          </a:xfrm>
          <a:prstGeom prst="rect">
            <a:avLst/>
          </a:prstGeom>
        </p:spPr>
      </p:pic>
      <p:sp>
        <p:nvSpPr>
          <p:cNvPr id="14" name="矩形 13"/>
          <p:cNvSpPr/>
          <p:nvPr/>
        </p:nvSpPr>
        <p:spPr>
          <a:xfrm>
            <a:off x="-396552" y="987574"/>
            <a:ext cx="1800200" cy="432048"/>
          </a:xfrm>
          <a:prstGeom prst="rect">
            <a:avLst/>
          </a:prstGeom>
          <a:solidFill>
            <a:srgbClr val="3399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109" y="1018932"/>
            <a:ext cx="954499" cy="369332"/>
          </a:xfrm>
          <a:prstGeom prst="rect">
            <a:avLst/>
          </a:prstGeom>
          <a:noFill/>
        </p:spPr>
        <p:txBody>
          <a:bodyPr wrap="square" rtlCol="0">
            <a:spAutoFit/>
          </a:bodyPr>
          <a:lstStyle/>
          <a:p>
            <a:pPr algn="ctr" fontAlgn="base">
              <a:spcBef>
                <a:spcPct val="0"/>
              </a:spcBef>
              <a:spcAft>
                <a:spcPct val="0"/>
              </a:spcAft>
              <a:defRPr/>
            </a:pPr>
            <a:r>
              <a:rPr lang="en-US" altLang="zh-CN" b="1" kern="0" dirty="0" smtClean="0">
                <a:solidFill>
                  <a:srgbClr val="FFFFFF"/>
                </a:solidFill>
                <a:ea typeface="微软雅黑"/>
                <a:sym typeface="宋体" pitchFamily="2" charset="-122"/>
              </a:rPr>
              <a:t>Add</a:t>
            </a:r>
            <a:endParaRPr lang="zh-CN" altLang="en-US" b="1" kern="0" dirty="0">
              <a:solidFill>
                <a:srgbClr val="FFFFFF"/>
              </a:solidFill>
              <a:ea typeface="微软雅黑"/>
              <a:sym typeface="宋体" pitchFamily="2" charset="-122"/>
            </a:endParaRPr>
          </a:p>
        </p:txBody>
      </p:sp>
    </p:spTree>
    <p:extLst>
      <p:ext uri="{BB962C8B-B14F-4D97-AF65-F5344CB8AC3E}">
        <p14:creationId xmlns:p14="http://schemas.microsoft.com/office/powerpoint/2010/main" val="1787859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Xiaoge</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Zhang</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23</a:t>
            </a:fld>
            <a:endParaRPr lang="zh-CN" altLang="en-US"/>
          </a:p>
        </p:txBody>
      </p:sp>
      <p:sp>
        <p:nvSpPr>
          <p:cNvPr id="13" name="矩形 12"/>
          <p:cNvSpPr/>
          <p:nvPr/>
        </p:nvSpPr>
        <p:spPr>
          <a:xfrm>
            <a:off x="-396552" y="987574"/>
            <a:ext cx="1800200" cy="432048"/>
          </a:xfrm>
          <a:prstGeom prst="rect">
            <a:avLst/>
          </a:prstGeom>
          <a:solidFill>
            <a:srgbClr val="3399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9109" y="1018932"/>
            <a:ext cx="1098515" cy="369332"/>
          </a:xfrm>
          <a:prstGeom prst="rect">
            <a:avLst/>
          </a:prstGeom>
          <a:noFill/>
        </p:spPr>
        <p:txBody>
          <a:bodyPr wrap="square" rtlCol="0">
            <a:spAutoFit/>
          </a:bodyPr>
          <a:lstStyle/>
          <a:p>
            <a:pPr algn="ctr" fontAlgn="base">
              <a:spcBef>
                <a:spcPct val="0"/>
              </a:spcBef>
              <a:spcAft>
                <a:spcPct val="0"/>
              </a:spcAft>
              <a:defRPr/>
            </a:pPr>
            <a:r>
              <a:rPr lang="en-US" altLang="zh-CN" b="1" kern="0" dirty="0" smtClean="0">
                <a:solidFill>
                  <a:srgbClr val="FFFFFF"/>
                </a:solidFill>
                <a:ea typeface="微软雅黑"/>
                <a:sym typeface="宋体" pitchFamily="2" charset="-122"/>
              </a:rPr>
              <a:t>Associate</a:t>
            </a:r>
            <a:endParaRPr lang="zh-CN" altLang="en-US" b="1" kern="0" dirty="0">
              <a:solidFill>
                <a:srgbClr val="FFFFFF"/>
              </a:solidFill>
              <a:ea typeface="微软雅黑"/>
              <a:sym typeface="宋体" pitchFamily="2" charset="-122"/>
            </a:endParaRPr>
          </a:p>
        </p:txBody>
      </p:sp>
      <p:pic>
        <p:nvPicPr>
          <p:cNvPr id="16" name="图片 15">
            <a:extLst>
              <a:ext uri="{FF2B5EF4-FFF2-40B4-BE49-F238E27FC236}">
                <a16:creationId xmlns:a16="http://schemas.microsoft.com/office/drawing/2014/main" id="{F881B8EF-8E3B-4C38-B886-139398D37447}"/>
              </a:ext>
            </a:extLst>
          </p:cNvPr>
          <p:cNvPicPr>
            <a:picLocks noChangeAspect="1"/>
          </p:cNvPicPr>
          <p:nvPr/>
        </p:nvPicPr>
        <p:blipFill>
          <a:blip r:embed="rId6"/>
          <a:stretch>
            <a:fillRect/>
          </a:stretch>
        </p:blipFill>
        <p:spPr>
          <a:xfrm>
            <a:off x="1667829" y="1403236"/>
            <a:ext cx="6446251" cy="3364027"/>
          </a:xfrm>
          <a:prstGeom prst="rect">
            <a:avLst/>
          </a:prstGeom>
        </p:spPr>
      </p:pic>
    </p:spTree>
    <p:extLst>
      <p:ext uri="{BB962C8B-B14F-4D97-AF65-F5344CB8AC3E}">
        <p14:creationId xmlns:p14="http://schemas.microsoft.com/office/powerpoint/2010/main" val="3000082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62804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Mengfan</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Shi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24</a:t>
            </a:fld>
            <a:endParaRPr lang="zh-CN" altLang="en-US"/>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13" name="文本框 12"/>
          <p:cNvSpPr txBox="1"/>
          <p:nvPr/>
        </p:nvSpPr>
        <p:spPr>
          <a:xfrm>
            <a:off x="1907704" y="819517"/>
            <a:ext cx="5976664" cy="37421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Our daycare project is achieved by JAVAFX, we use Screen Builder to design our UI.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The target users are mainly three groups of people: Administrator, Student and Teacher.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Administrator: add new member, manage the classrooms</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Student: see personal information, check and update immunization record</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Teacher: see personal information, show class and student detail</a:t>
            </a:r>
          </a:p>
        </p:txBody>
      </p:sp>
      <p:sp>
        <p:nvSpPr>
          <p:cNvPr id="16" name="矩形 15"/>
          <p:cNvSpPr/>
          <p:nvPr/>
        </p:nvSpPr>
        <p:spPr>
          <a:xfrm>
            <a:off x="-396552" y="987574"/>
            <a:ext cx="1800200" cy="432048"/>
          </a:xfrm>
          <a:prstGeom prst="rect">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109" y="1018932"/>
            <a:ext cx="1314539" cy="369332"/>
          </a:xfrm>
          <a:prstGeom prst="rect">
            <a:avLst/>
          </a:prstGeom>
          <a:noFill/>
        </p:spPr>
        <p:txBody>
          <a:bodyPr wrap="square" rtlCol="0">
            <a:spAutoFit/>
          </a:bodyPr>
          <a:lstStyle/>
          <a:p>
            <a:pPr algn="ctr" fontAlgn="base">
              <a:spcBef>
                <a:spcPct val="0"/>
              </a:spcBef>
              <a:spcAft>
                <a:spcPct val="0"/>
              </a:spcAft>
              <a:defRPr/>
            </a:pPr>
            <a:r>
              <a:rPr lang="en-US" altLang="zh-CN" b="1" kern="0" dirty="0" smtClean="0">
                <a:solidFill>
                  <a:srgbClr val="FFFFFF"/>
                </a:solidFill>
                <a:ea typeface="微软雅黑"/>
                <a:sym typeface="宋体" pitchFamily="2" charset="-122"/>
              </a:rPr>
              <a:t>Main Aim</a:t>
            </a:r>
            <a:endParaRPr lang="zh-CN" altLang="en-US" b="1" kern="0" dirty="0">
              <a:solidFill>
                <a:srgbClr val="FFFFFF"/>
              </a:solidFill>
              <a:ea typeface="微软雅黑"/>
              <a:sym typeface="宋体" pitchFamily="2" charset="-122"/>
            </a:endParaRPr>
          </a:p>
        </p:txBody>
      </p:sp>
    </p:spTree>
    <p:extLst>
      <p:ext uri="{BB962C8B-B14F-4D97-AF65-F5344CB8AC3E}">
        <p14:creationId xmlns:p14="http://schemas.microsoft.com/office/powerpoint/2010/main" val="30933866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b="1" dirty="0" err="1">
                <a:solidFill>
                  <a:schemeClr val="tx1">
                    <a:lumMod val="85000"/>
                    <a:lumOff val="15000"/>
                  </a:schemeClr>
                </a:solidFill>
                <a:latin typeface="微软雅黑" panose="020B0503020204020204" pitchFamily="34" charset="-122"/>
                <a:ea typeface="微软雅黑" panose="020B0503020204020204" pitchFamily="34" charset="-122"/>
              </a:rPr>
              <a:t>Mengfan</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Shi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25</a:t>
            </a:fld>
            <a:endParaRPr lang="zh-CN" altLang="en-US"/>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17" name="文本框 16"/>
          <p:cNvSpPr txBox="1"/>
          <p:nvPr/>
        </p:nvSpPr>
        <p:spPr>
          <a:xfrm>
            <a:off x="107504" y="1639431"/>
            <a:ext cx="3600400" cy="32162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See all classrooms’ situation; </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Show detail to see each classroom’s information;</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Change classes every 6 months;</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Add students and teachers to the system;</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View the rules to know how classrooms are assigned</a:t>
            </a:r>
          </a:p>
          <a:p>
            <a:pPr marL="285750" indent="-285750">
              <a:lnSpc>
                <a:spcPct val="150000"/>
              </a:lnSpc>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6"/>
          <a:stretch>
            <a:fillRect/>
          </a:stretch>
        </p:blipFill>
        <p:spPr>
          <a:xfrm>
            <a:off x="3635896" y="856973"/>
            <a:ext cx="4826511" cy="3777012"/>
          </a:xfrm>
          <a:prstGeom prst="rect">
            <a:avLst/>
          </a:prstGeom>
        </p:spPr>
      </p:pic>
      <p:sp>
        <p:nvSpPr>
          <p:cNvPr id="19" name="矩形 18"/>
          <p:cNvSpPr/>
          <p:nvPr/>
        </p:nvSpPr>
        <p:spPr>
          <a:xfrm>
            <a:off x="-396552" y="987574"/>
            <a:ext cx="1800200" cy="432048"/>
          </a:xfrm>
          <a:prstGeom prst="rect">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96552" y="1034321"/>
            <a:ext cx="1962611" cy="338554"/>
          </a:xfrm>
          <a:prstGeom prst="rect">
            <a:avLst/>
          </a:prstGeom>
          <a:noFill/>
        </p:spPr>
        <p:txBody>
          <a:bodyPr wrap="square" rtlCol="0">
            <a:spAutoFit/>
          </a:bodyPr>
          <a:lstStyle/>
          <a:p>
            <a:pPr algn="ctr" fontAlgn="base">
              <a:spcBef>
                <a:spcPct val="0"/>
              </a:spcBef>
              <a:spcAft>
                <a:spcPct val="0"/>
              </a:spcAft>
              <a:defRPr/>
            </a:pPr>
            <a:r>
              <a:rPr lang="en-US" altLang="zh-CN" sz="1600" b="1" kern="0" dirty="0" smtClean="0">
                <a:solidFill>
                  <a:srgbClr val="FFFFFF"/>
                </a:solidFill>
                <a:ea typeface="微软雅黑"/>
                <a:sym typeface="宋体" pitchFamily="2" charset="-122"/>
              </a:rPr>
              <a:t>    Administrator</a:t>
            </a:r>
            <a:endParaRPr lang="en-US" altLang="zh-CN" sz="1600" b="1" kern="0" dirty="0">
              <a:solidFill>
                <a:srgbClr val="FFFFFF"/>
              </a:solidFill>
              <a:ea typeface="微软雅黑"/>
              <a:sym typeface="宋体" pitchFamily="2" charset="-122"/>
            </a:endParaRPr>
          </a:p>
        </p:txBody>
      </p:sp>
    </p:spTree>
    <p:extLst>
      <p:ext uri="{BB962C8B-B14F-4D97-AF65-F5344CB8AC3E}">
        <p14:creationId xmlns:p14="http://schemas.microsoft.com/office/powerpoint/2010/main" val="13605876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b="1" dirty="0" err="1">
                <a:solidFill>
                  <a:schemeClr val="tx1">
                    <a:lumMod val="85000"/>
                    <a:lumOff val="15000"/>
                  </a:schemeClr>
                </a:solidFill>
                <a:latin typeface="微软雅黑" panose="020B0503020204020204" pitchFamily="34" charset="-122"/>
                <a:ea typeface="微软雅黑" panose="020B0503020204020204" pitchFamily="34" charset="-122"/>
              </a:rPr>
              <a:t>Mengfan</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Shi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26</a:t>
            </a:fld>
            <a:endParaRPr lang="zh-CN" altLang="en-US"/>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11" name="矩形 6"/>
          <p:cNvSpPr>
            <a:spLocks noChangeArrowheads="1"/>
          </p:cNvSpPr>
          <p:nvPr/>
        </p:nvSpPr>
        <p:spPr bwMode="auto">
          <a:xfrm>
            <a:off x="4249238" y="2057401"/>
            <a:ext cx="237540"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16" name="文本框 15"/>
          <p:cNvSpPr txBox="1"/>
          <p:nvPr/>
        </p:nvSpPr>
        <p:spPr>
          <a:xfrm>
            <a:off x="2051720" y="1145679"/>
            <a:ext cx="6984776" cy="3462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100" dirty="0" smtClean="0">
                <a:latin typeface="微软雅黑" panose="020B0503020204020204" pitchFamily="34" charset="-122"/>
                <a:ea typeface="微软雅黑" panose="020B0503020204020204" pitchFamily="34" charset="-122"/>
                <a:cs typeface="Times New Roman" panose="02020603050405020304" pitchFamily="18" charset="0"/>
              </a:rPr>
              <a:t>Each student use their ID to log in to see their own information and check the </a:t>
            </a:r>
            <a:r>
              <a:rPr lang="en-US" altLang="zh-CN" sz="1100" dirty="0" smtClean="0">
                <a:latin typeface="微软雅黑" panose="020B0503020204020204" pitchFamily="34" charset="-122"/>
                <a:ea typeface="微软雅黑" panose="020B0503020204020204" pitchFamily="34" charset="-122"/>
                <a:cs typeface="Times New Roman" panose="02020603050405020304" pitchFamily="18" charset="0"/>
              </a:rPr>
              <a:t>Immunization </a:t>
            </a:r>
            <a:r>
              <a:rPr lang="en-US" altLang="zh-CN" sz="1100" dirty="0" smtClean="0">
                <a:latin typeface="微软雅黑" panose="020B0503020204020204" pitchFamily="34" charset="-122"/>
                <a:ea typeface="微软雅黑" panose="020B0503020204020204" pitchFamily="34" charset="-122"/>
                <a:cs typeface="Times New Roman" panose="02020603050405020304" pitchFamily="18" charset="0"/>
              </a:rPr>
              <a:t>info;</a:t>
            </a:r>
          </a:p>
        </p:txBody>
      </p:sp>
      <p:pic>
        <p:nvPicPr>
          <p:cNvPr id="17" name="图片 16"/>
          <p:cNvPicPr>
            <a:picLocks noChangeAspect="1"/>
          </p:cNvPicPr>
          <p:nvPr/>
        </p:nvPicPr>
        <p:blipFill>
          <a:blip r:embed="rId6"/>
          <a:stretch>
            <a:fillRect/>
          </a:stretch>
        </p:blipFill>
        <p:spPr>
          <a:xfrm>
            <a:off x="230356" y="1607678"/>
            <a:ext cx="3983430" cy="3152105"/>
          </a:xfrm>
          <a:prstGeom prst="rect">
            <a:avLst/>
          </a:prstGeom>
        </p:spPr>
      </p:pic>
      <p:pic>
        <p:nvPicPr>
          <p:cNvPr id="18" name="图片 17"/>
          <p:cNvPicPr>
            <a:picLocks noChangeAspect="1"/>
          </p:cNvPicPr>
          <p:nvPr/>
        </p:nvPicPr>
        <p:blipFill>
          <a:blip r:embed="rId7"/>
          <a:stretch>
            <a:fillRect/>
          </a:stretch>
        </p:blipFill>
        <p:spPr>
          <a:xfrm>
            <a:off x="4860032" y="1607678"/>
            <a:ext cx="4103340" cy="3152934"/>
          </a:xfrm>
          <a:prstGeom prst="rect">
            <a:avLst/>
          </a:prstGeom>
        </p:spPr>
      </p:pic>
      <p:sp>
        <p:nvSpPr>
          <p:cNvPr id="19" name="矩形 18"/>
          <p:cNvSpPr/>
          <p:nvPr/>
        </p:nvSpPr>
        <p:spPr>
          <a:xfrm>
            <a:off x="-396552" y="987574"/>
            <a:ext cx="1800200" cy="432048"/>
          </a:xfrm>
          <a:prstGeom prst="rect">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8520" y="1009164"/>
            <a:ext cx="1314539" cy="369332"/>
          </a:xfrm>
          <a:prstGeom prst="rect">
            <a:avLst/>
          </a:prstGeom>
          <a:noFill/>
        </p:spPr>
        <p:txBody>
          <a:bodyPr wrap="square" rtlCol="0">
            <a:spAutoFit/>
          </a:bodyPr>
          <a:lstStyle/>
          <a:p>
            <a:pPr algn="ctr" fontAlgn="base">
              <a:spcBef>
                <a:spcPct val="0"/>
              </a:spcBef>
              <a:spcAft>
                <a:spcPct val="0"/>
              </a:spcAft>
              <a:defRPr/>
            </a:pPr>
            <a:r>
              <a:rPr lang="en-US" altLang="zh-CN" b="1" kern="0" dirty="0" smtClean="0">
                <a:solidFill>
                  <a:srgbClr val="FFFFFF"/>
                </a:solidFill>
                <a:ea typeface="微软雅黑"/>
                <a:sym typeface="宋体" pitchFamily="2" charset="-122"/>
              </a:rPr>
              <a:t>Student</a:t>
            </a:r>
            <a:endParaRPr lang="en-US" altLang="zh-CN" b="1" kern="0" dirty="0">
              <a:solidFill>
                <a:srgbClr val="FFFFFF"/>
              </a:solidFill>
              <a:ea typeface="微软雅黑"/>
              <a:sym typeface="宋体" pitchFamily="2" charset="-122"/>
            </a:endParaRPr>
          </a:p>
        </p:txBody>
      </p:sp>
    </p:spTree>
    <p:extLst>
      <p:ext uri="{BB962C8B-B14F-4D97-AF65-F5344CB8AC3E}">
        <p14:creationId xmlns:p14="http://schemas.microsoft.com/office/powerpoint/2010/main" val="1684087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b="1" dirty="0" err="1">
                <a:solidFill>
                  <a:schemeClr val="tx1">
                    <a:lumMod val="85000"/>
                    <a:lumOff val="15000"/>
                  </a:schemeClr>
                </a:solidFill>
                <a:latin typeface="微软雅黑" panose="020B0503020204020204" pitchFamily="34" charset="-122"/>
                <a:ea typeface="微软雅黑" panose="020B0503020204020204" pitchFamily="34" charset="-122"/>
              </a:rPr>
              <a:t>Mengfan</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Shi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27</a:t>
            </a:fld>
            <a:endParaRPr lang="zh-CN" altLang="en-US"/>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pic>
        <p:nvPicPr>
          <p:cNvPr id="11" name="图片 10"/>
          <p:cNvPicPr>
            <a:picLocks noChangeAspect="1"/>
          </p:cNvPicPr>
          <p:nvPr/>
        </p:nvPicPr>
        <p:blipFill>
          <a:blip r:embed="rId6"/>
          <a:stretch>
            <a:fillRect/>
          </a:stretch>
        </p:blipFill>
        <p:spPr>
          <a:xfrm>
            <a:off x="3923928" y="987574"/>
            <a:ext cx="4536504" cy="3548852"/>
          </a:xfrm>
          <a:prstGeom prst="rect">
            <a:avLst/>
          </a:prstGeom>
        </p:spPr>
      </p:pic>
      <p:sp>
        <p:nvSpPr>
          <p:cNvPr id="16" name="文本框 15"/>
          <p:cNvSpPr txBox="1"/>
          <p:nvPr/>
        </p:nvSpPr>
        <p:spPr>
          <a:xfrm>
            <a:off x="179512" y="1826989"/>
            <a:ext cx="3384376"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To update Immunization, students can choose from the immunization list to update the record or add new;</a:t>
            </a:r>
          </a:p>
          <a:p>
            <a:pPr marL="285750" indent="-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The duration of immunization is also listed</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396552" y="987574"/>
            <a:ext cx="1800200" cy="432048"/>
          </a:xfrm>
          <a:prstGeom prst="rect">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8520" y="1009164"/>
            <a:ext cx="1314539" cy="369332"/>
          </a:xfrm>
          <a:prstGeom prst="rect">
            <a:avLst/>
          </a:prstGeom>
          <a:noFill/>
        </p:spPr>
        <p:txBody>
          <a:bodyPr wrap="square" rtlCol="0">
            <a:spAutoFit/>
          </a:bodyPr>
          <a:lstStyle/>
          <a:p>
            <a:pPr algn="ctr" fontAlgn="base">
              <a:spcBef>
                <a:spcPct val="0"/>
              </a:spcBef>
              <a:spcAft>
                <a:spcPct val="0"/>
              </a:spcAft>
              <a:defRPr/>
            </a:pPr>
            <a:r>
              <a:rPr lang="en-US" altLang="zh-CN" b="1" kern="0" dirty="0" smtClean="0">
                <a:solidFill>
                  <a:srgbClr val="FFFFFF"/>
                </a:solidFill>
                <a:ea typeface="微软雅黑"/>
                <a:sym typeface="宋体" pitchFamily="2" charset="-122"/>
              </a:rPr>
              <a:t>Student</a:t>
            </a:r>
            <a:endParaRPr lang="en-US" altLang="zh-CN" b="1" kern="0" dirty="0">
              <a:solidFill>
                <a:srgbClr val="FFFFFF"/>
              </a:solidFill>
              <a:ea typeface="微软雅黑"/>
              <a:sym typeface="宋体" pitchFamily="2" charset="-122"/>
            </a:endParaRPr>
          </a:p>
        </p:txBody>
      </p:sp>
    </p:spTree>
    <p:extLst>
      <p:ext uri="{BB962C8B-B14F-4D97-AF65-F5344CB8AC3E}">
        <p14:creationId xmlns:p14="http://schemas.microsoft.com/office/powerpoint/2010/main" val="19099799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61094"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b="1" dirty="0" err="1">
                <a:solidFill>
                  <a:schemeClr val="tx1">
                    <a:lumMod val="85000"/>
                    <a:lumOff val="15000"/>
                  </a:schemeClr>
                </a:solidFill>
                <a:latin typeface="微软雅黑" panose="020B0503020204020204" pitchFamily="34" charset="-122"/>
                <a:ea typeface="微软雅黑" panose="020B0503020204020204" pitchFamily="34" charset="-122"/>
              </a:rPr>
              <a:t>Mengfan</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 Shi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28</a:t>
            </a:fld>
            <a:endParaRPr lang="zh-CN" altLang="en-US"/>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13" name="文本框 12"/>
          <p:cNvSpPr txBox="1"/>
          <p:nvPr/>
        </p:nvSpPr>
        <p:spPr>
          <a:xfrm>
            <a:off x="489856" y="1707654"/>
            <a:ext cx="3241181"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See all classrooms’ situation; </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Show detail to see each classroom’s information;</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Change classes every 6 months;</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Add students and teachers to the system;</a:t>
            </a:r>
          </a:p>
          <a:p>
            <a:pPr marL="285750" indent="-285750">
              <a:lnSpc>
                <a:spcPct val="150000"/>
              </a:lnSpc>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View the rules to know how classrooms are </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rPr>
              <a:t>assigned</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6"/>
          <a:stretch>
            <a:fillRect/>
          </a:stretch>
        </p:blipFill>
        <p:spPr>
          <a:xfrm>
            <a:off x="4067945" y="980213"/>
            <a:ext cx="4216566" cy="3299697"/>
          </a:xfrm>
          <a:prstGeom prst="rect">
            <a:avLst/>
          </a:prstGeom>
        </p:spPr>
      </p:pic>
      <p:sp>
        <p:nvSpPr>
          <p:cNvPr id="11" name="矩形 10"/>
          <p:cNvSpPr/>
          <p:nvPr/>
        </p:nvSpPr>
        <p:spPr>
          <a:xfrm>
            <a:off x="-396552" y="987574"/>
            <a:ext cx="1800200" cy="432048"/>
          </a:xfrm>
          <a:prstGeom prst="rect">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4544" y="1022710"/>
            <a:ext cx="1728192" cy="338554"/>
          </a:xfrm>
          <a:prstGeom prst="rect">
            <a:avLst/>
          </a:prstGeom>
          <a:noFill/>
        </p:spPr>
        <p:txBody>
          <a:bodyPr wrap="square" rtlCol="0">
            <a:spAutoFit/>
          </a:bodyPr>
          <a:lstStyle/>
          <a:p>
            <a:pPr algn="ctr" fontAlgn="base">
              <a:spcBef>
                <a:spcPct val="0"/>
              </a:spcBef>
              <a:spcAft>
                <a:spcPct val="0"/>
              </a:spcAft>
              <a:defRPr/>
            </a:pPr>
            <a:r>
              <a:rPr lang="en-US" altLang="zh-CN" sz="1600" b="1" kern="0" dirty="0" smtClean="0">
                <a:solidFill>
                  <a:srgbClr val="FFFFFF"/>
                </a:solidFill>
                <a:ea typeface="微软雅黑"/>
                <a:sym typeface="宋体" pitchFamily="2" charset="-122"/>
              </a:rPr>
              <a:t>Teacher</a:t>
            </a:r>
            <a:endParaRPr lang="en-US" altLang="zh-CN" sz="1600" b="1" kern="0" dirty="0">
              <a:solidFill>
                <a:srgbClr val="FFFFFF"/>
              </a:solidFill>
              <a:ea typeface="微软雅黑"/>
              <a:sym typeface="宋体" pitchFamily="2" charset="-122"/>
            </a:endParaRPr>
          </a:p>
        </p:txBody>
      </p:sp>
    </p:spTree>
    <p:extLst>
      <p:ext uri="{BB962C8B-B14F-4D97-AF65-F5344CB8AC3E}">
        <p14:creationId xmlns:p14="http://schemas.microsoft.com/office/powerpoint/2010/main" val="13927082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226268"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Qianru</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Yi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29</a:t>
            </a:fld>
            <a:endParaRPr lang="zh-CN" altLang="en-US"/>
          </a:p>
        </p:txBody>
      </p:sp>
      <p:sp>
        <p:nvSpPr>
          <p:cNvPr id="8" name="矩形 7"/>
          <p:cNvSpPr/>
          <p:nvPr/>
        </p:nvSpPr>
        <p:spPr>
          <a:xfrm>
            <a:off x="-396552" y="987574"/>
            <a:ext cx="2304256"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6512" y="1059582"/>
            <a:ext cx="2084481" cy="307777"/>
          </a:xfrm>
          <a:prstGeom prst="rect">
            <a:avLst/>
          </a:prstGeom>
          <a:noFill/>
        </p:spPr>
        <p:txBody>
          <a:bodyPr wrap="none"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Student Information </a:t>
            </a:r>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5" name="文本框 4"/>
          <p:cNvSpPr txBox="1"/>
          <p:nvPr/>
        </p:nvSpPr>
        <p:spPr>
          <a:xfrm>
            <a:off x="1259632" y="2147579"/>
            <a:ext cx="7027308" cy="2400657"/>
          </a:xfrm>
          <a:prstGeom prst="rect">
            <a:avLst/>
          </a:prstGeom>
          <a:noFill/>
        </p:spPr>
        <p:txBody>
          <a:bodyPr wrap="none" rtlCol="0">
            <a:spAutoFit/>
          </a:bodyPr>
          <a:lstStyle/>
          <a:p>
            <a:pPr fontAlgn="base">
              <a:spcBef>
                <a:spcPct val="0"/>
              </a:spcBef>
              <a:spcAft>
                <a:spcPct val="0"/>
              </a:spcAft>
            </a:pPr>
            <a:r>
              <a:rPr lang="en-US" altLang="zh-CN" dirty="0"/>
              <a:t> • Check through Student ID</a:t>
            </a:r>
          </a:p>
          <a:p>
            <a:pPr fontAlgn="base">
              <a:spcBef>
                <a:spcPct val="0"/>
              </a:spcBef>
              <a:spcAft>
                <a:spcPct val="0"/>
              </a:spcAft>
            </a:pPr>
            <a:endParaRPr lang="en-US" altLang="zh-CN" dirty="0"/>
          </a:p>
          <a:p>
            <a:pPr fontAlgn="base">
              <a:spcBef>
                <a:spcPct val="0"/>
              </a:spcBef>
              <a:spcAft>
                <a:spcPct val="0"/>
              </a:spcAft>
            </a:pPr>
            <a:r>
              <a:rPr lang="en-US" altLang="zh-CN" dirty="0"/>
              <a:t> •  Obtain data from csv file with student information</a:t>
            </a:r>
          </a:p>
          <a:p>
            <a:pPr fontAlgn="base">
              <a:spcBef>
                <a:spcPct val="0"/>
              </a:spcBef>
              <a:spcAft>
                <a:spcPct val="0"/>
              </a:spcAft>
            </a:pPr>
            <a:endParaRPr lang="en-US" altLang="zh-CN" dirty="0"/>
          </a:p>
          <a:p>
            <a:pPr fontAlgn="base">
              <a:spcBef>
                <a:spcPct val="0"/>
              </a:spcBef>
              <a:spcAft>
                <a:spcPct val="0"/>
              </a:spcAft>
            </a:pPr>
            <a:r>
              <a:rPr lang="en-US" altLang="zh-CN" dirty="0"/>
              <a:t> •  The role of student has no right to modify their registered information</a:t>
            </a:r>
          </a:p>
          <a:p>
            <a:pPr fontAlgn="base">
              <a:spcBef>
                <a:spcPct val="0"/>
              </a:spcBef>
              <a:spcAft>
                <a:spcPct val="0"/>
              </a:spcAft>
            </a:pPr>
            <a:endParaRPr lang="en-US" altLang="zh-CN" sz="1400" dirty="0"/>
          </a:p>
          <a:p>
            <a:pPr fontAlgn="base">
              <a:spcBef>
                <a:spcPct val="0"/>
              </a:spcBef>
              <a:spcAft>
                <a:spcPct val="0"/>
              </a:spcAft>
            </a:pPr>
            <a:endParaRPr lang="en-US" altLang="zh-CN" sz="1400" b="1" dirty="0"/>
          </a:p>
          <a:p>
            <a:pPr algn="ctr" fontAlgn="base">
              <a:spcBef>
                <a:spcPct val="0"/>
              </a:spcBef>
              <a:spcAft>
                <a:spcPct val="0"/>
              </a:spcAft>
            </a:pPr>
            <a:endParaRPr lang="zh-CN" altLang="en-US" sz="1400" dirty="0">
              <a:solidFill>
                <a:srgbClr val="FFFFFF"/>
              </a:solidFill>
              <a:latin typeface="微软雅黑"/>
              <a:ea typeface="微软雅黑"/>
              <a:sym typeface="宋体" pitchFamily="2" charset="-122"/>
            </a:endParaRPr>
          </a:p>
          <a:p>
            <a:endParaRPr lang="zh-CN" altLang="en-US" dirty="0"/>
          </a:p>
        </p:txBody>
      </p:sp>
    </p:spTree>
    <p:extLst>
      <p:ext uri="{BB962C8B-B14F-4D97-AF65-F5344CB8AC3E}">
        <p14:creationId xmlns:p14="http://schemas.microsoft.com/office/powerpoint/2010/main" val="4086365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5296797" y="1995686"/>
            <a:ext cx="2678237" cy="621046"/>
            <a:chOff x="5185929" y="1491630"/>
            <a:chExt cx="2678237" cy="621046"/>
          </a:xfrm>
        </p:grpSpPr>
        <p:sp>
          <p:nvSpPr>
            <p:cNvPr id="5" name="PA_文本框 24"/>
            <p:cNvSpPr txBox="1"/>
            <p:nvPr>
              <p:custDataLst>
                <p:tags r:id="rId8"/>
              </p:custDataLst>
            </p:nvPr>
          </p:nvSpPr>
          <p:spPr>
            <a:xfrm>
              <a:off x="5975379" y="1617487"/>
              <a:ext cx="1888787"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2"/>
            </p:custDataLst>
          </p:nvPr>
        </p:nvGrpSpPr>
        <p:grpSpPr>
          <a:xfrm>
            <a:off x="4788024" y="1227631"/>
            <a:ext cx="3852895" cy="621046"/>
            <a:chOff x="4860032" y="798576"/>
            <a:chExt cx="3852895" cy="621046"/>
          </a:xfrm>
        </p:grpSpPr>
        <p:sp>
          <p:nvSpPr>
            <p:cNvPr id="4" name="PA_文本框 23"/>
            <p:cNvSpPr txBox="1"/>
            <p:nvPr>
              <p:custDataLst>
                <p:tags r:id="rId7"/>
              </p:custDataLst>
            </p:nvPr>
          </p:nvSpPr>
          <p:spPr>
            <a:xfrm>
              <a:off x="5625094" y="924432"/>
              <a:ext cx="3087833"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Daycare Program Review</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8" name="PA_组合 27"/>
          <p:cNvGrpSpPr/>
          <p:nvPr>
            <p:custDataLst>
              <p:tags r:id="rId3"/>
            </p:custDataLst>
          </p:nvPr>
        </p:nvGrpSpPr>
        <p:grpSpPr>
          <a:xfrm>
            <a:off x="4888478" y="2787774"/>
            <a:ext cx="2632001" cy="621046"/>
            <a:chOff x="4860032" y="3678896"/>
            <a:chExt cx="2632001" cy="621046"/>
          </a:xfrm>
        </p:grpSpPr>
        <p:sp>
          <p:nvSpPr>
            <p:cNvPr id="8" name="PA_文本框 27"/>
            <p:cNvSpPr txBox="1"/>
            <p:nvPr>
              <p:custDataLst>
                <p:tags r:id="rId6"/>
              </p:custDataLst>
            </p:nvPr>
          </p:nvSpPr>
          <p:spPr>
            <a:xfrm>
              <a:off x="5613442" y="3800567"/>
              <a:ext cx="1878591"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Daycare Demo</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4"/>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5"/>
              </p:custDataLst>
            </p:nvPr>
          </p:nvSpPr>
          <p:spPr>
            <a:xfrm>
              <a:off x="1594745" y="2306209"/>
              <a:ext cx="1836208" cy="461665"/>
            </a:xfrm>
            <a:prstGeom prst="rect">
              <a:avLst/>
            </a:prstGeom>
            <a:noFill/>
          </p:spPr>
          <p:txBody>
            <a:bodyPr wrap="non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0" name="灯片编号占位符 29"/>
          <p:cNvSpPr>
            <a:spLocks noGrp="1"/>
          </p:cNvSpPr>
          <p:nvPr>
            <p:ph type="sldNum" sz="quarter" idx="12"/>
          </p:nvPr>
        </p:nvSpPr>
        <p:spPr/>
        <p:txBody>
          <a:bodyPr/>
          <a:lstStyle/>
          <a:p>
            <a:fld id="{8C83E54D-405F-446B-AE9B-7FFD24FC0EFB}" type="slidenum">
              <a:rPr lang="zh-CN" altLang="en-US" smtClean="0"/>
              <a:t>3</a:t>
            </a:fld>
            <a:endParaRPr lang="zh-CN" altLang="en-US"/>
          </a:p>
        </p:txBody>
      </p:sp>
    </p:spTree>
    <p:extLst>
      <p:ext uri="{BB962C8B-B14F-4D97-AF65-F5344CB8AC3E}">
        <p14:creationId xmlns:p14="http://schemas.microsoft.com/office/powerpoint/2010/main" val="16173180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2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226268"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Qianru</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Yi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30</a:t>
            </a:fld>
            <a:endParaRPr lang="zh-CN" altLang="en-US"/>
          </a:p>
        </p:txBody>
      </p:sp>
      <p:sp>
        <p:nvSpPr>
          <p:cNvPr id="8" name="矩形 7"/>
          <p:cNvSpPr/>
          <p:nvPr/>
        </p:nvSpPr>
        <p:spPr>
          <a:xfrm>
            <a:off x="-396552" y="987574"/>
            <a:ext cx="2304256"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0" y="1062881"/>
            <a:ext cx="1974836" cy="307777"/>
          </a:xfrm>
          <a:prstGeom prst="rect">
            <a:avLst/>
          </a:prstGeom>
          <a:noFill/>
        </p:spPr>
        <p:txBody>
          <a:bodyPr wrap="none" rtlCol="0">
            <a:spAutoFit/>
          </a:bodyPr>
          <a:lstStyle/>
          <a:p>
            <a:pPr fontAlgn="base">
              <a:spcBef>
                <a:spcPct val="0"/>
              </a:spcBef>
              <a:spcAft>
                <a:spcPct val="0"/>
              </a:spcAft>
              <a:defRPr/>
            </a:pPr>
            <a:r>
              <a:rPr lang="en-US" altLang="zh-CN" sz="1400" b="1" dirty="0">
                <a:solidFill>
                  <a:schemeClr val="bg1"/>
                </a:solidFill>
                <a:latin typeface="微软雅黑" panose="020B0503020204020204" pitchFamily="34" charset="-122"/>
                <a:ea typeface="微软雅黑" panose="020B0503020204020204" pitchFamily="34" charset="-122"/>
              </a:rPr>
              <a:t>Immunization Track</a:t>
            </a:r>
            <a:endParaRPr lang="zh-CN" altLang="en-US" sz="1400" b="1" kern="0" dirty="0">
              <a:solidFill>
                <a:schemeClr val="bg1"/>
              </a:solidFill>
              <a:latin typeface="微软雅黑" panose="020B0503020204020204" pitchFamily="34" charset="-122"/>
              <a:ea typeface="微软雅黑" panose="020B0503020204020204" pitchFamily="34" charset="-122"/>
            </a:endParaRPr>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5" name="文本框 4"/>
          <p:cNvSpPr txBox="1"/>
          <p:nvPr/>
        </p:nvSpPr>
        <p:spPr>
          <a:xfrm>
            <a:off x="1043608" y="1923678"/>
            <a:ext cx="7420942" cy="2400657"/>
          </a:xfrm>
          <a:prstGeom prst="rect">
            <a:avLst/>
          </a:prstGeom>
          <a:noFill/>
        </p:spPr>
        <p:txBody>
          <a:bodyPr wrap="none" rtlCol="0">
            <a:spAutoFit/>
          </a:bodyPr>
          <a:lstStyle/>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All </a:t>
            </a:r>
            <a:r>
              <a:rPr lang="en-US" altLang="zh-CN" dirty="0">
                <a:latin typeface="微软雅黑" panose="020B0503020204020204" pitchFamily="34" charset="-122"/>
                <a:ea typeface="微软雅黑" panose="020B0503020204020204" pitchFamily="34" charset="-122"/>
              </a:rPr>
              <a:t>immunization records of a specific student present in a table</a:t>
            </a:r>
          </a:p>
          <a:p>
            <a:pPr fontAlgn="base">
              <a:spcBef>
                <a:spcPct val="0"/>
              </a:spcBef>
              <a:spcAft>
                <a:spcPct val="0"/>
              </a:spcAft>
            </a:pPr>
            <a:endParaRPr lang="en-US" altLang="zh-CN" dirty="0">
              <a:latin typeface="微软雅黑" panose="020B0503020204020204" pitchFamily="34" charset="-122"/>
              <a:ea typeface="微软雅黑" panose="020B0503020204020204" pitchFamily="34" charset="-122"/>
            </a:endParaRPr>
          </a:p>
          <a:p>
            <a:pPr marL="285750" indent="-285750" fontAlgn="base">
              <a:spcBef>
                <a:spcPct val="0"/>
              </a:spcBef>
              <a:spcAft>
                <a:spcPct val="0"/>
              </a:spcAft>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Student </a:t>
            </a:r>
            <a:r>
              <a:rPr lang="en-US" altLang="zh-CN" dirty="0">
                <a:latin typeface="微软雅黑" panose="020B0503020204020204" pitchFamily="34" charset="-122"/>
                <a:ea typeface="微软雅黑" panose="020B0503020204020204" pitchFamily="34" charset="-122"/>
              </a:rPr>
              <a:t>could check the details of each immunization </a:t>
            </a:r>
            <a:r>
              <a:rPr lang="en-US" altLang="zh-CN" dirty="0" smtClean="0">
                <a:latin typeface="微软雅黑" panose="020B0503020204020204" pitchFamily="34" charset="-122"/>
                <a:ea typeface="微软雅黑" panose="020B0503020204020204" pitchFamily="34" charset="-122"/>
              </a:rPr>
              <a:t>record</a:t>
            </a:r>
          </a:p>
          <a:p>
            <a:pPr marL="285750" indent="-285750" fontAlgn="base">
              <a:spcBef>
                <a:spcPct val="0"/>
              </a:spcBef>
              <a:spcAft>
                <a:spcPct val="0"/>
              </a:spcAft>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Student </a:t>
            </a:r>
            <a:r>
              <a:rPr lang="en-US" altLang="zh-CN" dirty="0">
                <a:latin typeface="微软雅黑" panose="020B0503020204020204" pitchFamily="34" charset="-122"/>
                <a:ea typeface="微软雅黑" panose="020B0503020204020204" pitchFamily="34" charset="-122"/>
              </a:rPr>
              <a:t>could track the status of all immunizations in the table</a:t>
            </a:r>
            <a:endParaRPr lang="zh-CN" altLang="en-US" dirty="0">
              <a:latin typeface="微软雅黑" panose="020B0503020204020204" pitchFamily="34" charset="-122"/>
              <a:ea typeface="微软雅黑" panose="020B0503020204020204" pitchFamily="34" charset="-122"/>
            </a:endParaRPr>
          </a:p>
          <a:p>
            <a:pPr fontAlgn="base">
              <a:spcBef>
                <a:spcPct val="0"/>
              </a:spcBef>
              <a:spcAft>
                <a:spcPct val="0"/>
              </a:spcAft>
            </a:pPr>
            <a:endParaRPr lang="en-US" altLang="zh-CN" sz="1400" dirty="0">
              <a:latin typeface="微软雅黑" panose="020B0503020204020204" pitchFamily="34" charset="-122"/>
              <a:ea typeface="微软雅黑" panose="020B0503020204020204" pitchFamily="34" charset="-122"/>
            </a:endParaRPr>
          </a:p>
          <a:p>
            <a:pPr fontAlgn="base">
              <a:spcBef>
                <a:spcPct val="0"/>
              </a:spcBef>
              <a:spcAft>
                <a:spcPct val="0"/>
              </a:spcAft>
            </a:pPr>
            <a:endParaRPr lang="en-US" altLang="zh-CN" sz="1400" b="1" dirty="0">
              <a:latin typeface="微软雅黑" panose="020B0503020204020204" pitchFamily="34" charset="-122"/>
              <a:ea typeface="微软雅黑" panose="020B0503020204020204" pitchFamily="34" charset="-122"/>
            </a:endParaRPr>
          </a:p>
          <a:p>
            <a:pPr algn="ctr" fontAlgn="base">
              <a:spcBef>
                <a:spcPct val="0"/>
              </a:spcBef>
              <a:spcAft>
                <a:spcPct val="0"/>
              </a:spcAft>
            </a:pPr>
            <a:endParaRPr lang="zh-CN" altLang="en-US" sz="1400" dirty="0">
              <a:solidFill>
                <a:srgbClr val="FFFFFF"/>
              </a:solidFill>
              <a:latin typeface="微软雅黑" panose="020B0503020204020204" pitchFamily="34" charset="-122"/>
              <a:ea typeface="微软雅黑" panose="020B0503020204020204" pitchFamily="34" charset="-122"/>
              <a:sym typeface="宋体" pitchFamily="2"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45579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226268"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 –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Qianru</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Yi</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4" name="灯片编号占位符 3"/>
          <p:cNvSpPr>
            <a:spLocks noGrp="1"/>
          </p:cNvSpPr>
          <p:nvPr>
            <p:ph type="sldNum" sz="quarter" idx="12"/>
          </p:nvPr>
        </p:nvSpPr>
        <p:spPr/>
        <p:txBody>
          <a:bodyPr/>
          <a:lstStyle/>
          <a:p>
            <a:fld id="{8C83E54D-405F-446B-AE9B-7FFD24FC0EFB}" type="slidenum">
              <a:rPr lang="zh-CN" altLang="en-US" smtClean="0"/>
              <a:t>31</a:t>
            </a:fld>
            <a:endParaRPr lang="zh-CN" altLang="en-US"/>
          </a:p>
        </p:txBody>
      </p:sp>
      <p:sp>
        <p:nvSpPr>
          <p:cNvPr id="8" name="矩形 7"/>
          <p:cNvSpPr/>
          <p:nvPr/>
        </p:nvSpPr>
        <p:spPr>
          <a:xfrm>
            <a:off x="-396552" y="987574"/>
            <a:ext cx="2304256" cy="4320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100" y="1072291"/>
            <a:ext cx="1870320" cy="276999"/>
          </a:xfrm>
          <a:prstGeom prst="rect">
            <a:avLst/>
          </a:prstGeom>
          <a:noFill/>
        </p:spPr>
        <p:txBody>
          <a:bodyPr wrap="non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Immunization Update</a:t>
            </a:r>
          </a:p>
        </p:txBody>
      </p:sp>
      <p:sp>
        <p:nvSpPr>
          <p:cNvPr id="12" name="矩形 6"/>
          <p:cNvSpPr>
            <a:spLocks noChangeArrowheads="1"/>
          </p:cNvSpPr>
          <p:nvPr/>
        </p:nvSpPr>
        <p:spPr bwMode="auto">
          <a:xfrm>
            <a:off x="4307240" y="2147579"/>
            <a:ext cx="17953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Tx/>
              <a:buNone/>
              <a:defRPr/>
            </a:pPr>
            <a:r>
              <a:rPr lang="zh-CN" altLang="en-US" sz="1800" b="1" kern="0" dirty="0" smtClean="0">
                <a:solidFill>
                  <a:srgbClr val="FFFFFF"/>
                </a:solidFill>
                <a:ea typeface="微软雅黑"/>
                <a:sym typeface="宋体" pitchFamily="2" charset="-122"/>
              </a:rPr>
              <a:t> </a:t>
            </a:r>
            <a:endParaRPr lang="zh-CN" altLang="en-US" sz="1800" b="1" kern="0" dirty="0">
              <a:solidFill>
                <a:srgbClr val="FFFFFF"/>
              </a:solidFill>
              <a:ea typeface="微软雅黑"/>
              <a:sym typeface="宋体" pitchFamily="2" charset="-122"/>
            </a:endParaRPr>
          </a:p>
        </p:txBody>
      </p:sp>
      <p:sp>
        <p:nvSpPr>
          <p:cNvPr id="5" name="文本框 4"/>
          <p:cNvSpPr txBox="1"/>
          <p:nvPr/>
        </p:nvSpPr>
        <p:spPr>
          <a:xfrm>
            <a:off x="1043608" y="1842486"/>
            <a:ext cx="7179930" cy="2677656"/>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Contain two functions, the one is adding new immunization record for students</a:t>
            </a:r>
          </a:p>
          <a:p>
            <a:pPr marL="285750" indent="-285750" fontAlgn="base">
              <a:spcBef>
                <a:spcPct val="0"/>
              </a:spcBef>
              <a:spcAft>
                <a:spcPct val="0"/>
              </a:spcAft>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  The other is updating immunization record for students, including modify the record information, and renew the immunization from the date of “today”</a:t>
            </a:r>
          </a:p>
          <a:p>
            <a:pPr marL="285750" indent="-285750">
              <a:buFont typeface="Arial" panose="020B0604020202020204" pitchFamily="34" charset="0"/>
              <a:buChar char="•"/>
            </a:pPr>
            <a:endParaRPr lang="en-US" altLang="zh-CN" sz="1400" dirty="0"/>
          </a:p>
          <a:p>
            <a:pPr marL="285750" indent="-285750" fontAlgn="base">
              <a:spcBef>
                <a:spcPct val="0"/>
              </a:spcBef>
              <a:spcAft>
                <a:spcPct val="0"/>
              </a:spcAft>
              <a:buFont typeface="Arial" panose="020B0604020202020204" pitchFamily="34" charset="0"/>
              <a:buChar char="•"/>
            </a:pPr>
            <a:endParaRPr lang="en-US" altLang="zh-CN" sz="1400" b="1" dirty="0"/>
          </a:p>
          <a:p>
            <a:pPr marL="285750" indent="-285750" algn="ctr" fontAlgn="base">
              <a:spcBef>
                <a:spcPct val="0"/>
              </a:spcBef>
              <a:spcAft>
                <a:spcPct val="0"/>
              </a:spcAft>
              <a:buFont typeface="Arial" panose="020B0604020202020204" pitchFamily="34" charset="0"/>
              <a:buChar char="•"/>
            </a:pPr>
            <a:endParaRPr lang="zh-CN" altLang="en-US" sz="1400" dirty="0">
              <a:solidFill>
                <a:srgbClr val="FFFFFF"/>
              </a:solidFill>
              <a:latin typeface="微软雅黑"/>
              <a:ea typeface="微软雅黑"/>
              <a:sym typeface="宋体" pitchFamily="2" charset="-122"/>
            </a:endParaRPr>
          </a:p>
        </p:txBody>
      </p:sp>
    </p:spTree>
    <p:extLst>
      <p:ext uri="{BB962C8B-B14F-4D97-AF65-F5344CB8AC3E}">
        <p14:creationId xmlns:p14="http://schemas.microsoft.com/office/powerpoint/2010/main" val="36141190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56539" y="458609"/>
            <a:ext cx="12052161" cy="4699641"/>
            <a:chOff x="-356539" y="458609"/>
            <a:chExt cx="12052161" cy="4699641"/>
          </a:xfrm>
        </p:grpSpPr>
        <p:grpSp>
          <p:nvGrpSpPr>
            <p:cNvPr id="4" name="PA_组合 3"/>
            <p:cNvGrpSpPr/>
            <p:nvPr>
              <p:custDataLst>
                <p:tags r:id="rId4"/>
              </p:custDataLst>
            </p:nvPr>
          </p:nvGrpSpPr>
          <p:grpSpPr>
            <a:xfrm>
              <a:off x="0" y="771550"/>
              <a:ext cx="9144000" cy="4386700"/>
              <a:chOff x="0" y="771550"/>
              <a:chExt cx="9144000" cy="4386700"/>
            </a:xfrm>
          </p:grpSpPr>
          <p:sp>
            <p:nvSpPr>
              <p:cNvPr id="2"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D9D9D9"/>
                  </a:solidFill>
                </a:endParaRPr>
              </a:p>
            </p:txBody>
          </p:sp>
          <p:sp>
            <p:nvSpPr>
              <p:cNvPr id="3"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D9D9D9"/>
                  </a:solidFill>
                </a:endParaRPr>
              </a:p>
            </p:txBody>
          </p:sp>
        </p:grpSp>
        <p:sp>
          <p:nvSpPr>
            <p:cNvPr id="14" name="矩形 13"/>
            <p:cNvSpPr/>
            <p:nvPr/>
          </p:nvSpPr>
          <p:spPr>
            <a:xfrm rot="18257675">
              <a:off x="3689322" y="-3587252"/>
              <a:ext cx="3960440" cy="12052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文本框 4"/>
          <p:cNvSpPr txBox="1"/>
          <p:nvPr>
            <p:custDataLst>
              <p:tags r:id="rId1"/>
            </p:custDataLst>
          </p:nvPr>
        </p:nvSpPr>
        <p:spPr>
          <a:xfrm>
            <a:off x="4499992" y="1908307"/>
            <a:ext cx="1420582" cy="584775"/>
          </a:xfrm>
          <a:prstGeom prst="rect">
            <a:avLst/>
          </a:prstGeom>
          <a:noFill/>
        </p:spPr>
        <p:txBody>
          <a:bodyPr wrap="none" rtlCol="0">
            <a:spAutoFit/>
          </a:bodyPr>
          <a:lstStyle/>
          <a:p>
            <a:r>
              <a:rPr lang="en-US" altLang="zh-CN" sz="3200" b="1" dirty="0" smtClean="0">
                <a:solidFill>
                  <a:schemeClr val="tx1">
                    <a:lumMod val="85000"/>
                    <a:lumOff val="15000"/>
                  </a:schemeClr>
                </a:solidFill>
                <a:latin typeface="微软雅黑" panose="020B0503020204020204" pitchFamily="34" charset="-122"/>
                <a:ea typeface="微软雅黑" panose="020B0503020204020204" pitchFamily="34" charset="-122"/>
              </a:rPr>
              <a:t>Demo</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PA_文本框 8"/>
          <p:cNvSpPr txBox="1"/>
          <p:nvPr>
            <p:custDataLst>
              <p:tags r:id="rId2"/>
            </p:custDataLst>
          </p:nvPr>
        </p:nvSpPr>
        <p:spPr>
          <a:xfrm>
            <a:off x="4499992" y="2480578"/>
            <a:ext cx="2190343" cy="307777"/>
          </a:xfrm>
          <a:prstGeom prst="rect">
            <a:avLst/>
          </a:prstGeom>
          <a:noFill/>
        </p:spPr>
        <p:txBody>
          <a:bodyPr wrap="none" rtlCol="0">
            <a:spAutoFit/>
          </a:bodyPr>
          <a:lstStyle/>
          <a:p>
            <a:r>
              <a:rPr lang="en-US" altLang="zh-CN" sz="1400" i="1" dirty="0" smtClean="0">
                <a:solidFill>
                  <a:schemeClr val="tx1">
                    <a:lumMod val="75000"/>
                    <a:lumOff val="25000"/>
                  </a:schemeClr>
                </a:solidFill>
                <a:latin typeface="微软雅黑" panose="020B0503020204020204" pitchFamily="34" charset="-122"/>
                <a:ea typeface="微软雅黑" panose="020B0503020204020204" pitchFamily="34" charset="-122"/>
              </a:rPr>
              <a:t>Show Daycare Program</a:t>
            </a:r>
            <a:endPar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3"/>
            </p:custDataLst>
          </p:nvPr>
        </p:nvGrpSpPr>
        <p:grpSpPr>
          <a:xfrm>
            <a:off x="3045303" y="1684168"/>
            <a:ext cx="1033050" cy="1033050"/>
            <a:chOff x="5185929" y="3003798"/>
            <a:chExt cx="621046" cy="621046"/>
          </a:xfrm>
        </p:grpSpPr>
        <p:sp>
          <p:nvSpPr>
            <p:cNvPr id="11" name="椭圆 10"/>
            <p:cNvSpPr/>
            <p:nvPr/>
          </p:nvSpPr>
          <p:spPr>
            <a:xfrm>
              <a:off x="5185929" y="3003798"/>
              <a:ext cx="621046" cy="621046"/>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5353290" y="3171159"/>
              <a:ext cx="286324" cy="28632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6" name="灯片编号占位符 15"/>
          <p:cNvSpPr>
            <a:spLocks noGrp="1"/>
          </p:cNvSpPr>
          <p:nvPr>
            <p:ph type="sldNum" sz="quarter" idx="12"/>
          </p:nvPr>
        </p:nvSpPr>
        <p:spPr/>
        <p:txBody>
          <a:bodyPr/>
          <a:lstStyle/>
          <a:p>
            <a:fld id="{8C83E54D-405F-446B-AE9B-7FFD24FC0EFB}" type="slidenum">
              <a:rPr lang="zh-CN" altLang="en-US" smtClean="0"/>
              <a:t>32</a:t>
            </a:fld>
            <a:endParaRPr lang="zh-CN" altLang="en-US"/>
          </a:p>
        </p:txBody>
      </p:sp>
    </p:spTree>
    <p:extLst>
      <p:ext uri="{BB962C8B-B14F-4D97-AF65-F5344CB8AC3E}">
        <p14:creationId xmlns:p14="http://schemas.microsoft.com/office/powerpoint/2010/main" val="2237003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757" y="25"/>
            <a:ext cx="719541" cy="1004049"/>
          </a:xfrm>
          <a:prstGeom prst="rect">
            <a:avLst/>
          </a:prstGeom>
        </p:spPr>
      </p:pic>
      <p:sp>
        <p:nvSpPr>
          <p:cNvPr id="2" name="PA_文本框 6"/>
          <p:cNvSpPr txBox="1"/>
          <p:nvPr>
            <p:custDataLst>
              <p:tags r:id="rId1"/>
            </p:custDataLst>
          </p:nvPr>
        </p:nvSpPr>
        <p:spPr>
          <a:xfrm>
            <a:off x="1043608" y="210875"/>
            <a:ext cx="2745239"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Demo - Administrator</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8C83E54D-405F-446B-AE9B-7FFD24FC0EFB}" type="slidenum">
              <a:rPr lang="zh-CN" altLang="en-US" smtClean="0"/>
              <a:t>33</a:t>
            </a:fld>
            <a:endParaRPr lang="zh-CN" altLang="en-US"/>
          </a:p>
        </p:txBody>
      </p:sp>
      <p:sp>
        <p:nvSpPr>
          <p:cNvPr id="8" name="圆角矩形 7"/>
          <p:cNvSpPr/>
          <p:nvPr/>
        </p:nvSpPr>
        <p:spPr>
          <a:xfrm>
            <a:off x="559083" y="867152"/>
            <a:ext cx="7128792" cy="39001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356" y="1136242"/>
            <a:ext cx="4266247" cy="3361930"/>
          </a:xfrm>
          <a:prstGeom prst="rect">
            <a:avLst/>
          </a:prstGeom>
        </p:spPr>
      </p:pic>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2603" y="4118213"/>
            <a:ext cx="835272" cy="721988"/>
          </a:xfrm>
          <a:prstGeom prst="rect">
            <a:avLst/>
          </a:prstGeom>
        </p:spPr>
      </p:pic>
    </p:spTree>
    <p:extLst>
      <p:ext uri="{BB962C8B-B14F-4D97-AF65-F5344CB8AC3E}">
        <p14:creationId xmlns:p14="http://schemas.microsoft.com/office/powerpoint/2010/main" val="1916778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59083" y="867152"/>
            <a:ext cx="7128792" cy="39001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0355" y="1152195"/>
            <a:ext cx="4266247" cy="3339535"/>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757" y="25"/>
            <a:ext cx="719541" cy="1004049"/>
          </a:xfrm>
          <a:prstGeom prst="rect">
            <a:avLst/>
          </a:prstGeom>
        </p:spPr>
      </p:pic>
      <p:sp>
        <p:nvSpPr>
          <p:cNvPr id="2" name="PA_文本框 6"/>
          <p:cNvSpPr txBox="1"/>
          <p:nvPr>
            <p:custDataLst>
              <p:tags r:id="rId1"/>
            </p:custDataLst>
          </p:nvPr>
        </p:nvSpPr>
        <p:spPr>
          <a:xfrm>
            <a:off x="1043608" y="210875"/>
            <a:ext cx="2031325"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Demo - Student</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8C83E54D-405F-446B-AE9B-7FFD24FC0EFB}" type="slidenum">
              <a:rPr lang="zh-CN" altLang="en-US" smtClean="0"/>
              <a:t>34</a:t>
            </a:fld>
            <a:endParaRPr lang="zh-CN" altLang="en-US"/>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2603" y="4118213"/>
            <a:ext cx="835272" cy="721988"/>
          </a:xfrm>
          <a:prstGeom prst="rect">
            <a:avLst/>
          </a:prstGeom>
        </p:spPr>
      </p:pic>
    </p:spTree>
    <p:extLst>
      <p:ext uri="{BB962C8B-B14F-4D97-AF65-F5344CB8AC3E}">
        <p14:creationId xmlns:p14="http://schemas.microsoft.com/office/powerpoint/2010/main" val="17281546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59083" y="867152"/>
            <a:ext cx="7128792" cy="39001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0356" y="1135487"/>
            <a:ext cx="4266247" cy="3361930"/>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757" y="25"/>
            <a:ext cx="719541" cy="1004049"/>
          </a:xfrm>
          <a:prstGeom prst="rect">
            <a:avLst/>
          </a:prstGeom>
        </p:spPr>
      </p:pic>
      <p:sp>
        <p:nvSpPr>
          <p:cNvPr id="2" name="PA_文本框 6"/>
          <p:cNvSpPr txBox="1"/>
          <p:nvPr>
            <p:custDataLst>
              <p:tags r:id="rId1"/>
            </p:custDataLst>
          </p:nvPr>
        </p:nvSpPr>
        <p:spPr>
          <a:xfrm>
            <a:off x="1043608" y="210875"/>
            <a:ext cx="2032608"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Demo – Teacher</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8C83E54D-405F-446B-AE9B-7FFD24FC0EFB}" type="slidenum">
              <a:rPr lang="zh-CN" altLang="en-US" smtClean="0"/>
              <a:t>35</a:t>
            </a:fld>
            <a:endParaRPr lang="zh-CN" altLang="en-US"/>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2603" y="4118213"/>
            <a:ext cx="835272" cy="721988"/>
          </a:xfrm>
          <a:prstGeom prst="rect">
            <a:avLst/>
          </a:prstGeom>
        </p:spPr>
      </p:pic>
    </p:spTree>
    <p:extLst>
      <p:ext uri="{BB962C8B-B14F-4D97-AF65-F5344CB8AC3E}">
        <p14:creationId xmlns:p14="http://schemas.microsoft.com/office/powerpoint/2010/main" val="1140980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7"/>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8"/>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2"/>
            </p:custDataLst>
          </p:nvPr>
        </p:nvSpPr>
        <p:spPr>
          <a:xfrm>
            <a:off x="2570440" y="2361983"/>
            <a:ext cx="5574988" cy="646331"/>
          </a:xfrm>
          <a:prstGeom prst="rect">
            <a:avLst/>
          </a:prstGeom>
          <a:noFill/>
        </p:spPr>
        <p:txBody>
          <a:bodyPr wrap="none" rtlCol="0">
            <a:spAutoFit/>
          </a:bodyPr>
          <a:lstStyle/>
          <a:p>
            <a:r>
              <a:rPr lang="en-US" altLang="zh-CN" sz="3600" b="1" dirty="0" smtClean="0">
                <a:solidFill>
                  <a:schemeClr val="tx1">
                    <a:lumMod val="85000"/>
                    <a:lumOff val="15000"/>
                  </a:schemeClr>
                </a:solidFill>
                <a:latin typeface="微软雅黑" panose="020B0503020204020204" pitchFamily="34" charset="-122"/>
                <a:ea typeface="微软雅黑" panose="020B0503020204020204" pitchFamily="34" charset="-122"/>
              </a:rPr>
              <a:t>Thank you for listening</a:t>
            </a:r>
            <a:endPar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PA_椭圆 10"/>
          <p:cNvSpPr/>
          <p:nvPr>
            <p:custDataLst>
              <p:tags r:id="rId3"/>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4"/>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5"/>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6"/>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t>36</a:t>
            </a:fld>
            <a:endParaRPr lang="zh-CN" altLang="en-US"/>
          </a:p>
        </p:txBody>
      </p:sp>
    </p:spTree>
    <p:extLst>
      <p:ext uri="{BB962C8B-B14F-4D97-AF65-F5344CB8AC3E}">
        <p14:creationId xmlns:p14="http://schemas.microsoft.com/office/powerpoint/2010/main" val="532506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56539" y="458609"/>
            <a:ext cx="12052161" cy="4699641"/>
            <a:chOff x="-356539" y="458609"/>
            <a:chExt cx="12052161" cy="4699641"/>
          </a:xfrm>
        </p:grpSpPr>
        <p:grpSp>
          <p:nvGrpSpPr>
            <p:cNvPr id="12" name="PA_组合 3"/>
            <p:cNvGrpSpPr/>
            <p:nvPr>
              <p:custDataLst>
                <p:tags r:id="rId4"/>
              </p:custDataLst>
            </p:nvPr>
          </p:nvGrpSpPr>
          <p:grpSpPr>
            <a:xfrm>
              <a:off x="0" y="771550"/>
              <a:ext cx="9144000" cy="4386700"/>
              <a:chOff x="0" y="771550"/>
              <a:chExt cx="9144000" cy="4386700"/>
            </a:xfrm>
          </p:grpSpPr>
          <p:sp>
            <p:nvSpPr>
              <p:cNvPr id="14"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D9D9D9"/>
                  </a:solidFill>
                </a:endParaRPr>
              </a:p>
            </p:txBody>
          </p:sp>
          <p:sp>
            <p:nvSpPr>
              <p:cNvPr id="15"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D9D9D9"/>
                  </a:solidFill>
                </a:endParaRPr>
              </a:p>
            </p:txBody>
          </p:sp>
        </p:grpSp>
        <p:sp>
          <p:nvSpPr>
            <p:cNvPr id="13" name="矩形 12"/>
            <p:cNvSpPr/>
            <p:nvPr/>
          </p:nvSpPr>
          <p:spPr>
            <a:xfrm rot="18257675">
              <a:off x="3689322" y="-3587252"/>
              <a:ext cx="3960440" cy="12052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文本框 4"/>
          <p:cNvSpPr txBox="1"/>
          <p:nvPr>
            <p:custDataLst>
              <p:tags r:id="rId1"/>
            </p:custDataLst>
          </p:nvPr>
        </p:nvSpPr>
        <p:spPr>
          <a:xfrm>
            <a:off x="4499992" y="1908307"/>
            <a:ext cx="4052456" cy="461665"/>
          </a:xfrm>
          <a:prstGeom prst="rect">
            <a:avLst/>
          </a:prstGeom>
          <a:noFill/>
        </p:spPr>
        <p:txBody>
          <a:bodyPr wrap="none" rtlCol="0">
            <a:spAutoFit/>
          </a:bodyPr>
          <a:lstStyle/>
          <a:p>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Daycare Program Review</a:t>
            </a:r>
          </a:p>
        </p:txBody>
      </p:sp>
      <p:grpSp>
        <p:nvGrpSpPr>
          <p:cNvPr id="7" name="PA_组合 6"/>
          <p:cNvGrpSpPr/>
          <p:nvPr>
            <p:custDataLst>
              <p:tags r:id="rId2"/>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0" name="PA_文本框 8"/>
          <p:cNvSpPr txBox="1"/>
          <p:nvPr>
            <p:custDataLst>
              <p:tags r:id="rId3"/>
            </p:custDataLst>
          </p:nvPr>
        </p:nvSpPr>
        <p:spPr>
          <a:xfrm>
            <a:off x="4499992" y="2399032"/>
            <a:ext cx="3839193" cy="307777"/>
          </a:xfrm>
          <a:prstGeom prst="rect">
            <a:avLst/>
          </a:prstGeom>
          <a:noFill/>
        </p:spPr>
        <p:txBody>
          <a:bodyPr wrap="none" rtlCol="0">
            <a:spAutoFit/>
          </a:bodyPr>
          <a:lstStyle/>
          <a:p>
            <a:r>
              <a:rPr lang="en-US" altLang="zh-CN" sz="1400" i="1" dirty="0" smtClean="0">
                <a:solidFill>
                  <a:schemeClr val="tx1">
                    <a:lumMod val="75000"/>
                    <a:lumOff val="25000"/>
                  </a:schemeClr>
                </a:solidFill>
                <a:latin typeface="微软雅黑" panose="020B0503020204020204" pitchFamily="34" charset="-122"/>
                <a:ea typeface="微软雅黑" panose="020B0503020204020204" pitchFamily="34" charset="-122"/>
              </a:rPr>
              <a:t>Program Function</a:t>
            </a:r>
            <a:r>
              <a:rPr lang="zh-CN" altLang="en-US" sz="1400" i="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i="1" dirty="0" smtClean="0">
                <a:solidFill>
                  <a:schemeClr val="tx1">
                    <a:lumMod val="75000"/>
                    <a:lumOff val="25000"/>
                  </a:schemeClr>
                </a:solidFill>
                <a:latin typeface="微软雅黑" panose="020B0503020204020204" pitchFamily="34" charset="-122"/>
                <a:ea typeface="微软雅黑" panose="020B0503020204020204" pitchFamily="34" charset="-122"/>
              </a:rPr>
              <a:t>UML &amp; Some Features</a:t>
            </a:r>
            <a:endPar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8C83E54D-405F-446B-AE9B-7FFD24FC0EFB}" type="slidenum">
              <a:rPr lang="zh-CN" altLang="en-US" smtClean="0"/>
              <a:t>4</a:t>
            </a:fld>
            <a:endParaRPr lang="zh-CN" altLang="en-US"/>
          </a:p>
        </p:txBody>
      </p:sp>
    </p:spTree>
    <p:extLst>
      <p:ext uri="{BB962C8B-B14F-4D97-AF65-F5344CB8AC3E}">
        <p14:creationId xmlns:p14="http://schemas.microsoft.com/office/powerpoint/2010/main" val="13163257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522025"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PA_文本框 6"/>
          <p:cNvSpPr txBox="1"/>
          <p:nvPr>
            <p:custDataLst>
              <p:tags r:id="rId1"/>
            </p:custDataLst>
          </p:nvPr>
        </p:nvSpPr>
        <p:spPr>
          <a:xfrm>
            <a:off x="1043608" y="210875"/>
            <a:ext cx="3053015"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Review - </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About Program</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38931" y="1058788"/>
            <a:ext cx="8137525" cy="2305050"/>
            <a:chOff x="538931" y="1059582"/>
            <a:chExt cx="8137525" cy="2305050"/>
          </a:xfrm>
        </p:grpSpPr>
        <p:grpSp>
          <p:nvGrpSpPr>
            <p:cNvPr id="5" name="组合 28"/>
            <p:cNvGrpSpPr>
              <a:grpSpLocks/>
            </p:cNvGrpSpPr>
            <p:nvPr/>
          </p:nvGrpSpPr>
          <p:grpSpPr bwMode="auto">
            <a:xfrm>
              <a:off x="1491431" y="1635845"/>
              <a:ext cx="6032500" cy="1152525"/>
              <a:chOff x="0" y="0"/>
              <a:chExt cx="6032665" cy="1152128"/>
            </a:xfrm>
          </p:grpSpPr>
          <p:sp>
            <p:nvSpPr>
              <p:cNvPr id="6" name="直接连接符 18"/>
              <p:cNvSpPr>
                <a:spLocks noChangeShapeType="1"/>
              </p:cNvSpPr>
              <p:nvPr/>
            </p:nvSpPr>
            <p:spPr bwMode="auto">
              <a:xfrm>
                <a:off x="0" y="504056"/>
                <a:ext cx="6032665" cy="1"/>
              </a:xfrm>
              <a:prstGeom prst="line">
                <a:avLst/>
              </a:prstGeom>
              <a:noFill/>
              <a:ln w="9525">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7" name="直接箭头连接符 20"/>
              <p:cNvCxnSpPr>
                <a:cxnSpLocks noChangeShapeType="1"/>
              </p:cNvCxnSpPr>
              <p:nvPr/>
            </p:nvCxnSpPr>
            <p:spPr bwMode="auto">
              <a:xfrm>
                <a:off x="0"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8" name="直接箭头连接符 23"/>
              <p:cNvCxnSpPr>
                <a:cxnSpLocks noChangeShapeType="1"/>
              </p:cNvCxnSpPr>
              <p:nvPr/>
            </p:nvCxnSpPr>
            <p:spPr bwMode="auto">
              <a:xfrm>
                <a:off x="2031485"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9" name="直接箭头连接符 24"/>
              <p:cNvCxnSpPr>
                <a:cxnSpLocks noChangeShapeType="1"/>
              </p:cNvCxnSpPr>
              <p:nvPr/>
            </p:nvCxnSpPr>
            <p:spPr bwMode="auto">
              <a:xfrm>
                <a:off x="4144450"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10" name="直接箭头连接符 25"/>
              <p:cNvCxnSpPr>
                <a:cxnSpLocks noChangeShapeType="1"/>
              </p:cNvCxnSpPr>
              <p:nvPr/>
            </p:nvCxnSpPr>
            <p:spPr bwMode="auto">
              <a:xfrm>
                <a:off x="6030758"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sp>
            <p:nvSpPr>
              <p:cNvPr id="11" name="直接连接符 27"/>
              <p:cNvSpPr>
                <a:spLocks noChangeShapeType="1"/>
              </p:cNvSpPr>
              <p:nvPr/>
            </p:nvSpPr>
            <p:spPr bwMode="auto">
              <a:xfrm flipH="1">
                <a:off x="3080337" y="0"/>
                <a:ext cx="1" cy="504056"/>
              </a:xfrm>
              <a:prstGeom prst="line">
                <a:avLst/>
              </a:prstGeom>
              <a:noFill/>
              <a:ln w="9525">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矩形 1"/>
            <p:cNvSpPr>
              <a:spLocks noChangeArrowheads="1"/>
            </p:cNvSpPr>
            <p:nvPr/>
          </p:nvSpPr>
          <p:spPr bwMode="auto">
            <a:xfrm>
              <a:off x="3419872" y="1059582"/>
              <a:ext cx="2319337" cy="576263"/>
            </a:xfrm>
            <a:prstGeom prst="rect">
              <a:avLst/>
            </a:prstGeom>
            <a:solidFill>
              <a:schemeClr val="tx2">
                <a:lumMod val="40000"/>
                <a:lumOff val="60000"/>
              </a:schemeClr>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2400" dirty="0" smtClean="0">
                  <a:solidFill>
                    <a:srgbClr val="FFFFFF"/>
                  </a:solidFill>
                  <a:latin typeface="微软雅黑" panose="020B0503020204020204" pitchFamily="34" charset="-122"/>
                  <a:ea typeface="微软雅黑" panose="020B0503020204020204" pitchFamily="34" charset="-122"/>
                  <a:sym typeface="宋体" pitchFamily="2" charset="-122"/>
                </a:rPr>
                <a:t>Function</a:t>
              </a:r>
              <a:endParaRPr lang="zh-CN" altLang="zh-CN" sz="24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6" name="矩形 10"/>
            <p:cNvSpPr>
              <a:spLocks noChangeArrowheads="1"/>
            </p:cNvSpPr>
            <p:nvPr/>
          </p:nvSpPr>
          <p:spPr bwMode="auto">
            <a:xfrm>
              <a:off x="538931" y="2788370"/>
              <a:ext cx="1905000" cy="576262"/>
            </a:xfrm>
            <a:prstGeom prst="rect">
              <a:avLst/>
            </a:prstGeom>
            <a:solidFill>
              <a:srgbClr val="FC6D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sym typeface="宋体" pitchFamily="2" charset="-122"/>
                </a:rPr>
                <a:t>Capture Data</a:t>
              </a:r>
              <a:endParaRPr lang="zh-CN" altLang="zh-CN" sz="20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9" name="矩形 11"/>
            <p:cNvSpPr>
              <a:spLocks noChangeArrowheads="1"/>
            </p:cNvSpPr>
            <p:nvPr/>
          </p:nvSpPr>
          <p:spPr bwMode="auto">
            <a:xfrm>
              <a:off x="2596331" y="2788370"/>
              <a:ext cx="1903413" cy="576262"/>
            </a:xfrm>
            <a:prstGeom prst="rect">
              <a:avLst/>
            </a:prstGeom>
            <a:solidFill>
              <a:srgbClr val="FBC6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宋体" pitchFamily="2" charset="-122"/>
                </a:rPr>
                <a:t>Track </a:t>
              </a:r>
              <a:r>
                <a:rPr lang="en-US" altLang="zh-CN" sz="1600" dirty="0" smtClean="0">
                  <a:solidFill>
                    <a:srgbClr val="FFFFFF"/>
                  </a:solidFill>
                  <a:latin typeface="微软雅黑" panose="020B0503020204020204" pitchFamily="34" charset="-122"/>
                  <a:ea typeface="微软雅黑" panose="020B0503020204020204" pitchFamily="34" charset="-122"/>
                  <a:sym typeface="宋体" pitchFamily="2" charset="-122"/>
                </a:rPr>
                <a:t>registration</a:t>
              </a:r>
              <a:endParaRPr lang="en-US" altLang="zh-CN" sz="16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2" name="矩形 12"/>
            <p:cNvSpPr>
              <a:spLocks noChangeArrowheads="1"/>
            </p:cNvSpPr>
            <p:nvPr/>
          </p:nvSpPr>
          <p:spPr bwMode="auto">
            <a:xfrm>
              <a:off x="4683894" y="2788370"/>
              <a:ext cx="1905000" cy="576262"/>
            </a:xfrm>
            <a:prstGeom prst="rect">
              <a:avLst/>
            </a:prstGeom>
            <a:solidFill>
              <a:srgbClr val="8BC066"/>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1400" dirty="0">
                  <a:solidFill>
                    <a:srgbClr val="FFFFFF"/>
                  </a:solidFill>
                  <a:latin typeface="微软雅黑" panose="020B0503020204020204" pitchFamily="34" charset="-122"/>
                  <a:ea typeface="微软雅黑" panose="020B0503020204020204" pitchFamily="34" charset="-122"/>
                  <a:sym typeface="+mn-lt"/>
                </a:rPr>
                <a:t>Track immunization</a:t>
              </a:r>
              <a:endParaRPr lang="zh-CN" altLang="zh-CN" sz="14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5" name="矩形 13"/>
            <p:cNvSpPr>
              <a:spLocks noChangeArrowheads="1"/>
            </p:cNvSpPr>
            <p:nvPr/>
          </p:nvSpPr>
          <p:spPr bwMode="auto">
            <a:xfrm>
              <a:off x="6773044" y="2788370"/>
              <a:ext cx="1903412" cy="576262"/>
            </a:xfrm>
            <a:prstGeom prst="rect">
              <a:avLst/>
            </a:prstGeom>
            <a:solidFill>
              <a:srgbClr val="66BFBD"/>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600" dirty="0" smtClean="0">
                  <a:solidFill>
                    <a:srgbClr val="FFFFFF"/>
                  </a:solidFill>
                  <a:latin typeface="微软雅黑" panose="020B0503020204020204" pitchFamily="34" charset="-122"/>
                  <a:ea typeface="微软雅黑" panose="020B0503020204020204" pitchFamily="34" charset="-122"/>
                  <a:sym typeface="宋体" pitchFamily="2" charset="-122"/>
                </a:rPr>
                <a:t>People Management</a:t>
              </a:r>
              <a:endParaRPr lang="zh-CN" altLang="zh-CN" sz="16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grpSp>
      <p:sp>
        <p:nvSpPr>
          <p:cNvPr id="28" name="PA_文本框 4"/>
          <p:cNvSpPr txBox="1"/>
          <p:nvPr>
            <p:custDataLst>
              <p:tags r:id="rId3"/>
            </p:custDataLst>
          </p:nvPr>
        </p:nvSpPr>
        <p:spPr>
          <a:xfrm>
            <a:off x="462731" y="3363838"/>
            <a:ext cx="2057400" cy="646331"/>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Student Name</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age</a:t>
            </a:r>
          </a:p>
          <a:p>
            <a:pPr marL="171450" indent="-171450">
              <a:buFont typeface="Arial" panose="020B0604020202020204" pitchFamily="34" charset="0"/>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Parents name</a:t>
            </a:r>
          </a:p>
          <a:p>
            <a:pPr marL="171450" indent="-171450">
              <a:buFont typeface="Arial" panose="020B0604020202020204" pitchFamily="34" charset="0"/>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GUI and CSV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File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input</a:t>
            </a:r>
          </a:p>
        </p:txBody>
      </p:sp>
      <p:sp>
        <p:nvSpPr>
          <p:cNvPr id="29" name="PA_文本框 4"/>
          <p:cNvSpPr txBox="1"/>
          <p:nvPr>
            <p:custDataLst>
              <p:tags r:id="rId4"/>
            </p:custDataLst>
          </p:nvPr>
        </p:nvSpPr>
        <p:spPr>
          <a:xfrm>
            <a:off x="2494160" y="3363837"/>
            <a:ext cx="2057400"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Track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annual registration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renewal</a:t>
            </a:r>
          </a:p>
        </p:txBody>
      </p:sp>
      <p:sp>
        <p:nvSpPr>
          <p:cNvPr id="30" name="PA_文本框 4"/>
          <p:cNvSpPr txBox="1"/>
          <p:nvPr>
            <p:custDataLst>
              <p:tags r:id="rId5"/>
            </p:custDataLst>
          </p:nvPr>
        </p:nvSpPr>
        <p:spPr>
          <a:xfrm>
            <a:off x="4607068" y="3363836"/>
            <a:ext cx="2057400"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Track immunization anniversaries</a:t>
            </a:r>
          </a:p>
        </p:txBody>
      </p:sp>
      <p:sp>
        <p:nvSpPr>
          <p:cNvPr id="31" name="PA_文本框 4"/>
          <p:cNvSpPr txBox="1"/>
          <p:nvPr>
            <p:custDataLst>
              <p:tags r:id="rId6"/>
            </p:custDataLst>
          </p:nvPr>
        </p:nvSpPr>
        <p:spPr>
          <a:xfrm>
            <a:off x="6696050" y="3363838"/>
            <a:ext cx="2057400" cy="138499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Assign students to Teachers according to state regulations</a:t>
            </a:r>
          </a:p>
          <a:p>
            <a:pPr marL="171450" indent="-171450">
              <a:buFont typeface="Arial" panose="020B0604020202020204" pitchFamily="34" charset="0"/>
              <a:buChar char="•"/>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Assign students and Teachers to classrooms according to state regulations</a:t>
            </a: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4650" y="2447925"/>
            <a:ext cx="774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灯片编号占位符 11"/>
          <p:cNvSpPr>
            <a:spLocks noGrp="1"/>
          </p:cNvSpPr>
          <p:nvPr>
            <p:ph type="sldNum" sz="quarter" idx="12"/>
          </p:nvPr>
        </p:nvSpPr>
        <p:spPr/>
        <p:txBody>
          <a:bodyPr/>
          <a:lstStyle/>
          <a:p>
            <a:fld id="{8C83E54D-405F-446B-AE9B-7FFD24FC0EFB}" type="slidenum">
              <a:rPr lang="zh-CN" altLang="en-US" smtClean="0"/>
              <a:t>5</a:t>
            </a:fld>
            <a:endParaRPr lang="zh-CN" altLang="en-US"/>
          </a:p>
        </p:txBody>
      </p:sp>
      <p:pic>
        <p:nvPicPr>
          <p:cNvPr id="26" name="图片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Tree>
    <p:extLst>
      <p:ext uri="{BB962C8B-B14F-4D97-AF65-F5344CB8AC3E}">
        <p14:creationId xmlns:p14="http://schemas.microsoft.com/office/powerpoint/2010/main" val="2320561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nodeType="withEffect">
                                  <p:stCondLst>
                                    <p:cond delay="150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par>
                                <p:cTn id="20" presetID="22" presetClass="entr" presetSubtype="1" fill="hold" grpId="0" nodeType="withEffect">
                                  <p:stCondLst>
                                    <p:cond delay="200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871876"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Review - Program UML</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7624" y="802749"/>
            <a:ext cx="7344816" cy="4340751"/>
          </a:xfrm>
          <a:prstGeom prst="rect">
            <a:avLst/>
          </a:prstGeom>
        </p:spPr>
      </p:pic>
      <p:sp>
        <p:nvSpPr>
          <p:cNvPr id="6" name="灯片编号占位符 5"/>
          <p:cNvSpPr>
            <a:spLocks noGrp="1"/>
          </p:cNvSpPr>
          <p:nvPr>
            <p:ph type="sldNum" sz="quarter" idx="12"/>
          </p:nvPr>
        </p:nvSpPr>
        <p:spPr/>
        <p:txBody>
          <a:bodyPr/>
          <a:lstStyle/>
          <a:p>
            <a:fld id="{8C83E54D-405F-446B-AE9B-7FFD24FC0EFB}" type="slidenum">
              <a:rPr lang="zh-CN" altLang="en-US" smtClean="0"/>
              <a:t>6</a:t>
            </a:fld>
            <a:endParaRPr lang="zh-CN" altLang="en-US"/>
          </a:p>
        </p:txBody>
      </p:sp>
    </p:spTree>
    <p:extLst>
      <p:ext uri="{BB962C8B-B14F-4D97-AF65-F5344CB8AC3E}">
        <p14:creationId xmlns:p14="http://schemas.microsoft.com/office/powerpoint/2010/main" val="35405564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710696"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Review - My </a:t>
            </a:r>
            <a:r>
              <a:rPr lang="en-US" altLang="zh-CN" b="1" dirty="0" err="1" smtClean="0">
                <a:solidFill>
                  <a:schemeClr val="tx1">
                    <a:lumMod val="85000"/>
                    <a:lumOff val="15000"/>
                  </a:schemeClr>
                </a:solidFill>
                <a:latin typeface="微软雅黑" panose="020B0503020204020204" pitchFamily="34" charset="-122"/>
                <a:ea typeface="微软雅黑" panose="020B0503020204020204" pitchFamily="34" charset="-122"/>
              </a:rPr>
              <a:t>DayCare</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 Features</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16" name="文本框 15"/>
          <p:cNvSpPr txBox="1"/>
          <p:nvPr/>
        </p:nvSpPr>
        <p:spPr>
          <a:xfrm>
            <a:off x="1043608" y="1203598"/>
            <a:ext cx="6552728" cy="2031325"/>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Use </a:t>
            </a:r>
            <a:r>
              <a:rPr lang="en-US" altLang="zh-CN" b="1" dirty="0" smtClean="0">
                <a:latin typeface="微软雅黑" panose="020B0503020204020204" pitchFamily="34" charset="-122"/>
                <a:ea typeface="微软雅黑" panose="020B0503020204020204" pitchFamily="34" charset="-122"/>
              </a:rPr>
              <a:t>MVC</a:t>
            </a:r>
            <a:r>
              <a:rPr lang="en-US" altLang="zh-CN" dirty="0" smtClean="0">
                <a:latin typeface="微软雅黑" panose="020B0503020204020204" pitchFamily="34" charset="-122"/>
                <a:ea typeface="微软雅黑" panose="020B0503020204020204" pitchFamily="34" charset="-122"/>
              </a:rPr>
              <a:t> - </a:t>
            </a:r>
            <a:r>
              <a:rPr lang="en-US" altLang="zh-CN" b="1" dirty="0" smtClean="0">
                <a:latin typeface="微软雅黑" panose="020B0503020204020204" pitchFamily="34" charset="-122"/>
                <a:ea typeface="微软雅黑" panose="020B0503020204020204" pitchFamily="34" charset="-122"/>
              </a:rPr>
              <a:t>Model </a:t>
            </a:r>
            <a:r>
              <a:rPr lang="en-US" altLang="zh-CN" b="1" dirty="0">
                <a:latin typeface="微软雅黑" panose="020B0503020204020204" pitchFamily="34" charset="-122"/>
                <a:ea typeface="微软雅黑" panose="020B0503020204020204" pitchFamily="34" charset="-122"/>
              </a:rPr>
              <a:t>View Controller</a:t>
            </a:r>
            <a:r>
              <a:rPr lang="en-US" altLang="zh-CN" dirty="0">
                <a:latin typeface="微软雅黑" panose="020B0503020204020204" pitchFamily="34" charset="-122"/>
                <a:ea typeface="微软雅黑" panose="020B0503020204020204" pitchFamily="34" charset="-122"/>
              </a:rPr>
              <a:t> Design </a:t>
            </a:r>
            <a:r>
              <a:rPr lang="en-US" altLang="zh-CN" dirty="0" smtClean="0">
                <a:latin typeface="微软雅黑" panose="020B0503020204020204" pitchFamily="34" charset="-122"/>
                <a:ea typeface="微软雅黑" panose="020B0503020204020204" pitchFamily="34" charset="-122"/>
              </a:rPr>
              <a:t>Pattern Divide model and controller separately</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Use </a:t>
            </a:r>
            <a:r>
              <a:rPr lang="en-US" altLang="zh-CN" dirty="0" err="1" smtClean="0">
                <a:latin typeface="微软雅黑" panose="020B0503020204020204" pitchFamily="34" charset="-122"/>
                <a:ea typeface="微软雅黑" panose="020B0503020204020204" pitchFamily="34" charset="-122"/>
              </a:rPr>
              <a:t>Javafx</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Use Material Design Style</a:t>
            </a:r>
          </a:p>
        </p:txBody>
      </p:sp>
      <p:sp>
        <p:nvSpPr>
          <p:cNvPr id="4" name="灯片编号占位符 3"/>
          <p:cNvSpPr>
            <a:spLocks noGrp="1"/>
          </p:cNvSpPr>
          <p:nvPr>
            <p:ph type="sldNum" sz="quarter" idx="12"/>
          </p:nvPr>
        </p:nvSpPr>
        <p:spPr/>
        <p:txBody>
          <a:bodyPr/>
          <a:lstStyle/>
          <a:p>
            <a:fld id="{8C83E54D-405F-446B-AE9B-7FFD24FC0EFB}" type="slidenum">
              <a:rPr lang="zh-CN" altLang="en-US" smtClean="0"/>
              <a:t>7</a:t>
            </a:fld>
            <a:endParaRPr lang="zh-CN" altLang="en-US"/>
          </a:p>
        </p:txBody>
      </p:sp>
    </p:spTree>
    <p:extLst>
      <p:ext uri="{BB962C8B-B14F-4D97-AF65-F5344CB8AC3E}">
        <p14:creationId xmlns:p14="http://schemas.microsoft.com/office/powerpoint/2010/main" val="32384055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56539" y="458609"/>
            <a:ext cx="12052161" cy="4699641"/>
            <a:chOff x="-356539" y="458609"/>
            <a:chExt cx="12052161" cy="4699641"/>
          </a:xfrm>
        </p:grpSpPr>
        <p:grpSp>
          <p:nvGrpSpPr>
            <p:cNvPr id="14" name="PA_组合 3"/>
            <p:cNvGrpSpPr/>
            <p:nvPr>
              <p:custDataLst>
                <p:tags r:id="rId4"/>
              </p:custDataLst>
            </p:nvPr>
          </p:nvGrpSpPr>
          <p:grpSpPr>
            <a:xfrm>
              <a:off x="0" y="771550"/>
              <a:ext cx="9144000" cy="4386700"/>
              <a:chOff x="0" y="771550"/>
              <a:chExt cx="9144000" cy="4386700"/>
            </a:xfrm>
          </p:grpSpPr>
          <p:sp>
            <p:nvSpPr>
              <p:cNvPr id="16"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D9D9D9"/>
                  </a:solidFill>
                </a:endParaRPr>
              </a:p>
            </p:txBody>
          </p:sp>
          <p:sp>
            <p:nvSpPr>
              <p:cNvPr id="17"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D9D9D9"/>
                  </a:solidFill>
                </a:endParaRPr>
              </a:p>
            </p:txBody>
          </p:sp>
        </p:grpSp>
        <p:sp>
          <p:nvSpPr>
            <p:cNvPr id="15" name="矩形 14"/>
            <p:cNvSpPr/>
            <p:nvPr/>
          </p:nvSpPr>
          <p:spPr>
            <a:xfrm rot="18257675">
              <a:off x="3689322" y="-3587252"/>
              <a:ext cx="3960440" cy="12052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文本框 4"/>
          <p:cNvSpPr txBox="1"/>
          <p:nvPr>
            <p:custDataLst>
              <p:tags r:id="rId1"/>
            </p:custDataLst>
          </p:nvPr>
        </p:nvSpPr>
        <p:spPr>
          <a:xfrm>
            <a:off x="4499992" y="1908307"/>
            <a:ext cx="3215176" cy="584775"/>
          </a:xfrm>
          <a:prstGeom prst="rect">
            <a:avLst/>
          </a:prstGeom>
          <a:noFill/>
        </p:spPr>
        <p:txBody>
          <a:bodyPr wrap="none" rtlCol="0">
            <a:spAutoFit/>
          </a:bodyPr>
          <a:lstStyle/>
          <a:p>
            <a:r>
              <a:rPr lang="en-US" altLang="zh-CN" sz="3200"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PA_文本框 8"/>
          <p:cNvSpPr txBox="1"/>
          <p:nvPr>
            <p:custDataLst>
              <p:tags r:id="rId2"/>
            </p:custDataLst>
          </p:nvPr>
        </p:nvSpPr>
        <p:spPr>
          <a:xfrm>
            <a:off x="4499992" y="2480578"/>
            <a:ext cx="3909853" cy="307777"/>
          </a:xfrm>
          <a:prstGeom prst="rect">
            <a:avLst/>
          </a:prstGeom>
          <a:noFill/>
        </p:spPr>
        <p:txBody>
          <a:bodyPr wrap="none" rtlCol="0">
            <a:spAutoFit/>
          </a:bodyPr>
          <a:lstStyle/>
          <a:p>
            <a:r>
              <a:rPr lang="en-US" altLang="zh-CN" sz="1400" i="1" dirty="0" smtClean="0">
                <a:solidFill>
                  <a:schemeClr val="tx1">
                    <a:lumMod val="75000"/>
                    <a:lumOff val="25000"/>
                  </a:schemeClr>
                </a:solidFill>
                <a:latin typeface="微软雅黑" panose="020B0503020204020204" pitchFamily="34" charset="-122"/>
                <a:ea typeface="微软雅黑" panose="020B0503020204020204" pitchFamily="34" charset="-122"/>
              </a:rPr>
              <a:t>Task Assignment, Schedule</a:t>
            </a:r>
            <a:r>
              <a:rPr lang="en-US" altLang="zh-CN" sz="1400" i="1" dirty="0">
                <a:solidFill>
                  <a:schemeClr val="tx1">
                    <a:lumMod val="75000"/>
                    <a:lumOff val="25000"/>
                  </a:schemeClr>
                </a:solidFill>
                <a:latin typeface="微软雅黑" panose="020B0503020204020204" pitchFamily="34" charset="-122"/>
                <a:ea typeface="微软雅黑" panose="020B0503020204020204" pitchFamily="34" charset="-122"/>
              </a:rPr>
              <a:t>, Individual work</a:t>
            </a:r>
            <a:endParaRPr lang="zh-CN" altLang="en-US" sz="14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3"/>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7" name="灯片编号占位符 6"/>
          <p:cNvSpPr>
            <a:spLocks noGrp="1"/>
          </p:cNvSpPr>
          <p:nvPr>
            <p:ph type="sldNum" sz="quarter" idx="12"/>
          </p:nvPr>
        </p:nvSpPr>
        <p:spPr/>
        <p:txBody>
          <a:bodyPr/>
          <a:lstStyle/>
          <a:p>
            <a:fld id="{8C83E54D-405F-446B-AE9B-7FFD24FC0EFB}" type="slidenum">
              <a:rPr lang="zh-CN" altLang="en-US" smtClean="0"/>
              <a:t>8</a:t>
            </a:fld>
            <a:endParaRPr lang="zh-CN" altLang="en-US"/>
          </a:p>
        </p:txBody>
      </p:sp>
    </p:spTree>
    <p:extLst>
      <p:ext uri="{BB962C8B-B14F-4D97-AF65-F5344CB8AC3E}">
        <p14:creationId xmlns:p14="http://schemas.microsoft.com/office/powerpoint/2010/main" val="2237003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888787" cy="369332"/>
          </a:xfrm>
          <a:prstGeom prst="rect">
            <a:avLst/>
          </a:prstGeom>
          <a:noFill/>
        </p:spPr>
        <p:txBody>
          <a:bodyPr wrap="none" rtlCol="0">
            <a:spAutoFit/>
          </a:bodyPr>
          <a:lstStyle/>
          <a:p>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Our Teamwork</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26318"/>
            <a:ext cx="568438" cy="793199"/>
          </a:xfrm>
          <a:prstGeom prst="rect">
            <a:avLst/>
          </a:prstGeom>
        </p:spPr>
      </p:pic>
      <p:sp>
        <p:nvSpPr>
          <p:cNvPr id="16" name="文本框 15"/>
          <p:cNvSpPr txBox="1"/>
          <p:nvPr/>
        </p:nvSpPr>
        <p:spPr>
          <a:xfrm>
            <a:off x="1043608" y="1203598"/>
            <a:ext cx="6984776"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err="1" smtClean="0">
                <a:latin typeface="微软雅黑" panose="020B0503020204020204" pitchFamily="34" charset="-122"/>
                <a:ea typeface="微软雅黑" panose="020B0503020204020204" pitchFamily="34" charset="-122"/>
              </a:rPr>
              <a:t>Xiaoge</a:t>
            </a:r>
            <a:r>
              <a:rPr lang="en-US" altLang="zh-CN" b="1" dirty="0" smtClean="0">
                <a:latin typeface="微软雅黑" panose="020B0503020204020204" pitchFamily="34" charset="-122"/>
                <a:ea typeface="微软雅黑" panose="020B0503020204020204" pitchFamily="34" charset="-122"/>
              </a:rPr>
              <a:t> Zhang </a:t>
            </a:r>
            <a:r>
              <a:rPr lang="en-US" altLang="zh-CN" dirty="0" smtClean="0">
                <a:latin typeface="微软雅黑" panose="020B0503020204020204" pitchFamily="34" charset="-122"/>
                <a:ea typeface="微软雅黑" panose="020B0503020204020204" pitchFamily="34" charset="-122"/>
              </a:rPr>
              <a:t>- Administrator Part</a:t>
            </a: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smtClean="0">
                <a:latin typeface="微软雅黑" panose="020B0503020204020204" pitchFamily="34" charset="-122"/>
                <a:ea typeface="微软雅黑" panose="020B0503020204020204" pitchFamily="34" charset="-122"/>
              </a:rPr>
              <a:t>Qianru</a:t>
            </a:r>
            <a:r>
              <a:rPr lang="en-US" altLang="zh-CN" b="1" dirty="0" smtClean="0">
                <a:latin typeface="微软雅黑" panose="020B0503020204020204" pitchFamily="34" charset="-122"/>
                <a:ea typeface="微软雅黑" panose="020B0503020204020204" pitchFamily="34" charset="-122"/>
              </a:rPr>
              <a:t> Yi</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Student &amp; Immunization Part</a:t>
            </a: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smtClean="0">
                <a:latin typeface="微软雅黑" panose="020B0503020204020204" pitchFamily="34" charset="-122"/>
                <a:ea typeface="微软雅黑" panose="020B0503020204020204" pitchFamily="34" charset="-122"/>
              </a:rPr>
              <a:t>Mengfan</a:t>
            </a:r>
            <a:r>
              <a:rPr lang="en-US" altLang="zh-CN" b="1" dirty="0" smtClean="0">
                <a:latin typeface="微软雅黑" panose="020B0503020204020204" pitchFamily="34" charset="-122"/>
                <a:ea typeface="微软雅黑" panose="020B0503020204020204" pitchFamily="34" charset="-122"/>
              </a:rPr>
              <a:t> Shi</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GUI </a:t>
            </a:r>
            <a:r>
              <a:rPr lang="en-US" altLang="zh-CN" dirty="0">
                <a:latin typeface="微软雅黑" panose="020B0503020204020204" pitchFamily="34" charset="-122"/>
                <a:ea typeface="微软雅黑" panose="020B0503020204020204" pitchFamily="34" charset="-122"/>
              </a:rPr>
              <a:t>M</a:t>
            </a:r>
            <a:r>
              <a:rPr lang="en-US" altLang="zh-CN" dirty="0" smtClean="0">
                <a:latin typeface="微软雅黑" panose="020B0503020204020204" pitchFamily="34" charset="-122"/>
                <a:ea typeface="微软雅黑" panose="020B0503020204020204" pitchFamily="34" charset="-122"/>
              </a:rPr>
              <a:t>ain Design</a:t>
            </a: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smtClean="0">
                <a:latin typeface="微软雅黑" panose="020B0503020204020204" pitchFamily="34" charset="-122"/>
                <a:ea typeface="微软雅黑" panose="020B0503020204020204" pitchFamily="34" charset="-122"/>
              </a:rPr>
              <a:t>Huai</a:t>
            </a:r>
            <a:r>
              <a:rPr lang="en-US" altLang="zh-CN" b="1" dirty="0" smtClean="0">
                <a:latin typeface="微软雅黑" panose="020B0503020204020204" pitchFamily="34" charset="-122"/>
                <a:ea typeface="微软雅黑" panose="020B0503020204020204" pitchFamily="34" charset="-122"/>
              </a:rPr>
              <a:t> Huang</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Base Class, Interfaces, Data Management</a:t>
            </a: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smtClean="0">
                <a:latin typeface="微软雅黑" panose="020B0503020204020204" pitchFamily="34" charset="-122"/>
                <a:ea typeface="微软雅黑" panose="020B0503020204020204" pitchFamily="34" charset="-122"/>
              </a:rPr>
              <a:t>PinHo</a:t>
            </a:r>
            <a:r>
              <a:rPr lang="en-US" altLang="zh-CN" b="1" dirty="0" smtClean="0">
                <a:latin typeface="微软雅黑" panose="020B0503020204020204" pitchFamily="34" charset="-122"/>
                <a:ea typeface="微软雅黑" panose="020B0503020204020204" pitchFamily="34" charset="-122"/>
              </a:rPr>
              <a:t> Wang</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Teacher Part</a:t>
            </a:r>
          </a:p>
          <a:p>
            <a:pPr marL="285750" indent="-285750">
              <a:buFont typeface="Arial" panose="020B0604020202020204" pitchFamily="34" charset="0"/>
              <a:buChar char="•"/>
            </a:pPr>
            <a:endParaRPr lang="en-US" altLang="zh-CN"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smtClean="0">
                <a:latin typeface="微软雅黑" panose="020B0503020204020204" pitchFamily="34" charset="-122"/>
                <a:ea typeface="微软雅黑" panose="020B0503020204020204" pitchFamily="34" charset="-122"/>
              </a:rPr>
              <a:t>Wentao</a:t>
            </a:r>
            <a:r>
              <a:rPr lang="en-US" altLang="zh-CN" b="1" dirty="0" smtClean="0">
                <a:latin typeface="微软雅黑" panose="020B0503020204020204" pitchFamily="34" charset="-122"/>
                <a:ea typeface="微软雅黑" panose="020B0503020204020204" pitchFamily="34" charset="-122"/>
              </a:rPr>
              <a:t> Pu</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Project Management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p>
        </p:txBody>
      </p:sp>
      <p:sp>
        <p:nvSpPr>
          <p:cNvPr id="17" name="灯片编号占位符 16"/>
          <p:cNvSpPr>
            <a:spLocks noGrp="1"/>
          </p:cNvSpPr>
          <p:nvPr>
            <p:ph type="sldNum" sz="quarter" idx="12"/>
          </p:nvPr>
        </p:nvSpPr>
        <p:spPr/>
        <p:txBody>
          <a:bodyPr/>
          <a:lstStyle/>
          <a:p>
            <a:fld id="{8C83E54D-405F-446B-AE9B-7FFD24FC0EFB}" type="slidenum">
              <a:rPr lang="zh-CN" altLang="en-US" smtClean="0"/>
              <a:t>9</a:t>
            </a:fld>
            <a:endParaRPr lang="zh-CN" altLang="en-US"/>
          </a:p>
        </p:txBody>
      </p:sp>
    </p:spTree>
    <p:extLst>
      <p:ext uri="{BB962C8B-B14F-4D97-AF65-F5344CB8AC3E}">
        <p14:creationId xmlns:p14="http://schemas.microsoft.com/office/powerpoint/2010/main" val="4222082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PA" val="v3.0.1"/>
</p:tagLst>
</file>

<file path=ppt/tags/tag104.xml><?xml version="1.0" encoding="utf-8"?>
<p:tagLst xmlns:a="http://schemas.openxmlformats.org/drawingml/2006/main" xmlns:r="http://schemas.openxmlformats.org/officeDocument/2006/relationships" xmlns:p="http://schemas.openxmlformats.org/presentationml/2006/main">
  <p:tag name="PA" val="v3.0.1"/>
</p:tagLst>
</file>

<file path=ppt/tags/tag105.xml><?xml version="1.0" encoding="utf-8"?>
<p:tagLst xmlns:a="http://schemas.openxmlformats.org/drawingml/2006/main" xmlns:r="http://schemas.openxmlformats.org/officeDocument/2006/relationships" xmlns:p="http://schemas.openxmlformats.org/presentationml/2006/main">
  <p:tag name="PA" val="v3.0.1"/>
</p:tagLst>
</file>

<file path=ppt/tags/tag106.xml><?xml version="1.0" encoding="utf-8"?>
<p:tagLst xmlns:a="http://schemas.openxmlformats.org/drawingml/2006/main" xmlns:r="http://schemas.openxmlformats.org/officeDocument/2006/relationships" xmlns:p="http://schemas.openxmlformats.org/presentationml/2006/main">
  <p:tag name="PA" val="v3.0.1"/>
</p:tagLst>
</file>

<file path=ppt/tags/tag107.xml><?xml version="1.0" encoding="utf-8"?>
<p:tagLst xmlns:a="http://schemas.openxmlformats.org/drawingml/2006/main" xmlns:r="http://schemas.openxmlformats.org/officeDocument/2006/relationships" xmlns:p="http://schemas.openxmlformats.org/presentationml/2006/main">
  <p:tag name="PA" val="v3.0.1"/>
</p:tagLst>
</file>

<file path=ppt/tags/tag108.xml><?xml version="1.0" encoding="utf-8"?>
<p:tagLst xmlns:a="http://schemas.openxmlformats.org/drawingml/2006/main" xmlns:r="http://schemas.openxmlformats.org/officeDocument/2006/relationships" xmlns:p="http://schemas.openxmlformats.org/presentationml/2006/main">
  <p:tag name="PA" val="v3.0.1"/>
</p:tagLst>
</file>

<file path=ppt/tags/tag109.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10.xml><?xml version="1.0" encoding="utf-8"?>
<p:tagLst xmlns:a="http://schemas.openxmlformats.org/drawingml/2006/main" xmlns:r="http://schemas.openxmlformats.org/officeDocument/2006/relationships" xmlns:p="http://schemas.openxmlformats.org/presentationml/2006/main">
  <p:tag name="PA" val="v3.0.1"/>
</p:tagLst>
</file>

<file path=ppt/tags/tag111.xml><?xml version="1.0" encoding="utf-8"?>
<p:tagLst xmlns:a="http://schemas.openxmlformats.org/drawingml/2006/main" xmlns:r="http://schemas.openxmlformats.org/officeDocument/2006/relationships" xmlns:p="http://schemas.openxmlformats.org/presentationml/2006/main">
  <p:tag name="PA" val="v3.0.1"/>
</p:tagLst>
</file>

<file path=ppt/tags/tag112.xml><?xml version="1.0" encoding="utf-8"?>
<p:tagLst xmlns:a="http://schemas.openxmlformats.org/drawingml/2006/main" xmlns:r="http://schemas.openxmlformats.org/officeDocument/2006/relationships" xmlns:p="http://schemas.openxmlformats.org/presentationml/2006/main">
  <p:tag name="PA" val="v3.0.1"/>
</p:tagLst>
</file>

<file path=ppt/tags/tag113.xml><?xml version="1.0" encoding="utf-8"?>
<p:tagLst xmlns:a="http://schemas.openxmlformats.org/drawingml/2006/main" xmlns:r="http://schemas.openxmlformats.org/officeDocument/2006/relationships" xmlns:p="http://schemas.openxmlformats.org/presentationml/2006/main">
  <p:tag name="PA" val="v3.0.1"/>
</p:tagLst>
</file>

<file path=ppt/tags/tag114.xml><?xml version="1.0" encoding="utf-8"?>
<p:tagLst xmlns:a="http://schemas.openxmlformats.org/drawingml/2006/main" xmlns:r="http://schemas.openxmlformats.org/officeDocument/2006/relationships" xmlns:p="http://schemas.openxmlformats.org/presentationml/2006/main">
  <p:tag name="PA" val="v3.0.1"/>
</p:tagLst>
</file>

<file path=ppt/tags/tag115.xml><?xml version="1.0" encoding="utf-8"?>
<p:tagLst xmlns:a="http://schemas.openxmlformats.org/drawingml/2006/main" xmlns:r="http://schemas.openxmlformats.org/officeDocument/2006/relationships" xmlns:p="http://schemas.openxmlformats.org/presentationml/2006/main">
  <p:tag name="PA" val="v3.0.1"/>
</p:tagLst>
</file>

<file path=ppt/tags/tag116.xml><?xml version="1.0" encoding="utf-8"?>
<p:tagLst xmlns:a="http://schemas.openxmlformats.org/drawingml/2006/main" xmlns:r="http://schemas.openxmlformats.org/officeDocument/2006/relationships" xmlns:p="http://schemas.openxmlformats.org/presentationml/2006/main">
  <p:tag name="PA" val="v3.0.1"/>
</p:tagLst>
</file>

<file path=ppt/tags/tag117.xml><?xml version="1.0" encoding="utf-8"?>
<p:tagLst xmlns:a="http://schemas.openxmlformats.org/drawingml/2006/main" xmlns:r="http://schemas.openxmlformats.org/officeDocument/2006/relationships" xmlns:p="http://schemas.openxmlformats.org/presentationml/2006/main">
  <p:tag name="PA" val="v3.0.1"/>
</p:tagLst>
</file>

<file path=ppt/tags/tag118.xml><?xml version="1.0" encoding="utf-8"?>
<p:tagLst xmlns:a="http://schemas.openxmlformats.org/drawingml/2006/main" xmlns:r="http://schemas.openxmlformats.org/officeDocument/2006/relationships" xmlns:p="http://schemas.openxmlformats.org/presentationml/2006/main">
  <p:tag name="PA" val="v3.0.1"/>
</p:tagLst>
</file>

<file path=ppt/tags/tag119.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20.xml><?xml version="1.0" encoding="utf-8"?>
<p:tagLst xmlns:a="http://schemas.openxmlformats.org/drawingml/2006/main" xmlns:r="http://schemas.openxmlformats.org/officeDocument/2006/relationships" xmlns:p="http://schemas.openxmlformats.org/presentationml/2006/main">
  <p:tag name="PA" val="v3.0.1"/>
</p:tagLst>
</file>

<file path=ppt/tags/tag121.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1350</Words>
  <Application>Microsoft Office PowerPoint</Application>
  <PresentationFormat>全屏显示(16:9)</PresentationFormat>
  <Paragraphs>268</Paragraphs>
  <Slides>36</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Microsoft YaHei UI</vt:lpstr>
      <vt:lpstr>Roboto condensed</vt:lpstr>
      <vt:lpstr>宋体</vt:lpstr>
      <vt:lpstr>微软雅黑</vt:lpstr>
      <vt:lpstr>Arial</vt:lpstr>
      <vt:lpstr>Calibri</vt:lpstr>
      <vt:lpstr>Segoe UI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简洁时尚</dc:title>
  <dc:creator>第一PPT</dc:creator>
  <cp:keywords>www.1ppt.com</cp:keywords>
  <dc:description>www.1ppt.com</dc:description>
  <cp:lastModifiedBy>Pu Winter</cp:lastModifiedBy>
  <cp:revision>130</cp:revision>
  <dcterms:created xsi:type="dcterms:W3CDTF">2017-01-03T04:52:58Z</dcterms:created>
  <dcterms:modified xsi:type="dcterms:W3CDTF">2018-11-16T01:40:13Z</dcterms:modified>
</cp:coreProperties>
</file>