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8" r:id="rId4"/>
    <p:sldId id="289" r:id="rId5"/>
    <p:sldId id="265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112" d="100"/>
          <a:sy n="112" d="100"/>
        </p:scale>
        <p:origin x="1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CC0E3-BAA1-455E-8E09-7C8AEB00A1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603E912-AEED-45ED-B075-9D5439E8E77D}">
      <dgm:prSet phldrT="[Texto]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El geo-posicionamiento y el </a:t>
          </a:r>
          <a:r>
            <a:rPr lang="es-ES" dirty="0" err="1" smtClean="0"/>
            <a:t>Mapping</a:t>
          </a:r>
          <a:r>
            <a:rPr lang="es-ES" dirty="0" smtClean="0"/>
            <a:t> son tecnologías que tienen mucha importancia en la actualidad</a:t>
          </a:r>
          <a:endParaRPr lang="es-ES" dirty="0"/>
        </a:p>
      </dgm:t>
    </dgm:pt>
    <dgm:pt modelId="{6CFA837D-6B28-4C78-A5A4-E9AC65908B41}" type="parTrans" cxnId="{E661EF80-A3E9-4E67-B65E-E6A01EBBFF1A}">
      <dgm:prSet/>
      <dgm:spPr/>
      <dgm:t>
        <a:bodyPr/>
        <a:lstStyle/>
        <a:p>
          <a:endParaRPr lang="es-ES"/>
        </a:p>
      </dgm:t>
    </dgm:pt>
    <dgm:pt modelId="{3F38D3C3-CF20-47C1-8C41-81F010E5BFF7}" type="sibTrans" cxnId="{E661EF80-A3E9-4E67-B65E-E6A01EBBFF1A}">
      <dgm:prSet/>
      <dgm:spPr/>
      <dgm:t>
        <a:bodyPr/>
        <a:lstStyle/>
        <a:p>
          <a:endParaRPr lang="es-ES"/>
        </a:p>
      </dgm:t>
    </dgm:pt>
    <dgm:pt modelId="{10770B55-106C-4D52-91D4-FAEB93FDA109}">
      <dgm:prSet phldrT="[Texto]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Se ofrecen becas que pueden ayudar, a aprender programación aplicada a sistemas de geolocalización</a:t>
          </a:r>
          <a:endParaRPr lang="es-ES" dirty="0"/>
        </a:p>
      </dgm:t>
    </dgm:pt>
    <dgm:pt modelId="{3A8478D9-C5BB-42FB-939C-20535E1BF2DC}" type="parTrans" cxnId="{BDF8CB04-37B1-404E-A49C-AD5FFCAF66A7}">
      <dgm:prSet/>
      <dgm:spPr/>
      <dgm:t>
        <a:bodyPr/>
        <a:lstStyle/>
        <a:p>
          <a:endParaRPr lang="es-ES"/>
        </a:p>
      </dgm:t>
    </dgm:pt>
    <dgm:pt modelId="{E27EBE53-8308-4D52-A2BF-A91C65605508}" type="sibTrans" cxnId="{BDF8CB04-37B1-404E-A49C-AD5FFCAF66A7}">
      <dgm:prSet/>
      <dgm:spPr/>
      <dgm:t>
        <a:bodyPr/>
        <a:lstStyle/>
        <a:p>
          <a:endParaRPr lang="es-ES"/>
        </a:p>
      </dgm:t>
    </dgm:pt>
    <dgm:pt modelId="{96B617FF-FB45-48FC-B302-64969C26B8D5}">
      <dgm:prSet phldrT="[Texto]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La mayoría de los recursos son gratuitos.</a:t>
          </a:r>
          <a:endParaRPr lang="es-ES" dirty="0"/>
        </a:p>
      </dgm:t>
    </dgm:pt>
    <dgm:pt modelId="{0D99BA05-5EFC-4D8F-88B8-534146EA9E1D}" type="parTrans" cxnId="{82B76408-F129-4BF1-9044-3C4DF4BD3BA4}">
      <dgm:prSet/>
      <dgm:spPr/>
      <dgm:t>
        <a:bodyPr/>
        <a:lstStyle/>
        <a:p>
          <a:endParaRPr lang="es-ES"/>
        </a:p>
      </dgm:t>
    </dgm:pt>
    <dgm:pt modelId="{713C5EE7-A6D2-426C-BC58-DA1956A15890}" type="sibTrans" cxnId="{82B76408-F129-4BF1-9044-3C4DF4BD3BA4}">
      <dgm:prSet/>
      <dgm:spPr/>
      <dgm:t>
        <a:bodyPr/>
        <a:lstStyle/>
        <a:p>
          <a:endParaRPr lang="es-ES"/>
        </a:p>
      </dgm:t>
    </dgm:pt>
    <dgm:pt modelId="{955D378D-2C86-4997-9778-C279FA21A4DB}">
      <dgm:prSet phldrT="[Texto]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ES" dirty="0" smtClean="0"/>
            <a:t>La mayoría de los cursos y becas están dirigidas a Google </a:t>
          </a:r>
          <a:r>
            <a:rPr lang="es-ES" dirty="0" err="1" smtClean="0"/>
            <a:t>Maps</a:t>
          </a:r>
          <a:endParaRPr lang="es-ES" dirty="0"/>
        </a:p>
      </dgm:t>
    </dgm:pt>
    <dgm:pt modelId="{4A30C49D-20CA-40E1-BB0E-C578A43D9247}" type="parTrans" cxnId="{8D3539C0-0701-4A72-8C75-AE499942558B}">
      <dgm:prSet/>
      <dgm:spPr/>
      <dgm:t>
        <a:bodyPr/>
        <a:lstStyle/>
        <a:p>
          <a:endParaRPr lang="es-ES"/>
        </a:p>
      </dgm:t>
    </dgm:pt>
    <dgm:pt modelId="{88C5F1F6-451B-4C1B-8E36-8AF375111F6E}" type="sibTrans" cxnId="{8D3539C0-0701-4A72-8C75-AE499942558B}">
      <dgm:prSet/>
      <dgm:spPr/>
      <dgm:t>
        <a:bodyPr/>
        <a:lstStyle/>
        <a:p>
          <a:endParaRPr lang="es-ES"/>
        </a:p>
      </dgm:t>
    </dgm:pt>
    <dgm:pt modelId="{D0307DF6-EE28-4FC2-8FF9-072E9FEF0ABB}" type="pres">
      <dgm:prSet presAssocID="{BCACC0E3-BAA1-455E-8E09-7C8AEB00A112}" presName="linearFlow" presStyleCnt="0">
        <dgm:presLayoutVars>
          <dgm:dir/>
          <dgm:resizeHandles val="exact"/>
        </dgm:presLayoutVars>
      </dgm:prSet>
      <dgm:spPr/>
    </dgm:pt>
    <dgm:pt modelId="{D0E543FA-CE97-4732-9691-D4A2D5A25E77}" type="pres">
      <dgm:prSet presAssocID="{3603E912-AEED-45ED-B075-9D5439E8E77D}" presName="composite" presStyleCnt="0"/>
      <dgm:spPr/>
    </dgm:pt>
    <dgm:pt modelId="{E4CC4ED6-CB9C-4030-8D84-3E802E8B84DD}" type="pres">
      <dgm:prSet presAssocID="{3603E912-AEED-45ED-B075-9D5439E8E77D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0E86BFF-986C-4EE1-8E46-45FE55A8E134}" type="pres">
      <dgm:prSet presAssocID="{3603E912-AEED-45ED-B075-9D5439E8E77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D773BD-0A2B-4BC8-937F-F604C9C42CD1}" type="pres">
      <dgm:prSet presAssocID="{3F38D3C3-CF20-47C1-8C41-81F010E5BFF7}" presName="spacing" presStyleCnt="0"/>
      <dgm:spPr/>
    </dgm:pt>
    <dgm:pt modelId="{3B7CF155-C8BA-4BB7-9A1B-C6B6A468BBB9}" type="pres">
      <dgm:prSet presAssocID="{10770B55-106C-4D52-91D4-FAEB93FDA109}" presName="composite" presStyleCnt="0"/>
      <dgm:spPr/>
    </dgm:pt>
    <dgm:pt modelId="{41776096-7B33-43CF-BB4E-65626FFE2475}" type="pres">
      <dgm:prSet presAssocID="{10770B55-106C-4D52-91D4-FAEB93FDA109}" presName="imgShp" presStyleLbl="fgImgPlace1" presStyleIdx="1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65D2AEF-8192-4899-9E76-543C304C5F62}" type="pres">
      <dgm:prSet presAssocID="{10770B55-106C-4D52-91D4-FAEB93FDA109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581F41-9FBB-4CCF-8EDE-7021035C24F9}" type="pres">
      <dgm:prSet presAssocID="{E27EBE53-8308-4D52-A2BF-A91C65605508}" presName="spacing" presStyleCnt="0"/>
      <dgm:spPr/>
    </dgm:pt>
    <dgm:pt modelId="{452EFC07-04B0-4C6C-BC23-01C9E45D5904}" type="pres">
      <dgm:prSet presAssocID="{96B617FF-FB45-48FC-B302-64969C26B8D5}" presName="composite" presStyleCnt="0"/>
      <dgm:spPr/>
    </dgm:pt>
    <dgm:pt modelId="{4E530842-99A0-4AD7-8CF3-8FE5B6E0E752}" type="pres">
      <dgm:prSet presAssocID="{96B617FF-FB45-48FC-B302-64969C26B8D5}" presName="imgShp" presStyleLbl="fgImgPlace1" presStyleIdx="2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64EB4F4-6327-475B-BF35-DCF932809B4F}" type="pres">
      <dgm:prSet presAssocID="{96B617FF-FB45-48FC-B302-64969C26B8D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2E502C-0AAB-41B2-8F08-ABDAFEF1A498}" type="pres">
      <dgm:prSet presAssocID="{713C5EE7-A6D2-426C-BC58-DA1956A15890}" presName="spacing" presStyleCnt="0"/>
      <dgm:spPr/>
    </dgm:pt>
    <dgm:pt modelId="{F34B4611-4DC7-4D9B-8176-3C14A42D9627}" type="pres">
      <dgm:prSet presAssocID="{955D378D-2C86-4997-9778-C279FA21A4DB}" presName="composite" presStyleCnt="0"/>
      <dgm:spPr/>
    </dgm:pt>
    <dgm:pt modelId="{7E12639A-930E-4620-B682-D56BEA431F9D}" type="pres">
      <dgm:prSet presAssocID="{955D378D-2C86-4997-9778-C279FA21A4DB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FAD2C16-267E-450E-AF7F-D39B55D55CDF}" type="pres">
      <dgm:prSet presAssocID="{955D378D-2C86-4997-9778-C279FA21A4D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4A39C19-CE8F-4EED-B35B-3D72199D7C49}" type="presOf" srcId="{96B617FF-FB45-48FC-B302-64969C26B8D5}" destId="{A64EB4F4-6327-475B-BF35-DCF932809B4F}" srcOrd="0" destOrd="0" presId="urn:microsoft.com/office/officeart/2005/8/layout/vList3"/>
    <dgm:cxn modelId="{E661EF80-A3E9-4E67-B65E-E6A01EBBFF1A}" srcId="{BCACC0E3-BAA1-455E-8E09-7C8AEB00A112}" destId="{3603E912-AEED-45ED-B075-9D5439E8E77D}" srcOrd="0" destOrd="0" parTransId="{6CFA837D-6B28-4C78-A5A4-E9AC65908B41}" sibTransId="{3F38D3C3-CF20-47C1-8C41-81F010E5BFF7}"/>
    <dgm:cxn modelId="{82B76408-F129-4BF1-9044-3C4DF4BD3BA4}" srcId="{BCACC0E3-BAA1-455E-8E09-7C8AEB00A112}" destId="{96B617FF-FB45-48FC-B302-64969C26B8D5}" srcOrd="2" destOrd="0" parTransId="{0D99BA05-5EFC-4D8F-88B8-534146EA9E1D}" sibTransId="{713C5EE7-A6D2-426C-BC58-DA1956A15890}"/>
    <dgm:cxn modelId="{AAFE34D2-6D48-4A06-862A-4DBBC41FB08E}" type="presOf" srcId="{10770B55-106C-4D52-91D4-FAEB93FDA109}" destId="{065D2AEF-8192-4899-9E76-543C304C5F62}" srcOrd="0" destOrd="0" presId="urn:microsoft.com/office/officeart/2005/8/layout/vList3"/>
    <dgm:cxn modelId="{99069105-B95F-4326-B35D-D6F1F0939594}" type="presOf" srcId="{3603E912-AEED-45ED-B075-9D5439E8E77D}" destId="{40E86BFF-986C-4EE1-8E46-45FE55A8E134}" srcOrd="0" destOrd="0" presId="urn:microsoft.com/office/officeart/2005/8/layout/vList3"/>
    <dgm:cxn modelId="{8D3539C0-0701-4A72-8C75-AE499942558B}" srcId="{BCACC0E3-BAA1-455E-8E09-7C8AEB00A112}" destId="{955D378D-2C86-4997-9778-C279FA21A4DB}" srcOrd="3" destOrd="0" parTransId="{4A30C49D-20CA-40E1-BB0E-C578A43D9247}" sibTransId="{88C5F1F6-451B-4C1B-8E36-8AF375111F6E}"/>
    <dgm:cxn modelId="{BDF8CB04-37B1-404E-A49C-AD5FFCAF66A7}" srcId="{BCACC0E3-BAA1-455E-8E09-7C8AEB00A112}" destId="{10770B55-106C-4D52-91D4-FAEB93FDA109}" srcOrd="1" destOrd="0" parTransId="{3A8478D9-C5BB-42FB-939C-20535E1BF2DC}" sibTransId="{E27EBE53-8308-4D52-A2BF-A91C65605508}"/>
    <dgm:cxn modelId="{0FA592A4-FEC4-472C-B647-59A60F004F2B}" type="presOf" srcId="{BCACC0E3-BAA1-455E-8E09-7C8AEB00A112}" destId="{D0307DF6-EE28-4FC2-8FF9-072E9FEF0ABB}" srcOrd="0" destOrd="0" presId="urn:microsoft.com/office/officeart/2005/8/layout/vList3"/>
    <dgm:cxn modelId="{CB424871-DD09-48CE-BA3B-9990DCEC3293}" type="presOf" srcId="{955D378D-2C86-4997-9778-C279FA21A4DB}" destId="{6FAD2C16-267E-450E-AF7F-D39B55D55CDF}" srcOrd="0" destOrd="0" presId="urn:microsoft.com/office/officeart/2005/8/layout/vList3"/>
    <dgm:cxn modelId="{EB1903C9-06F3-47C3-A32A-B0F598C3A4A9}" type="presParOf" srcId="{D0307DF6-EE28-4FC2-8FF9-072E9FEF0ABB}" destId="{D0E543FA-CE97-4732-9691-D4A2D5A25E77}" srcOrd="0" destOrd="0" presId="urn:microsoft.com/office/officeart/2005/8/layout/vList3"/>
    <dgm:cxn modelId="{67E42BD2-9144-440E-BD74-0A5E69FB6FAE}" type="presParOf" srcId="{D0E543FA-CE97-4732-9691-D4A2D5A25E77}" destId="{E4CC4ED6-CB9C-4030-8D84-3E802E8B84DD}" srcOrd="0" destOrd="0" presId="urn:microsoft.com/office/officeart/2005/8/layout/vList3"/>
    <dgm:cxn modelId="{45CC423E-9B73-4CE8-A3C6-491EECBB331D}" type="presParOf" srcId="{D0E543FA-CE97-4732-9691-D4A2D5A25E77}" destId="{40E86BFF-986C-4EE1-8E46-45FE55A8E134}" srcOrd="1" destOrd="0" presId="urn:microsoft.com/office/officeart/2005/8/layout/vList3"/>
    <dgm:cxn modelId="{7091916D-B8AE-4D7B-8F41-C95A083816FB}" type="presParOf" srcId="{D0307DF6-EE28-4FC2-8FF9-072E9FEF0ABB}" destId="{C3D773BD-0A2B-4BC8-937F-F604C9C42CD1}" srcOrd="1" destOrd="0" presId="urn:microsoft.com/office/officeart/2005/8/layout/vList3"/>
    <dgm:cxn modelId="{F1C92234-3576-4D82-B9F8-5CD80939161E}" type="presParOf" srcId="{D0307DF6-EE28-4FC2-8FF9-072E9FEF0ABB}" destId="{3B7CF155-C8BA-4BB7-9A1B-C6B6A468BBB9}" srcOrd="2" destOrd="0" presId="urn:microsoft.com/office/officeart/2005/8/layout/vList3"/>
    <dgm:cxn modelId="{57DA931F-70AD-45EB-81EC-6182BAC576F1}" type="presParOf" srcId="{3B7CF155-C8BA-4BB7-9A1B-C6B6A468BBB9}" destId="{41776096-7B33-43CF-BB4E-65626FFE2475}" srcOrd="0" destOrd="0" presId="urn:microsoft.com/office/officeart/2005/8/layout/vList3"/>
    <dgm:cxn modelId="{CD95537F-0F81-4163-A598-48B67EF520B1}" type="presParOf" srcId="{3B7CF155-C8BA-4BB7-9A1B-C6B6A468BBB9}" destId="{065D2AEF-8192-4899-9E76-543C304C5F62}" srcOrd="1" destOrd="0" presId="urn:microsoft.com/office/officeart/2005/8/layout/vList3"/>
    <dgm:cxn modelId="{D5ED7651-0E54-4667-9759-9F2E22ECB389}" type="presParOf" srcId="{D0307DF6-EE28-4FC2-8FF9-072E9FEF0ABB}" destId="{7D581F41-9FBB-4CCF-8EDE-7021035C24F9}" srcOrd="3" destOrd="0" presId="urn:microsoft.com/office/officeart/2005/8/layout/vList3"/>
    <dgm:cxn modelId="{1C40A420-A31E-4287-B57C-58C50DB1C6BA}" type="presParOf" srcId="{D0307DF6-EE28-4FC2-8FF9-072E9FEF0ABB}" destId="{452EFC07-04B0-4C6C-BC23-01C9E45D5904}" srcOrd="4" destOrd="0" presId="urn:microsoft.com/office/officeart/2005/8/layout/vList3"/>
    <dgm:cxn modelId="{56AF882C-D2A8-4522-ADEF-1AE8B604EB7C}" type="presParOf" srcId="{452EFC07-04B0-4C6C-BC23-01C9E45D5904}" destId="{4E530842-99A0-4AD7-8CF3-8FE5B6E0E752}" srcOrd="0" destOrd="0" presId="urn:microsoft.com/office/officeart/2005/8/layout/vList3"/>
    <dgm:cxn modelId="{455B984A-A4BF-4CB7-BF53-5A61081A6F8A}" type="presParOf" srcId="{452EFC07-04B0-4C6C-BC23-01C9E45D5904}" destId="{A64EB4F4-6327-475B-BF35-DCF932809B4F}" srcOrd="1" destOrd="0" presId="urn:microsoft.com/office/officeart/2005/8/layout/vList3"/>
    <dgm:cxn modelId="{7BE6768B-B5E3-47DA-A2A4-69BEB3AE5DA6}" type="presParOf" srcId="{D0307DF6-EE28-4FC2-8FF9-072E9FEF0ABB}" destId="{CB2E502C-0AAB-41B2-8F08-ABDAFEF1A498}" srcOrd="5" destOrd="0" presId="urn:microsoft.com/office/officeart/2005/8/layout/vList3"/>
    <dgm:cxn modelId="{F10CE8BA-E6B8-4DC0-B627-8A4A8A8C01BA}" type="presParOf" srcId="{D0307DF6-EE28-4FC2-8FF9-072E9FEF0ABB}" destId="{F34B4611-4DC7-4D9B-8176-3C14A42D9627}" srcOrd="6" destOrd="0" presId="urn:microsoft.com/office/officeart/2005/8/layout/vList3"/>
    <dgm:cxn modelId="{2AFCD544-F5E3-4DB7-B038-A08506CAEA76}" type="presParOf" srcId="{F34B4611-4DC7-4D9B-8176-3C14A42D9627}" destId="{7E12639A-930E-4620-B682-D56BEA431F9D}" srcOrd="0" destOrd="0" presId="urn:microsoft.com/office/officeart/2005/8/layout/vList3"/>
    <dgm:cxn modelId="{A7775F20-C8EB-419B-B386-9E6835E19398}" type="presParOf" srcId="{F34B4611-4DC7-4D9B-8176-3C14A42D9627}" destId="{6FAD2C16-267E-450E-AF7F-D39B55D55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86BFF-986C-4EE1-8E46-45FE55A8E134}">
      <dsp:nvSpPr>
        <dsp:cNvPr id="0" name=""/>
        <dsp:cNvSpPr/>
      </dsp:nvSpPr>
      <dsp:spPr>
        <a:xfrm rot="10800000">
          <a:off x="1358588" y="695"/>
          <a:ext cx="4453334" cy="947533"/>
        </a:xfrm>
        <a:prstGeom prst="homePlat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36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El geo-posicionamiento y el </a:t>
          </a:r>
          <a:r>
            <a:rPr lang="es-ES" sz="1700" kern="1200" dirty="0" err="1" smtClean="0"/>
            <a:t>Mapping</a:t>
          </a:r>
          <a:r>
            <a:rPr lang="es-ES" sz="1700" kern="1200" dirty="0" smtClean="0"/>
            <a:t> son tecnologías que tienen mucha importancia en la actualidad</a:t>
          </a:r>
          <a:endParaRPr lang="es-ES" sz="1700" kern="1200" dirty="0"/>
        </a:p>
      </dsp:txBody>
      <dsp:txXfrm rot="10800000">
        <a:off x="1595471" y="695"/>
        <a:ext cx="4216451" cy="947533"/>
      </dsp:txXfrm>
    </dsp:sp>
    <dsp:sp modelId="{E4CC4ED6-CB9C-4030-8D84-3E802E8B84DD}">
      <dsp:nvSpPr>
        <dsp:cNvPr id="0" name=""/>
        <dsp:cNvSpPr/>
      </dsp:nvSpPr>
      <dsp:spPr>
        <a:xfrm>
          <a:off x="884821" y="695"/>
          <a:ext cx="947533" cy="9475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D2AEF-8192-4899-9E76-543C304C5F62}">
      <dsp:nvSpPr>
        <dsp:cNvPr id="0" name=""/>
        <dsp:cNvSpPr/>
      </dsp:nvSpPr>
      <dsp:spPr>
        <a:xfrm rot="10800000">
          <a:off x="1358588" y="1231075"/>
          <a:ext cx="4453334" cy="947533"/>
        </a:xfrm>
        <a:prstGeom prst="homePlat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36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Se ofrecen becas que pueden ayudar, a aprender programación aplicada a sistemas de geolocalización</a:t>
          </a:r>
          <a:endParaRPr lang="es-ES" sz="1700" kern="1200" dirty="0"/>
        </a:p>
      </dsp:txBody>
      <dsp:txXfrm rot="10800000">
        <a:off x="1595471" y="1231075"/>
        <a:ext cx="4216451" cy="947533"/>
      </dsp:txXfrm>
    </dsp:sp>
    <dsp:sp modelId="{41776096-7B33-43CF-BB4E-65626FFE2475}">
      <dsp:nvSpPr>
        <dsp:cNvPr id="0" name=""/>
        <dsp:cNvSpPr/>
      </dsp:nvSpPr>
      <dsp:spPr>
        <a:xfrm>
          <a:off x="884821" y="1231075"/>
          <a:ext cx="947533" cy="9475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EB4F4-6327-475B-BF35-DCF932809B4F}">
      <dsp:nvSpPr>
        <dsp:cNvPr id="0" name=""/>
        <dsp:cNvSpPr/>
      </dsp:nvSpPr>
      <dsp:spPr>
        <a:xfrm rot="10800000">
          <a:off x="1358588" y="2461454"/>
          <a:ext cx="4453334" cy="947533"/>
        </a:xfrm>
        <a:prstGeom prst="homePlat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36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La mayoría de los recursos son gratuitos.</a:t>
          </a:r>
          <a:endParaRPr lang="es-ES" sz="1700" kern="1200" dirty="0"/>
        </a:p>
      </dsp:txBody>
      <dsp:txXfrm rot="10800000">
        <a:off x="1595471" y="2461454"/>
        <a:ext cx="4216451" cy="947533"/>
      </dsp:txXfrm>
    </dsp:sp>
    <dsp:sp modelId="{4E530842-99A0-4AD7-8CF3-8FE5B6E0E752}">
      <dsp:nvSpPr>
        <dsp:cNvPr id="0" name=""/>
        <dsp:cNvSpPr/>
      </dsp:nvSpPr>
      <dsp:spPr>
        <a:xfrm>
          <a:off x="884821" y="2461454"/>
          <a:ext cx="947533" cy="9475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D2C16-267E-450E-AF7F-D39B55D55CDF}">
      <dsp:nvSpPr>
        <dsp:cNvPr id="0" name=""/>
        <dsp:cNvSpPr/>
      </dsp:nvSpPr>
      <dsp:spPr>
        <a:xfrm rot="10800000">
          <a:off x="1358588" y="3691834"/>
          <a:ext cx="4453334" cy="947533"/>
        </a:xfrm>
        <a:prstGeom prst="homePlat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836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La mayoría de los cursos y becas están dirigidas a Google </a:t>
          </a:r>
          <a:r>
            <a:rPr lang="es-ES" sz="1700" kern="1200" dirty="0" err="1" smtClean="0"/>
            <a:t>Maps</a:t>
          </a:r>
          <a:endParaRPr lang="es-ES" sz="1700" kern="1200" dirty="0"/>
        </a:p>
      </dsp:txBody>
      <dsp:txXfrm rot="10800000">
        <a:off x="1595471" y="3691834"/>
        <a:ext cx="4216451" cy="947533"/>
      </dsp:txXfrm>
    </dsp:sp>
    <dsp:sp modelId="{7E12639A-930E-4620-B682-D56BEA431F9D}">
      <dsp:nvSpPr>
        <dsp:cNvPr id="0" name=""/>
        <dsp:cNvSpPr/>
      </dsp:nvSpPr>
      <dsp:spPr>
        <a:xfrm>
          <a:off x="884821" y="3691834"/>
          <a:ext cx="947533" cy="9475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ADE48B-9CCF-45CE-B69A-20D31957CEEE}" type="datetimeFigureOut">
              <a:rPr lang="es-ES" smtClean="0"/>
              <a:t>16/03/2016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ellus.com/tecnologia/software/aprende-sobre-geolocalizacion-y-google-maps-255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luz.unizar.es/files/documento_curso_osm_2015_1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oinnova.org/cursos/como-manejar-servidores-wms-en-arcmap/" TargetMode="External"/><Relationship Id="rId4" Type="http://schemas.openxmlformats.org/officeDocument/2006/relationships/hyperlink" Target="http://mappinggis.com/2014/03/primeros-pasos-con-qgis-serv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tin.com/clases/online2/22787" TargetMode="External"/><Relationship Id="rId4" Type="http://schemas.openxmlformats.org/officeDocument/2006/relationships/hyperlink" Target="http://www.desarrolloweb.com/manuales/desarrollo-con-api-de-google-map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tutellus.com/cuaderno/aprende-sobre-openstreetmaps-osm-1495" TargetMode="External"/><Relationship Id="rId4" Type="http://schemas.openxmlformats.org/officeDocument/2006/relationships/hyperlink" Target="https://norfipc.com/web/como-editar-mapas-openstreetmap-agregar-datos-informac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astro.minhap.gob.es/esp/wms.as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oidep.gob.pe/index.php/estandares/estandares-sobre-servicios-de-mapas" TargetMode="External"/><Relationship Id="rId4" Type="http://schemas.openxmlformats.org/officeDocument/2006/relationships/hyperlink" Target="https://imedea.uib-csic.es/gis/geoportal/doc/1-WMS-Curso_OGC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intx/es-419/work/mapsearth/products/mapsapi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002.edv.uniovi.es/~juanrp/docencia/gis/Tutorial%20API%20Google%20maps.pdf" TargetMode="External"/><Relationship Id="rId5" Type="http://schemas.openxmlformats.org/officeDocument/2006/relationships/hyperlink" Target="https://developers.google.com/maps/?hl=es" TargetMode="External"/><Relationship Id="rId4" Type="http://schemas.openxmlformats.org/officeDocument/2006/relationships/hyperlink" Target="https://developers.google.com/maps/web/?hl=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ipertextual.com/archivo/2012/03/openstreetmap-eclipsar-a-google-map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thinkbig.com/openstreetmap-alternativa-a-google-maps/" TargetMode="External"/><Relationship Id="rId4" Type="http://schemas.openxmlformats.org/officeDocument/2006/relationships/hyperlink" Target="http://taller-de-josm-imposm-tilemill.readthedocs.org/es/latest/osm/osm_intr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rsosgi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60000"/>
                <a:lumOff val="40000"/>
              </a:schemeClr>
            </a:gs>
            <a:gs pos="75000">
              <a:schemeClr val="accent6">
                <a:lumMod val="20000"/>
                <a:lumOff val="8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5637010" cy="882119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Sistemas de </a:t>
            </a:r>
            <a:r>
              <a:rPr lang="es-ES" sz="2400" b="1" dirty="0" smtClean="0"/>
              <a:t>Web </a:t>
            </a:r>
            <a:r>
              <a:rPr lang="es-ES" sz="2400" b="1" dirty="0" err="1"/>
              <a:t>M</a:t>
            </a:r>
            <a:r>
              <a:rPr lang="es-ES" sz="2400" b="1" dirty="0" err="1" smtClean="0"/>
              <a:t>ap</a:t>
            </a:r>
            <a:r>
              <a:rPr lang="es-ES" sz="2400" b="1" dirty="0" smtClean="0"/>
              <a:t> </a:t>
            </a:r>
            <a:r>
              <a:rPr lang="es-ES" sz="2400" b="1" dirty="0" err="1"/>
              <a:t>S</a:t>
            </a:r>
            <a:r>
              <a:rPr lang="es-ES" sz="2400" b="1" dirty="0" err="1" smtClean="0"/>
              <a:t>ervices</a:t>
            </a:r>
            <a:endParaRPr lang="es-ES" sz="2400" b="1" dirty="0" smtClean="0"/>
          </a:p>
          <a:p>
            <a:r>
              <a:rPr lang="es-ES" sz="2400" b="1" dirty="0" smtClean="0"/>
              <a:t>(</a:t>
            </a:r>
            <a:r>
              <a:rPr lang="es-ES" sz="2400" b="1" dirty="0" err="1"/>
              <a:t>G</a:t>
            </a:r>
            <a:r>
              <a:rPr lang="es-ES" sz="2400" b="1" dirty="0" err="1" smtClean="0"/>
              <a:t>eoposicionamiento</a:t>
            </a:r>
            <a:r>
              <a:rPr lang="es-ES" sz="2400" b="1" dirty="0" smtClean="0"/>
              <a:t>)</a:t>
            </a:r>
            <a:endParaRPr lang="es-ES" sz="2400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6485" y="74396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sz="6000" dirty="0" smtClean="0"/>
              <a:t>TG1 - DTE</a:t>
            </a:r>
            <a:endParaRPr lang="es-ES" sz="60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588224" y="5373216"/>
            <a:ext cx="5637010" cy="1108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 err="1"/>
              <a:t>Korneliusz</a:t>
            </a:r>
            <a:r>
              <a:rPr lang="es-ES" b="1" dirty="0"/>
              <a:t> </a:t>
            </a:r>
            <a:r>
              <a:rPr lang="es-ES" b="1" dirty="0" err="1"/>
              <a:t>Zbyrad</a:t>
            </a:r>
            <a:r>
              <a:rPr lang="es-ES" b="1" dirty="0"/>
              <a:t> (Coordinador)</a:t>
            </a:r>
          </a:p>
          <a:p>
            <a:pPr lvl="0"/>
            <a:r>
              <a:rPr lang="es-ES" b="1" dirty="0"/>
              <a:t>Ángel Martínez</a:t>
            </a:r>
          </a:p>
          <a:p>
            <a:pPr lvl="0"/>
            <a:r>
              <a:rPr lang="es-ES" b="1" dirty="0"/>
              <a:t>David Jiménez</a:t>
            </a:r>
          </a:p>
          <a:p>
            <a:pPr lvl="0"/>
            <a:r>
              <a:rPr lang="es-ES" b="1" dirty="0"/>
              <a:t>Alex </a:t>
            </a:r>
            <a:r>
              <a:rPr lang="es-ES" b="1" dirty="0" err="1"/>
              <a:t>Igna</a:t>
            </a:r>
            <a:endParaRPr lang="es-ES" b="1" dirty="0"/>
          </a:p>
          <a:p>
            <a:pPr lvl="0"/>
            <a:r>
              <a:rPr lang="es-ES" b="1" dirty="0"/>
              <a:t>Iván Rodas Padilla</a:t>
            </a:r>
          </a:p>
        </p:txBody>
      </p:sp>
      <p:pic>
        <p:nvPicPr>
          <p:cNvPr id="11266" name="Picture 2" descr="http://www.appmovil.com/app/images/funciones-cabecera/imagenes/imagen-geolocaliz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2112169" cy="15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blogtrw.com/wp-content/uploads/staticmap_hotel_nomb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50765"/>
            <a:ext cx="2832249" cy="20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de pago</a:t>
            </a:r>
            <a:endParaRPr lang="es-ES" sz="5400" dirty="0">
              <a:latin typeface="Cambria" panose="02040503050406030204" pitchFamily="18" charset="0"/>
            </a:endParaRPr>
          </a:p>
        </p:txBody>
      </p:sp>
      <p:pic>
        <p:nvPicPr>
          <p:cNvPr id="1030" name="Picture 6" descr="http://data.whicdn.com/images/98912930/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8" y="260648"/>
            <a:ext cx="2273206" cy="20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93951" y="150180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Tecnología Google </a:t>
            </a:r>
            <a:r>
              <a:rPr lang="es-ES" dirty="0" err="1" smtClean="0"/>
              <a:t>Maps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323528" y="2362725"/>
            <a:ext cx="4752528" cy="401912"/>
            <a:chOff x="-1579982" y="424"/>
            <a:chExt cx="4646770" cy="1603325"/>
          </a:xfrm>
          <a:solidFill>
            <a:schemeClr val="bg2">
              <a:lumMod val="10000"/>
            </a:schemeClr>
          </a:solidFill>
        </p:grpSpPr>
        <p:sp>
          <p:nvSpPr>
            <p:cNvPr id="15" name="Rectángulo 14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-1579982" y="424"/>
              <a:ext cx="4502753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45720" indent="0">
                <a:buNone/>
              </a:pPr>
              <a:r>
                <a:rPr lang="es-ES" sz="1300" b="1" dirty="0">
                  <a:hlinkClick r:id="rId4"/>
                </a:rPr>
                <a:t>https://www.tutellus.com/tecnologia/software/aprende-sobre-geolocalizacion-y-google-maps-2552</a:t>
              </a:r>
              <a:endParaRPr lang="es-ES" sz="1300" b="1" dirty="0"/>
            </a:p>
          </p:txBody>
        </p:sp>
      </p:grpSp>
      <p:sp>
        <p:nvSpPr>
          <p:cNvPr id="4" name="Flecha doblada 3"/>
          <p:cNvSpPr/>
          <p:nvPr/>
        </p:nvSpPr>
        <p:spPr>
          <a:xfrm rot="5400000">
            <a:off x="3354850" y="1626835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032846" y="3349759"/>
            <a:ext cx="3131441" cy="401912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es-ES" sz="1400" dirty="0" smtClean="0"/>
                <a:t>Crea un </a:t>
              </a:r>
              <a:r>
                <a:rPr lang="es-ES" sz="1400" dirty="0"/>
                <a:t>mapa en </a:t>
              </a:r>
              <a:r>
                <a:rPr lang="es-ES" sz="1400" dirty="0" smtClean="0"/>
                <a:t>Google </a:t>
              </a:r>
              <a:r>
                <a:rPr lang="es-ES" sz="1400" dirty="0" err="1"/>
                <a:t>M</a:t>
              </a:r>
              <a:r>
                <a:rPr lang="es-ES" sz="1400" dirty="0" err="1" smtClean="0"/>
                <a:t>aps</a:t>
              </a:r>
              <a:endParaRPr lang="es-ES" sz="1400" dirty="0"/>
            </a:p>
          </p:txBody>
        </p:sp>
      </p:grpSp>
      <p:sp>
        <p:nvSpPr>
          <p:cNvPr id="20" name="Flecha doblada 19"/>
          <p:cNvSpPr/>
          <p:nvPr/>
        </p:nvSpPr>
        <p:spPr>
          <a:xfrm rot="5400000">
            <a:off x="5191961" y="2613869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93951" y="3291865"/>
            <a:ext cx="7378704" cy="3493462"/>
            <a:chOff x="793951" y="3291865"/>
            <a:chExt cx="7378704" cy="349346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corde 6"/>
            <p:cNvSpPr/>
            <p:nvPr/>
          </p:nvSpPr>
          <p:spPr>
            <a:xfrm>
              <a:off x="793951" y="3291865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Acorde 21"/>
            <p:cNvSpPr/>
            <p:nvPr/>
          </p:nvSpPr>
          <p:spPr>
            <a:xfrm>
              <a:off x="3086346" y="4352764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Acorde 22"/>
            <p:cNvSpPr/>
            <p:nvPr/>
          </p:nvSpPr>
          <p:spPr>
            <a:xfrm>
              <a:off x="5580367" y="4985127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1004521" y="3692610"/>
            <a:ext cx="1661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Precio </a:t>
            </a:r>
            <a:r>
              <a:rPr lang="es-ES" sz="3200" b="1" dirty="0"/>
              <a:t>de </a:t>
            </a:r>
            <a:r>
              <a:rPr lang="es-ES" sz="3200" b="1" dirty="0" smtClean="0"/>
              <a:t>10€ </a:t>
            </a:r>
            <a:endParaRPr lang="es-ES" sz="32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64218" y="4684898"/>
            <a:ext cx="164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Duración de 20 minutos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656693" y="5517232"/>
            <a:ext cx="1744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G</a:t>
            </a:r>
            <a:r>
              <a:rPr lang="es-ES" sz="2000" b="1" dirty="0" smtClean="0"/>
              <a:t>ratuita con cuenta de </a:t>
            </a:r>
            <a:r>
              <a:rPr lang="es-ES" sz="2000" b="1" dirty="0"/>
              <a:t>UNLIMITED</a:t>
            </a:r>
          </a:p>
        </p:txBody>
      </p:sp>
    </p:spTree>
    <p:extLst>
      <p:ext uri="{BB962C8B-B14F-4D97-AF65-F5344CB8AC3E}">
        <p14:creationId xmlns:p14="http://schemas.microsoft.com/office/powerpoint/2010/main" val="371642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de pago</a:t>
            </a:r>
            <a:endParaRPr lang="es-ES" sz="5400" dirty="0">
              <a:latin typeface="Cambria" panose="02040503050406030204" pitchFamily="18" charset="0"/>
            </a:endParaRPr>
          </a:p>
        </p:txBody>
      </p:sp>
      <p:pic>
        <p:nvPicPr>
          <p:cNvPr id="1030" name="Picture 6" descr="http://data.whicdn.com/images/98912930/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8" y="260648"/>
            <a:ext cx="2273206" cy="20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88430" y="15046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ES" dirty="0" smtClean="0"/>
              <a:t>Tecnología </a:t>
            </a:r>
            <a:r>
              <a:rPr lang="es-ES" dirty="0" err="1" smtClean="0"/>
              <a:t>OpenStreet</a:t>
            </a:r>
            <a:r>
              <a:rPr lang="es-ES" dirty="0" smtClean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254393" y="2420056"/>
            <a:ext cx="4896544" cy="401912"/>
            <a:chOff x="-1579982" y="424"/>
            <a:chExt cx="5139859" cy="1603325"/>
          </a:xfrm>
          <a:solidFill>
            <a:schemeClr val="bg2">
              <a:lumMod val="10000"/>
            </a:schemeClr>
          </a:solidFill>
        </p:grpSpPr>
        <p:sp>
          <p:nvSpPr>
            <p:cNvPr id="15" name="Rectángulo 14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-1579982" y="424"/>
              <a:ext cx="5139859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45720" indent="0">
                <a:buNone/>
              </a:pPr>
              <a:r>
                <a:rPr lang="es-ES" sz="1300" dirty="0">
                  <a:hlinkClick r:id="rId4"/>
                </a:rPr>
                <a:t>http://osluz.unizar.es/files/documento_curso_osm_2015_1.pdf</a:t>
              </a:r>
              <a:endParaRPr lang="es-ES" sz="1300" dirty="0"/>
            </a:p>
          </p:txBody>
        </p:sp>
      </p:grpSp>
      <p:sp>
        <p:nvSpPr>
          <p:cNvPr id="4" name="Flecha doblada 3"/>
          <p:cNvSpPr/>
          <p:nvPr/>
        </p:nvSpPr>
        <p:spPr>
          <a:xfrm rot="5400000">
            <a:off x="3354850" y="1626835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032846" y="3349758"/>
            <a:ext cx="3131442" cy="750573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es-ES" sz="1500" b="1" dirty="0"/>
                <a:t>Correcto manejo y edición de </a:t>
              </a:r>
              <a:r>
                <a:rPr lang="es-ES" sz="1500" b="1" dirty="0" smtClean="0"/>
                <a:t>Street </a:t>
              </a:r>
              <a:r>
                <a:rPr lang="es-ES" sz="1500" b="1" dirty="0" err="1" smtClean="0"/>
                <a:t>Maps</a:t>
              </a:r>
              <a:r>
                <a:rPr lang="es-ES" sz="1500" b="1" dirty="0" smtClean="0"/>
                <a:t> </a:t>
              </a:r>
              <a:r>
                <a:rPr lang="es-ES" sz="1500" b="1" dirty="0"/>
                <a:t>como herramienta de senderismo</a:t>
              </a:r>
            </a:p>
          </p:txBody>
        </p:sp>
      </p:grpSp>
      <p:sp>
        <p:nvSpPr>
          <p:cNvPr id="20" name="Flecha doblada 19"/>
          <p:cNvSpPr/>
          <p:nvPr/>
        </p:nvSpPr>
        <p:spPr>
          <a:xfrm rot="5400000">
            <a:off x="5191961" y="2613869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93951" y="3291865"/>
            <a:ext cx="7378704" cy="3493462"/>
            <a:chOff x="793951" y="3291865"/>
            <a:chExt cx="7378704" cy="349346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corde 6"/>
            <p:cNvSpPr/>
            <p:nvPr/>
          </p:nvSpPr>
          <p:spPr>
            <a:xfrm>
              <a:off x="793951" y="3291865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Acorde 21"/>
            <p:cNvSpPr/>
            <p:nvPr/>
          </p:nvSpPr>
          <p:spPr>
            <a:xfrm>
              <a:off x="3086346" y="4352764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Acorde 22"/>
            <p:cNvSpPr/>
            <p:nvPr/>
          </p:nvSpPr>
          <p:spPr>
            <a:xfrm>
              <a:off x="5580367" y="4985127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1004521" y="3692610"/>
            <a:ext cx="1661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Precio </a:t>
            </a:r>
            <a:r>
              <a:rPr lang="es-ES" sz="3200" b="1" dirty="0"/>
              <a:t>de 3</a:t>
            </a:r>
            <a:r>
              <a:rPr lang="es-ES" sz="3200" b="1" dirty="0" smtClean="0"/>
              <a:t>0€ </a:t>
            </a:r>
            <a:endParaRPr lang="es-ES" sz="32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75856" y="4684899"/>
            <a:ext cx="163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Duración de </a:t>
            </a:r>
            <a:r>
              <a:rPr lang="es-ES" sz="2400" b="1" dirty="0" smtClean="0"/>
              <a:t>9 horas</a:t>
            </a:r>
            <a:endParaRPr lang="es-ES" sz="24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678634" y="5405094"/>
            <a:ext cx="1989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/>
              <a:t>Extracción</a:t>
            </a:r>
          </a:p>
          <a:p>
            <a:r>
              <a:rPr lang="es-ES" sz="2200" b="1" dirty="0" smtClean="0"/>
              <a:t>de datos</a:t>
            </a:r>
          </a:p>
          <a:p>
            <a:r>
              <a:rPr lang="es-ES" sz="2200" b="1" dirty="0" smtClean="0"/>
              <a:t> GPS 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14753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20745" y="266962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gratuitos</a:t>
            </a:r>
            <a:endParaRPr lang="es-ES" sz="5400" dirty="0">
              <a:latin typeface="Cambria" panose="020405030504060302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04452" y="1813049"/>
            <a:ext cx="4527788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ES" b="1" dirty="0"/>
              <a:t>Cursos sobre la tecnología en general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259632" y="3773510"/>
            <a:ext cx="3011361" cy="6624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es-ES" b="1" dirty="0" smtClean="0"/>
              <a:t>Como crear </a:t>
            </a:r>
            <a:r>
              <a:rPr lang="es-ES" b="1" dirty="0"/>
              <a:t>un servicio web</a:t>
            </a:r>
            <a:endParaRPr lang="es-ES" b="1" dirty="0"/>
          </a:p>
        </p:txBody>
      </p:sp>
      <p:grpSp>
        <p:nvGrpSpPr>
          <p:cNvPr id="17" name="Grupo 16"/>
          <p:cNvGrpSpPr/>
          <p:nvPr/>
        </p:nvGrpSpPr>
        <p:grpSpPr>
          <a:xfrm>
            <a:off x="5004048" y="3784046"/>
            <a:ext cx="3131442" cy="750573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816224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s-ES" b="1" dirty="0"/>
                <a:t>Manejar los servidores de servicio de mapas web</a:t>
              </a:r>
            </a:p>
          </p:txBody>
        </p:sp>
      </p:grpSp>
      <p:pic>
        <p:nvPicPr>
          <p:cNvPr id="2050" name="Picture 2" descr="http://4.bp.blogspot.com/-BWrRMKbuyT4/VPxprugqfOI/AAAAAAAAAEQ/tulXHdic9Yw/s1600/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72">
            <a:off x="5941873" y="1183321"/>
            <a:ext cx="2952328" cy="12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 rot="6611463">
            <a:off x="2751543" y="2860039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4025922">
            <a:off x="4984276" y="2859688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inta perforada 5"/>
          <p:cNvSpPr/>
          <p:nvPr/>
        </p:nvSpPr>
        <p:spPr>
          <a:xfrm>
            <a:off x="1259631" y="4700874"/>
            <a:ext cx="3011361" cy="1296144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s-ES" dirty="0">
                <a:solidFill>
                  <a:schemeClr val="tx1"/>
                </a:solidFill>
                <a:hlinkClick r:id="rId4"/>
              </a:rPr>
              <a:t>http://mappinggis.com/2014/03/primeros-pasos-con-qgis-server/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Cinta perforada 26"/>
          <p:cNvSpPr/>
          <p:nvPr/>
        </p:nvSpPr>
        <p:spPr>
          <a:xfrm>
            <a:off x="5007931" y="4727208"/>
            <a:ext cx="3131442" cy="1296144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s-ES" u="sng" dirty="0">
                <a:solidFill>
                  <a:schemeClr val="tx1"/>
                </a:solidFill>
                <a:hlinkClick r:id="rId5"/>
              </a:rPr>
              <a:t>http://geoinnova.org/cursos/como-manejar-servidores-wms-en-arcmap/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20745" y="266962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gratuitos</a:t>
            </a:r>
            <a:endParaRPr lang="es-ES" sz="5400" dirty="0">
              <a:latin typeface="Cambria" panose="020405030504060302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47664" y="1787333"/>
            <a:ext cx="5256584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ES" sz="2000" b="1" dirty="0"/>
              <a:t>Cursos sobre la tecnología de Google </a:t>
            </a:r>
            <a:r>
              <a:rPr lang="es-ES" sz="2000" b="1" dirty="0" err="1"/>
              <a:t>Maps</a:t>
            </a:r>
            <a:endParaRPr lang="es-ES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1259632" y="3773510"/>
            <a:ext cx="3011361" cy="6624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es-ES" b="1" dirty="0"/>
              <a:t>Manual del API de Google </a:t>
            </a:r>
            <a:r>
              <a:rPr lang="es-ES" b="1" dirty="0" err="1"/>
              <a:t>Maps</a:t>
            </a:r>
            <a:endParaRPr lang="es-ES" b="1" dirty="0"/>
          </a:p>
        </p:txBody>
      </p:sp>
      <p:grpSp>
        <p:nvGrpSpPr>
          <p:cNvPr id="17" name="Grupo 16"/>
          <p:cNvGrpSpPr/>
          <p:nvPr/>
        </p:nvGrpSpPr>
        <p:grpSpPr>
          <a:xfrm>
            <a:off x="5004048" y="3784046"/>
            <a:ext cx="3131442" cy="750573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816224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s-ES" b="1" dirty="0"/>
                <a:t>Uso de la API de Google </a:t>
              </a:r>
              <a:r>
                <a:rPr lang="es-ES" b="1" dirty="0" err="1"/>
                <a:t>Maps</a:t>
              </a:r>
              <a:endParaRPr lang="es-ES" b="1" dirty="0"/>
            </a:p>
          </p:txBody>
        </p:sp>
      </p:grpSp>
      <p:pic>
        <p:nvPicPr>
          <p:cNvPr id="2050" name="Picture 2" descr="http://4.bp.blogspot.com/-BWrRMKbuyT4/VPxprugqfOI/AAAAAAAAAEQ/tulXHdic9Yw/s1600/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72">
            <a:off x="5941873" y="1183321"/>
            <a:ext cx="2952328" cy="12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 rot="6611463">
            <a:off x="2751543" y="2860039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4025922">
            <a:off x="4984276" y="2859688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inta perforada 5"/>
          <p:cNvSpPr/>
          <p:nvPr/>
        </p:nvSpPr>
        <p:spPr>
          <a:xfrm>
            <a:off x="1259631" y="4700874"/>
            <a:ext cx="3011361" cy="1296144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s-ES" sz="1600" dirty="0">
                <a:hlinkClick r:id="rId4"/>
              </a:rPr>
              <a:t>http://www.desarrolloweb.com/manuales/desarrollo-con-api-de-google-maps.html</a:t>
            </a:r>
            <a:endParaRPr lang="es-ES" sz="1600" dirty="0"/>
          </a:p>
        </p:txBody>
      </p:sp>
      <p:sp>
        <p:nvSpPr>
          <p:cNvPr id="27" name="Cinta perforada 26"/>
          <p:cNvSpPr/>
          <p:nvPr/>
        </p:nvSpPr>
        <p:spPr>
          <a:xfrm>
            <a:off x="5007931" y="4727208"/>
            <a:ext cx="3131442" cy="1296144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s-ES" u="sng" dirty="0">
                <a:hlinkClick r:id="rId5"/>
              </a:rPr>
              <a:t>https://edutin.com/clases/online2/22787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104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20745" y="266962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gratuitos</a:t>
            </a:r>
            <a:endParaRPr lang="es-ES" sz="5400" dirty="0">
              <a:latin typeface="Cambria" panose="020405030504060302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7584" y="1787333"/>
            <a:ext cx="5976664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ES" sz="2000" b="1" dirty="0"/>
              <a:t>Cursos sobre la tecnología de Open Street </a:t>
            </a:r>
            <a:r>
              <a:rPr lang="es-ES" sz="2000" b="1" dirty="0" err="1"/>
              <a:t>Maps</a:t>
            </a:r>
            <a:endParaRPr lang="es-ES" sz="2000" b="1" dirty="0"/>
          </a:p>
        </p:txBody>
      </p:sp>
      <p:sp>
        <p:nvSpPr>
          <p:cNvPr id="16" name="Rectángulo 15"/>
          <p:cNvSpPr/>
          <p:nvPr/>
        </p:nvSpPr>
        <p:spPr>
          <a:xfrm>
            <a:off x="1259632" y="3773510"/>
            <a:ext cx="3011361" cy="6624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es-ES" b="1" dirty="0"/>
              <a:t>Editar los mapas de Open Street </a:t>
            </a:r>
            <a:r>
              <a:rPr lang="es-ES" b="1" dirty="0" err="1"/>
              <a:t>Map</a:t>
            </a:r>
            <a:endParaRPr lang="es-ES" b="1" dirty="0"/>
          </a:p>
        </p:txBody>
      </p:sp>
      <p:grpSp>
        <p:nvGrpSpPr>
          <p:cNvPr id="17" name="Grupo 16"/>
          <p:cNvGrpSpPr/>
          <p:nvPr/>
        </p:nvGrpSpPr>
        <p:grpSpPr>
          <a:xfrm>
            <a:off x="5004048" y="3784046"/>
            <a:ext cx="3131442" cy="750573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816224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s-ES" b="1" dirty="0"/>
                <a:t>Aprendiendo sobre Open Street </a:t>
              </a:r>
              <a:r>
                <a:rPr lang="es-ES" b="1" dirty="0" err="1"/>
                <a:t>Maps</a:t>
              </a:r>
              <a:endParaRPr lang="es-ES" b="1" dirty="0"/>
            </a:p>
          </p:txBody>
        </p:sp>
      </p:grpSp>
      <p:pic>
        <p:nvPicPr>
          <p:cNvPr id="2050" name="Picture 2" descr="http://4.bp.blogspot.com/-BWrRMKbuyT4/VPxprugqfOI/AAAAAAAAAEQ/tulXHdic9Yw/s1600/Screenshot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72">
            <a:off x="5941873" y="1183321"/>
            <a:ext cx="2952328" cy="12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 rot="6611463">
            <a:off x="2751543" y="2860039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4025922">
            <a:off x="4984276" y="2859688"/>
            <a:ext cx="122413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inta perforada 5"/>
          <p:cNvSpPr/>
          <p:nvPr/>
        </p:nvSpPr>
        <p:spPr>
          <a:xfrm>
            <a:off x="1259631" y="4700874"/>
            <a:ext cx="3011361" cy="1752462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s-ES" sz="1600" u="sng" dirty="0">
                <a:hlinkClick r:id="rId4"/>
              </a:rPr>
              <a:t>https://norfipc.com/web/como-editar-mapas-openstreetmap-agregar-datos-informacion.html</a:t>
            </a:r>
            <a:endParaRPr lang="es-ES" sz="1600" dirty="0"/>
          </a:p>
        </p:txBody>
      </p:sp>
      <p:sp>
        <p:nvSpPr>
          <p:cNvPr id="27" name="Cinta perforada 26"/>
          <p:cNvSpPr/>
          <p:nvPr/>
        </p:nvSpPr>
        <p:spPr>
          <a:xfrm>
            <a:off x="5007931" y="4727208"/>
            <a:ext cx="3131442" cy="1726128"/>
          </a:xfrm>
          <a:prstGeom prst="flowChartPunchedTap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n-US" u="sng" dirty="0">
                <a:hlinkClick r:id="rId5"/>
              </a:rPr>
              <a:t>https://app.tutellus.com/cuaderno/aprende-sobre-openstreetmaps-osm-1495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90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08285"/>
            <a:ext cx="9145015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4800" dirty="0" smtClean="0">
                <a:latin typeface="Cambria" panose="02040503050406030204" pitchFamily="18" charset="0"/>
              </a:rPr>
              <a:t>AYUDAS</a:t>
            </a:r>
            <a:endParaRPr lang="es-ES" sz="4800" dirty="0">
              <a:latin typeface="Cambria" panose="02040503050406030204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925663" y="4361674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3872857" y="5598510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>
            <a:off x="3895445" y="1797692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/>
          <p:cNvGrpSpPr/>
          <p:nvPr/>
        </p:nvGrpSpPr>
        <p:grpSpPr>
          <a:xfrm>
            <a:off x="971600" y="1412893"/>
            <a:ext cx="2672208" cy="4968435"/>
            <a:chOff x="971600" y="1412893"/>
            <a:chExt cx="2672208" cy="4968435"/>
          </a:xfrm>
          <a:solidFill>
            <a:schemeClr val="tx2">
              <a:lumMod val="75000"/>
            </a:schemeClr>
          </a:solidFill>
        </p:grpSpPr>
        <p:grpSp>
          <p:nvGrpSpPr>
            <p:cNvPr id="3" name="Grupo 2"/>
            <p:cNvGrpSpPr/>
            <p:nvPr/>
          </p:nvGrpSpPr>
          <p:grpSpPr>
            <a:xfrm>
              <a:off x="971600" y="1412893"/>
              <a:ext cx="2672208" cy="3672292"/>
              <a:chOff x="971600" y="1412892"/>
              <a:chExt cx="2672208" cy="5059477"/>
            </a:xfrm>
            <a:grpFill/>
          </p:grpSpPr>
          <p:grpSp>
            <p:nvGrpSpPr>
              <p:cNvPr id="6" name="Grupo 5"/>
              <p:cNvGrpSpPr/>
              <p:nvPr/>
            </p:nvGrpSpPr>
            <p:grpSpPr>
              <a:xfrm>
                <a:off x="971600" y="1412892"/>
                <a:ext cx="2672208" cy="1603325"/>
                <a:chOff x="394580" y="424"/>
                <a:chExt cx="2672208" cy="1603325"/>
              </a:xfrm>
              <a:grpFill/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algn="ctr"/>
                  <a:r>
                    <a:rPr lang="es-ES" sz="2400" b="1" dirty="0"/>
                    <a:t>Becas IBM</a:t>
                  </a:r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971600" y="4869044"/>
                <a:ext cx="2672208" cy="1603325"/>
                <a:chOff x="3334010" y="424"/>
                <a:chExt cx="2672208" cy="1603325"/>
              </a:xfrm>
              <a:grpFill/>
            </p:grpSpPr>
            <p:sp>
              <p:nvSpPr>
                <p:cNvPr id="11" name="Rectángulo 10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algn="ctr"/>
                  <a:r>
                    <a:rPr lang="es-ES" sz="2400" b="1" dirty="0"/>
                    <a:t>Beca UBA</a:t>
                  </a:r>
                </a:p>
              </p:txBody>
            </p:sp>
          </p:grpSp>
          <p:grpSp>
            <p:nvGrpSpPr>
              <p:cNvPr id="8" name="Grupo 7"/>
              <p:cNvGrpSpPr/>
              <p:nvPr/>
            </p:nvGrpSpPr>
            <p:grpSpPr>
              <a:xfrm>
                <a:off x="971600" y="3140968"/>
                <a:ext cx="2672208" cy="1603325"/>
                <a:chOff x="1224141" y="1871394"/>
                <a:chExt cx="2672208" cy="1603325"/>
              </a:xfrm>
              <a:grpFill/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Rectángulo 9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algn="ctr"/>
                  <a:r>
                    <a:rPr lang="es-ES" sz="2800" b="1" dirty="0"/>
                    <a:t>Microsoft</a:t>
                  </a:r>
                </a:p>
              </p:txBody>
            </p:sp>
          </p:grpSp>
        </p:grpSp>
        <p:grpSp>
          <p:nvGrpSpPr>
            <p:cNvPr id="36" name="Grupo 35"/>
            <p:cNvGrpSpPr/>
            <p:nvPr/>
          </p:nvGrpSpPr>
          <p:grpSpPr>
            <a:xfrm>
              <a:off x="971600" y="5175733"/>
              <a:ext cx="2672208" cy="1205595"/>
              <a:chOff x="394580" y="424"/>
              <a:chExt cx="2672208" cy="1603325"/>
            </a:xfrm>
            <a:grpFill/>
          </p:grpSpPr>
          <p:sp>
            <p:nvSpPr>
              <p:cNvPr id="37" name="Rectángulo 36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ángulo 37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algn="ctr"/>
                <a:r>
                  <a:rPr lang="es-ES" sz="2400" b="1" dirty="0"/>
                  <a:t>Voluntarios OSM</a:t>
                </a:r>
                <a:endParaRPr lang="es-ES" sz="2400" b="1" dirty="0"/>
              </a:p>
            </p:txBody>
          </p:sp>
        </p:grpSp>
      </p:grpSp>
      <p:sp>
        <p:nvSpPr>
          <p:cNvPr id="43" name="Flecha derecha 42"/>
          <p:cNvSpPr/>
          <p:nvPr/>
        </p:nvSpPr>
        <p:spPr>
          <a:xfrm>
            <a:off x="3891878" y="3041576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5573662" y="1412893"/>
            <a:ext cx="2672208" cy="4968435"/>
            <a:chOff x="971600" y="1412893"/>
            <a:chExt cx="2672208" cy="4968435"/>
          </a:xfrm>
          <a:solidFill>
            <a:schemeClr val="accent1">
              <a:lumMod val="75000"/>
            </a:schemeClr>
          </a:solidFill>
        </p:grpSpPr>
        <p:grpSp>
          <p:nvGrpSpPr>
            <p:cNvPr id="41" name="Grupo 40"/>
            <p:cNvGrpSpPr/>
            <p:nvPr/>
          </p:nvGrpSpPr>
          <p:grpSpPr>
            <a:xfrm>
              <a:off x="971600" y="1412893"/>
              <a:ext cx="2672208" cy="3672292"/>
              <a:chOff x="971600" y="1412892"/>
              <a:chExt cx="2672208" cy="5059477"/>
            </a:xfrm>
            <a:grpFill/>
          </p:grpSpPr>
          <p:grpSp>
            <p:nvGrpSpPr>
              <p:cNvPr id="47" name="Grupo 46"/>
              <p:cNvGrpSpPr/>
              <p:nvPr/>
            </p:nvGrpSpPr>
            <p:grpSpPr>
              <a:xfrm>
                <a:off x="971600" y="1412892"/>
                <a:ext cx="2672208" cy="1665701"/>
                <a:chOff x="394580" y="424"/>
                <a:chExt cx="2672208" cy="1665701"/>
              </a:xfrm>
              <a:grpFill/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394580" y="62800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r>
                    <a:rPr lang="es-ES" sz="1200" b="1" dirty="0" smtClean="0"/>
                    <a:t>Curso dotado de 866</a:t>
                  </a:r>
                  <a:r>
                    <a:rPr lang="es-ES" sz="1200" b="1" dirty="0"/>
                    <a:t>€ mensuales y </a:t>
                  </a:r>
                  <a:r>
                    <a:rPr lang="es-ES" sz="1200" b="1" dirty="0" smtClean="0"/>
                    <a:t>duración de </a:t>
                  </a:r>
                  <a:r>
                    <a:rPr lang="es-ES" sz="1200" b="1" dirty="0"/>
                    <a:t>10 meses, las actividades </a:t>
                  </a:r>
                  <a:r>
                    <a:rPr lang="es-ES" sz="1200" b="1" dirty="0" smtClean="0"/>
                    <a:t>están </a:t>
                  </a:r>
                  <a:r>
                    <a:rPr lang="es-ES" sz="1200" b="1" dirty="0"/>
                    <a:t>vinculadas al análisis, definición, desarrollo, pruebas y mantenimiento de aplicaciones</a:t>
                  </a:r>
                  <a:endParaRPr lang="es-ES" sz="1200" b="1" dirty="0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971600" y="4869044"/>
                <a:ext cx="2672208" cy="1603325"/>
                <a:chOff x="3334010" y="424"/>
                <a:chExt cx="2672208" cy="1603325"/>
              </a:xfrm>
              <a:grpFill/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algn="ctr"/>
                  <a:r>
                    <a:rPr lang="es-ES" sz="1400" dirty="0"/>
                    <a:t>C</a:t>
                  </a:r>
                  <a:r>
                    <a:rPr lang="es-ES" sz="1400" dirty="0" smtClean="0"/>
                    <a:t>urso </a:t>
                  </a:r>
                  <a:r>
                    <a:rPr lang="es-ES" sz="1400" dirty="0"/>
                    <a:t>de programación aplicada para sistemas de localización: GPS y </a:t>
                  </a:r>
                  <a:r>
                    <a:rPr lang="es-ES" sz="1400" dirty="0" smtClean="0"/>
                    <a:t>Google </a:t>
                  </a:r>
                  <a:r>
                    <a:rPr lang="es-ES" sz="1400" dirty="0" err="1"/>
                    <a:t>M</a:t>
                  </a:r>
                  <a:r>
                    <a:rPr lang="es-ES" sz="1400" dirty="0" err="1" smtClean="0"/>
                    <a:t>aps</a:t>
                  </a:r>
                  <a:endParaRPr lang="es-ES" sz="1400" b="1" dirty="0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971600" y="3140968"/>
                <a:ext cx="2672208" cy="1603325"/>
                <a:chOff x="1224141" y="1871394"/>
                <a:chExt cx="2672208" cy="1603325"/>
              </a:xfrm>
              <a:grpFill/>
            </p:grpSpPr>
            <p:sp>
              <p:nvSpPr>
                <p:cNvPr id="50" name="Rectángulo 49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Rectángulo 50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r>
                    <a:rPr lang="es-ES" sz="1400" dirty="0"/>
                    <a:t>Microsoft ha estado dando apoyo a </a:t>
                  </a:r>
                  <a:r>
                    <a:rPr lang="es-ES" sz="1400" dirty="0" err="1" smtClean="0"/>
                    <a:t>OpenStreet</a:t>
                  </a:r>
                  <a:r>
                    <a:rPr lang="es-ES" sz="1400" dirty="0" smtClean="0"/>
                    <a:t> </a:t>
                  </a:r>
                  <a:r>
                    <a:rPr lang="es-ES" sz="1400" dirty="0" err="1" smtClean="0"/>
                    <a:t>Map</a:t>
                  </a:r>
                  <a:r>
                    <a:rPr lang="es-ES" sz="1400" dirty="0" smtClean="0"/>
                    <a:t> </a:t>
                  </a:r>
                  <a:r>
                    <a:rPr lang="es-ES" sz="1400" dirty="0"/>
                    <a:t>desde hace unos años otorgándole imágenes aéreas de Bing</a:t>
                  </a:r>
                  <a:endParaRPr lang="es-ES" sz="1400" b="1" dirty="0"/>
                </a:p>
              </p:txBody>
            </p:sp>
          </p:grpSp>
        </p:grpSp>
        <p:grpSp>
          <p:nvGrpSpPr>
            <p:cNvPr id="44" name="Grupo 43"/>
            <p:cNvGrpSpPr/>
            <p:nvPr/>
          </p:nvGrpSpPr>
          <p:grpSpPr>
            <a:xfrm>
              <a:off x="971600" y="5175733"/>
              <a:ext cx="2672208" cy="1205595"/>
              <a:chOff x="394580" y="424"/>
              <a:chExt cx="2672208" cy="1603325"/>
            </a:xfrm>
            <a:grpFill/>
          </p:grpSpPr>
          <p:sp>
            <p:nvSpPr>
              <p:cNvPr id="45" name="Rectángulo 44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Rectángulo 45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r>
                  <a:rPr lang="es-ES" sz="1200" dirty="0" smtClean="0"/>
                  <a:t>Los voluntarios tienen el objetivo </a:t>
                </a:r>
                <a:r>
                  <a:rPr lang="es-ES" sz="1200" dirty="0"/>
                  <a:t>de crear mapas de colaboración que puedan ser usados por las agencias y organizaciones de ayuda y desarrollo. </a:t>
                </a:r>
              </a:p>
            </p:txBody>
          </p:sp>
        </p:grpSp>
      </p:grpSp>
      <p:pic>
        <p:nvPicPr>
          <p:cNvPr id="6146" name="Picture 2" descr="http://www.clker.com/cliparts/Q/U/W/t/N/e/help-me-butt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61" y="208285"/>
            <a:ext cx="2482009" cy="8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2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08285"/>
            <a:ext cx="9145015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4400" dirty="0" smtClean="0">
                <a:latin typeface="Cambria" panose="02040503050406030204" pitchFamily="18" charset="0"/>
              </a:rPr>
              <a:t>Recursos</a:t>
            </a:r>
            <a:endParaRPr lang="es-ES" sz="4400" dirty="0">
              <a:latin typeface="Cambria" panose="02040503050406030204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925663" y="4361674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3872857" y="5598510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>
            <a:off x="3895445" y="1797692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/>
          <p:cNvGrpSpPr/>
          <p:nvPr/>
        </p:nvGrpSpPr>
        <p:grpSpPr>
          <a:xfrm>
            <a:off x="971600" y="1412893"/>
            <a:ext cx="2672208" cy="4968435"/>
            <a:chOff x="971600" y="1412893"/>
            <a:chExt cx="2672208" cy="4968435"/>
          </a:xfrm>
          <a:solidFill>
            <a:schemeClr val="tx2">
              <a:lumMod val="75000"/>
            </a:schemeClr>
          </a:solidFill>
        </p:grpSpPr>
        <p:grpSp>
          <p:nvGrpSpPr>
            <p:cNvPr id="3" name="Grupo 2"/>
            <p:cNvGrpSpPr/>
            <p:nvPr/>
          </p:nvGrpSpPr>
          <p:grpSpPr>
            <a:xfrm>
              <a:off x="971600" y="1412893"/>
              <a:ext cx="2672208" cy="3672292"/>
              <a:chOff x="971600" y="1412892"/>
              <a:chExt cx="2672208" cy="5059477"/>
            </a:xfrm>
            <a:grpFill/>
          </p:grpSpPr>
          <p:grpSp>
            <p:nvGrpSpPr>
              <p:cNvPr id="6" name="Grupo 5"/>
              <p:cNvGrpSpPr/>
              <p:nvPr/>
            </p:nvGrpSpPr>
            <p:grpSpPr>
              <a:xfrm>
                <a:off x="971600" y="1412892"/>
                <a:ext cx="2672208" cy="1603325"/>
                <a:chOff x="394580" y="424"/>
                <a:chExt cx="2672208" cy="1603325"/>
              </a:xfrm>
              <a:grpFill/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r>
                    <a:rPr lang="es-ES" sz="2000" b="1" dirty="0"/>
                    <a:t>Recursos gratuitos API Google </a:t>
                  </a:r>
                  <a:r>
                    <a:rPr lang="es-ES" sz="2000" b="1" dirty="0" err="1"/>
                    <a:t>Maps</a:t>
                  </a:r>
                  <a:endParaRPr lang="es-ES" sz="2000" b="1" dirty="0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971600" y="4869044"/>
                <a:ext cx="2672208" cy="1603325"/>
                <a:chOff x="3334010" y="424"/>
                <a:chExt cx="2672208" cy="1603325"/>
              </a:xfrm>
              <a:grpFill/>
            </p:grpSpPr>
            <p:sp>
              <p:nvSpPr>
                <p:cNvPr id="11" name="Rectángulo 10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r>
                    <a:rPr lang="es-ES" sz="2000" b="1" dirty="0"/>
                    <a:t>Recursos gratuitos </a:t>
                  </a:r>
                  <a:r>
                    <a:rPr lang="es-ES" sz="2000" b="1" dirty="0" err="1" smtClean="0"/>
                    <a:t>OpenStreet</a:t>
                  </a:r>
                  <a:r>
                    <a:rPr lang="es-ES" sz="2000" b="1" dirty="0" smtClean="0"/>
                    <a:t> </a:t>
                  </a:r>
                  <a:r>
                    <a:rPr lang="es-ES" sz="2000" b="1" dirty="0" err="1" smtClean="0"/>
                    <a:t>Map</a:t>
                  </a:r>
                  <a:endParaRPr lang="es-ES" sz="2000" b="1" dirty="0"/>
                </a:p>
              </p:txBody>
            </p:sp>
          </p:grpSp>
          <p:grpSp>
            <p:nvGrpSpPr>
              <p:cNvPr id="8" name="Grupo 7"/>
              <p:cNvGrpSpPr/>
              <p:nvPr/>
            </p:nvGrpSpPr>
            <p:grpSpPr>
              <a:xfrm>
                <a:off x="971600" y="3140968"/>
                <a:ext cx="2672208" cy="1603325"/>
                <a:chOff x="1224141" y="1871394"/>
                <a:chExt cx="2672208" cy="1603325"/>
              </a:xfrm>
              <a:grpFill/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Rectángulo 9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r>
                    <a:rPr lang="es-ES" sz="2000" b="1" dirty="0"/>
                    <a:t>Recursos no gratuitos API Google </a:t>
                  </a:r>
                  <a:r>
                    <a:rPr lang="es-ES" sz="2000" b="1" dirty="0" err="1"/>
                    <a:t>Maps</a:t>
                  </a:r>
                  <a:endParaRPr lang="es-ES" sz="2000" b="1" dirty="0"/>
                </a:p>
              </p:txBody>
            </p:sp>
          </p:grpSp>
        </p:grpSp>
        <p:grpSp>
          <p:nvGrpSpPr>
            <p:cNvPr id="36" name="Grupo 35"/>
            <p:cNvGrpSpPr/>
            <p:nvPr/>
          </p:nvGrpSpPr>
          <p:grpSpPr>
            <a:xfrm>
              <a:off x="971600" y="5175733"/>
              <a:ext cx="2672208" cy="1205595"/>
              <a:chOff x="394580" y="424"/>
              <a:chExt cx="2672208" cy="1603325"/>
            </a:xfrm>
            <a:grpFill/>
          </p:grpSpPr>
          <p:sp>
            <p:nvSpPr>
              <p:cNvPr id="37" name="Rectángulo 36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ángulo 37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r>
                  <a:rPr lang="es-ES" sz="2000" b="1" dirty="0"/>
                  <a:t>Recursos no gratuitos </a:t>
                </a:r>
                <a:r>
                  <a:rPr lang="es-ES" sz="2000" b="1" dirty="0" err="1" smtClean="0"/>
                  <a:t>OpenStreet</a:t>
                </a:r>
                <a:r>
                  <a:rPr lang="es-ES" sz="2000" b="1" dirty="0" smtClean="0"/>
                  <a:t> </a:t>
                </a:r>
                <a:r>
                  <a:rPr lang="es-ES" sz="2000" b="1" dirty="0" err="1" smtClean="0"/>
                  <a:t>Map</a:t>
                </a:r>
                <a:endParaRPr lang="es-ES" sz="2000" b="1" dirty="0"/>
              </a:p>
            </p:txBody>
          </p:sp>
        </p:grpSp>
      </p:grpSp>
      <p:sp>
        <p:nvSpPr>
          <p:cNvPr id="43" name="Flecha derecha 42"/>
          <p:cNvSpPr/>
          <p:nvPr/>
        </p:nvSpPr>
        <p:spPr>
          <a:xfrm>
            <a:off x="3891878" y="3041576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5621812" y="1355909"/>
            <a:ext cx="2672208" cy="1163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es-ES" sz="1400" dirty="0"/>
              <a:t>API de Google </a:t>
            </a:r>
            <a:r>
              <a:rPr lang="es-ES" sz="1400" dirty="0" err="1"/>
              <a:t>Maps</a:t>
            </a:r>
            <a:r>
              <a:rPr lang="es-ES" sz="1400" dirty="0"/>
              <a:t> está disponible para Android, iOS, navegadores web y a través de servicios web HTTP</a:t>
            </a:r>
            <a:endParaRPr lang="es-ES" sz="1400" b="1" dirty="0"/>
          </a:p>
        </p:txBody>
      </p:sp>
      <p:sp>
        <p:nvSpPr>
          <p:cNvPr id="41" name="Rectángulo 40"/>
          <p:cNvSpPr/>
          <p:nvPr/>
        </p:nvSpPr>
        <p:spPr>
          <a:xfrm>
            <a:off x="5613893" y="3864469"/>
            <a:ext cx="2672208" cy="1163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/>
            <a:r>
              <a:rPr lang="es-ES" sz="1400" dirty="0" smtClean="0"/>
              <a:t>El </a:t>
            </a:r>
            <a:r>
              <a:rPr lang="es-ES" sz="1400" dirty="0"/>
              <a:t>recurso más importante </a:t>
            </a:r>
            <a:r>
              <a:rPr lang="es-ES" sz="1400" dirty="0" smtClean="0"/>
              <a:t>es que OSM </a:t>
            </a:r>
            <a:r>
              <a:rPr lang="es-ES" sz="1400" dirty="0"/>
              <a:t>que es de código abierto y libre</a:t>
            </a:r>
            <a:endParaRPr lang="es-ES" sz="1400" b="1" dirty="0"/>
          </a:p>
        </p:txBody>
      </p:sp>
      <p:sp>
        <p:nvSpPr>
          <p:cNvPr id="44" name="Rectángulo 43"/>
          <p:cNvSpPr/>
          <p:nvPr/>
        </p:nvSpPr>
        <p:spPr>
          <a:xfrm>
            <a:off x="5613893" y="2610189"/>
            <a:ext cx="2672208" cy="1163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/>
            <a:r>
              <a:rPr lang="es-ES" sz="1400" dirty="0"/>
              <a:t>La API de </a:t>
            </a:r>
            <a:r>
              <a:rPr lang="es-ES" sz="1400" dirty="0" smtClean="0"/>
              <a:t>Google </a:t>
            </a:r>
            <a:r>
              <a:rPr lang="es-ES" sz="1400" dirty="0" err="1"/>
              <a:t>M</a:t>
            </a:r>
            <a:r>
              <a:rPr lang="es-ES" sz="1400" dirty="0" err="1" smtClean="0"/>
              <a:t>aps</a:t>
            </a:r>
            <a:r>
              <a:rPr lang="es-ES" sz="1400" dirty="0" smtClean="0"/>
              <a:t> </a:t>
            </a:r>
            <a:r>
              <a:rPr lang="es-ES" sz="1400" dirty="0"/>
              <a:t>tiene una versión </a:t>
            </a:r>
            <a:r>
              <a:rPr lang="es-ES" sz="1400" dirty="0" smtClean="0"/>
              <a:t>Premium, ofrece utilidades para uso empresarial</a:t>
            </a:r>
            <a:endParaRPr lang="es-ES" sz="1400" b="1" dirty="0"/>
          </a:p>
        </p:txBody>
      </p:sp>
      <p:sp>
        <p:nvSpPr>
          <p:cNvPr id="45" name="Rectángulo 44"/>
          <p:cNvSpPr/>
          <p:nvPr/>
        </p:nvSpPr>
        <p:spPr>
          <a:xfrm>
            <a:off x="5613893" y="5118749"/>
            <a:ext cx="2672208" cy="12055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/>
            <a:r>
              <a:rPr lang="es-ES" sz="1400" b="1" dirty="0"/>
              <a:t>A</a:t>
            </a:r>
            <a:r>
              <a:rPr lang="es-ES" sz="1400" b="1" dirty="0" smtClean="0"/>
              <a:t>plicación </a:t>
            </a:r>
            <a:r>
              <a:rPr lang="es-ES" sz="1400" b="1" dirty="0"/>
              <a:t>de pago que se llama </a:t>
            </a:r>
            <a:r>
              <a:rPr lang="es-ES" sz="1400" b="1" dirty="0" err="1"/>
              <a:t>osmAnd</a:t>
            </a:r>
            <a:r>
              <a:rPr lang="es-ES" sz="1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581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7" name="Picture 2" descr="http://pixabay.com/static/uploads/photo/2014/12/22/20/31/hand-577777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199"/>
            <a:ext cx="2832249" cy="1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059832" y="725006"/>
            <a:ext cx="4536504" cy="769441"/>
          </a:xfrm>
          <a:prstGeom prst="rect">
            <a:avLst/>
          </a:prstGeom>
          <a:gradFill>
            <a:gsLst>
              <a:gs pos="61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6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>
            <a:spAutoFit/>
          </a:bodyPr>
          <a:lstStyle/>
          <a:p>
            <a:pPr algn="ctr"/>
            <a:r>
              <a:rPr lang="es-ES" sz="4400" b="1" dirty="0"/>
              <a:t>Conclusiones</a:t>
            </a:r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2635100934"/>
              </p:ext>
            </p:extLst>
          </p:nvPr>
        </p:nvGraphicFramePr>
        <p:xfrm>
          <a:off x="2413314" y="2132856"/>
          <a:ext cx="6696744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2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4400" dirty="0" smtClean="0">
                <a:latin typeface="Cambria" panose="02040503050406030204" pitchFamily="18" charset="0"/>
              </a:rPr>
              <a:t>Introducción</a:t>
            </a:r>
            <a:endParaRPr lang="es-ES" sz="4400" dirty="0">
              <a:latin typeface="Cambria" panose="02040503050406030204" pitchFamily="18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971600" y="1412892"/>
            <a:ext cx="7245059" cy="2376149"/>
            <a:chOff x="971600" y="1412892"/>
            <a:chExt cx="7245059" cy="2376149"/>
          </a:xfrm>
          <a:solidFill>
            <a:schemeClr val="bg2">
              <a:lumMod val="10000"/>
            </a:schemeClr>
          </a:solidFill>
        </p:grpSpPr>
        <p:grpSp>
          <p:nvGrpSpPr>
            <p:cNvPr id="6" name="Grupo 5"/>
            <p:cNvGrpSpPr/>
            <p:nvPr/>
          </p:nvGrpSpPr>
          <p:grpSpPr>
            <a:xfrm>
              <a:off x="971600" y="1412892"/>
              <a:ext cx="2672208" cy="1603325"/>
              <a:chOff x="394580" y="424"/>
              <a:chExt cx="2672208" cy="1603325"/>
            </a:xfrm>
            <a:grpFill/>
          </p:grpSpPr>
          <p:sp>
            <p:nvSpPr>
              <p:cNvPr id="13" name="Rectángulo 12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ángulo 13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600" dirty="0" err="1"/>
                  <a:t>GoogleMaps</a:t>
                </a:r>
                <a:r>
                  <a:rPr lang="es-ES" sz="1600" dirty="0"/>
                  <a:t> y </a:t>
                </a:r>
                <a:r>
                  <a:rPr lang="es-ES" sz="1600" dirty="0" err="1" smtClean="0"/>
                  <a:t>OpenStreetMap</a:t>
                </a:r>
                <a:r>
                  <a:rPr lang="es-ES" sz="1600" dirty="0" smtClean="0"/>
                  <a:t> son tecnologías que  </a:t>
                </a:r>
                <a:r>
                  <a:rPr lang="es-ES" sz="1600" dirty="0"/>
                  <a:t>emplean sistemas de información </a:t>
                </a:r>
                <a:r>
                  <a:rPr lang="es-ES" sz="1600" dirty="0" smtClean="0"/>
                  <a:t>geográfica.</a:t>
                </a:r>
                <a:endParaRPr lang="es-ES" sz="16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5544451" y="2924945"/>
              <a:ext cx="2672208" cy="864096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400" dirty="0" smtClean="0"/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 smtClean="0"/>
                <a:t>En </a:t>
              </a:r>
              <a:r>
                <a:rPr lang="es-ES" sz="1400" dirty="0"/>
                <a:t>general un SIG debe tener la capacidad de resolver las siguientes </a:t>
              </a:r>
              <a:r>
                <a:rPr lang="es-ES" sz="1400" dirty="0" smtClean="0"/>
                <a:t>cuestiones</a:t>
              </a:r>
              <a:endParaRPr lang="es-ES" sz="1400" dirty="0"/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400" kern="1200" dirty="0"/>
            </a:p>
          </p:txBody>
        </p:sp>
      </p:grpSp>
      <p:sp>
        <p:nvSpPr>
          <p:cNvPr id="19" name="Flecha derecha 18"/>
          <p:cNvSpPr/>
          <p:nvPr/>
        </p:nvSpPr>
        <p:spPr>
          <a:xfrm>
            <a:off x="3844491" y="1943378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5652120" y="1533440"/>
            <a:ext cx="2592288" cy="1055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Los Sistemas de Información Geográfica (</a:t>
            </a:r>
            <a:r>
              <a:rPr lang="es-ES" sz="1050" b="1" dirty="0" smtClean="0"/>
              <a:t>SIG) </a:t>
            </a:r>
            <a:r>
              <a:rPr lang="es-ES" sz="1050" b="1" dirty="0"/>
              <a:t>son sistemas de hardware, software y procedimientos diseñado para mantener y usar datos con localizaciones exactas en una superficie terrestre</a:t>
            </a:r>
            <a:endParaRPr lang="es-ES" sz="1050" b="1" dirty="0"/>
          </a:p>
        </p:txBody>
      </p:sp>
      <p:sp>
        <p:nvSpPr>
          <p:cNvPr id="3" name="Flecha curvada hacia la izquierda 2"/>
          <p:cNvSpPr/>
          <p:nvPr/>
        </p:nvSpPr>
        <p:spPr>
          <a:xfrm rot="324498">
            <a:off x="8284853" y="2332163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9535682">
            <a:off x="3630097" y="3482216"/>
            <a:ext cx="1793383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971600" y="3789041"/>
            <a:ext cx="2672207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</a:rPr>
              <a:t>Localización: características </a:t>
            </a:r>
            <a:r>
              <a:rPr lang="es-ES" sz="1400" b="1" dirty="0">
                <a:solidFill>
                  <a:schemeClr val="bg1"/>
                </a:solidFill>
              </a:rPr>
              <a:t>de un lugar </a:t>
            </a:r>
            <a:r>
              <a:rPr lang="es-ES" sz="1400" b="1" dirty="0" smtClean="0">
                <a:solidFill>
                  <a:schemeClr val="bg1"/>
                </a:solidFill>
              </a:rPr>
              <a:t>concreto</a:t>
            </a:r>
            <a:endParaRPr lang="es-ES" sz="1400" b="1" dirty="0"/>
          </a:p>
        </p:txBody>
      </p:sp>
      <p:sp>
        <p:nvSpPr>
          <p:cNvPr id="35" name="Flecha derecha 34"/>
          <p:cNvSpPr/>
          <p:nvPr/>
        </p:nvSpPr>
        <p:spPr>
          <a:xfrm rot="9529578">
            <a:off x="4055400" y="4013882"/>
            <a:ext cx="1527717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/>
          <p:cNvSpPr txBox="1"/>
          <p:nvPr/>
        </p:nvSpPr>
        <p:spPr>
          <a:xfrm rot="11793">
            <a:off x="1395670" y="4429285"/>
            <a:ext cx="2672207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Condición: </a:t>
            </a:r>
            <a:r>
              <a:rPr lang="es-ES" sz="1400" b="1" dirty="0" smtClean="0">
                <a:solidFill>
                  <a:schemeClr val="bg1"/>
                </a:solidFill>
              </a:rPr>
              <a:t>condiciones </a:t>
            </a:r>
            <a:r>
              <a:rPr lang="es-ES" sz="1400" b="1" dirty="0">
                <a:solidFill>
                  <a:schemeClr val="bg1"/>
                </a:solidFill>
              </a:rPr>
              <a:t>impuestas al sistema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7938921">
            <a:off x="4731809" y="4342182"/>
            <a:ext cx="1389718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/>
          <p:cNvSpPr txBox="1"/>
          <p:nvPr/>
        </p:nvSpPr>
        <p:spPr>
          <a:xfrm rot="11793">
            <a:off x="2352444" y="5049597"/>
            <a:ext cx="2664280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T</a:t>
            </a:r>
            <a:r>
              <a:rPr lang="es-ES" sz="1400" b="1" dirty="0" smtClean="0">
                <a:solidFill>
                  <a:schemeClr val="bg1"/>
                </a:solidFill>
              </a:rPr>
              <a:t>endencia</a:t>
            </a:r>
            <a:r>
              <a:rPr lang="es-ES" sz="1400" dirty="0">
                <a:solidFill>
                  <a:schemeClr val="bg1"/>
                </a:solidFill>
              </a:rPr>
              <a:t>: comparación entre </a:t>
            </a:r>
            <a:r>
              <a:rPr lang="es-ES" sz="1400" dirty="0" smtClean="0">
                <a:solidFill>
                  <a:schemeClr val="bg1"/>
                </a:solidFill>
              </a:rPr>
              <a:t>situaciones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9" name="Flecha derecha 38"/>
          <p:cNvSpPr/>
          <p:nvPr/>
        </p:nvSpPr>
        <p:spPr>
          <a:xfrm rot="7209575">
            <a:off x="4903368" y="4711416"/>
            <a:ext cx="1725798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 rot="11793">
            <a:off x="3838925" y="5641024"/>
            <a:ext cx="2150808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Rutas: cálculo de rutas óptimas 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41" name="Flecha derecha 40"/>
          <p:cNvSpPr/>
          <p:nvPr/>
        </p:nvSpPr>
        <p:spPr>
          <a:xfrm rot="4908219">
            <a:off x="6293895" y="4206490"/>
            <a:ext cx="787292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 rot="11793">
            <a:off x="6038271" y="4770429"/>
            <a:ext cx="1684569" cy="7386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Pautas: detección de pautas espaciales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3" name="Flecha derecha 42"/>
          <p:cNvSpPr/>
          <p:nvPr/>
        </p:nvSpPr>
        <p:spPr>
          <a:xfrm rot="5400000">
            <a:off x="7361646" y="4733088"/>
            <a:ext cx="1578097" cy="2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 rot="11793">
            <a:off x="7308410" y="5691970"/>
            <a:ext cx="1684569" cy="7386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Modelos: generación de modelos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9/9a/Google_map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4905190" cy="101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icons.iconarchive.com/icons/marcus-roberto/google-play/512/Google-Map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32" y="1772816"/>
            <a:ext cx="1333335" cy="133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151620" y="2288437"/>
            <a:ext cx="3816424" cy="400110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Nació el 8 de febrero de 2005</a:t>
            </a:r>
            <a:endParaRPr lang="es-ES" sz="2000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195736" y="2947732"/>
            <a:ext cx="4176464" cy="707886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/>
              <a:t>E</a:t>
            </a:r>
            <a:r>
              <a:rPr lang="es-ES" sz="2000" b="1" dirty="0" smtClean="0"/>
              <a:t>stá </a:t>
            </a:r>
            <a:r>
              <a:rPr lang="es-ES" sz="2000" b="1" dirty="0"/>
              <a:t>desarrollado casi por completo con JavaScript </a:t>
            </a:r>
            <a:r>
              <a:rPr lang="es-ES" sz="2000" b="1" dirty="0" smtClean="0"/>
              <a:t>y XML </a:t>
            </a:r>
            <a:endParaRPr lang="es-ES" sz="20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59832" y="4090884"/>
            <a:ext cx="4176464" cy="1015663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  <a:ea typeface="Calibri" panose="020F0502020204030204" pitchFamily="34" charset="0"/>
              </a:rPr>
              <a:t>La </a:t>
            </a:r>
            <a:r>
              <a:rPr lang="es-ES" sz="2000" b="1" dirty="0">
                <a:latin typeface="+mj-lt"/>
                <a:ea typeface="Calibri" panose="020F0502020204030204" pitchFamily="34" charset="0"/>
              </a:rPr>
              <a:t>API de </a:t>
            </a:r>
            <a:r>
              <a:rPr lang="es-ES" sz="2000" b="1" dirty="0" err="1">
                <a:latin typeface="+mj-lt"/>
                <a:ea typeface="Calibri" panose="020F0502020204030204" pitchFamily="34" charset="0"/>
              </a:rPr>
              <a:t>Goole</a:t>
            </a:r>
            <a:r>
              <a:rPr lang="es-ES" sz="20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s-ES" sz="2000" b="1" dirty="0" err="1">
                <a:latin typeface="+mj-lt"/>
                <a:ea typeface="Calibri" panose="020F0502020204030204" pitchFamily="34" charset="0"/>
              </a:rPr>
              <a:t>Maps</a:t>
            </a:r>
            <a:r>
              <a:rPr lang="es-ES" sz="2000" b="1" dirty="0">
                <a:latin typeface="+mj-lt"/>
                <a:ea typeface="Calibri" panose="020F0502020204030204" pitchFamily="34" charset="0"/>
              </a:rPr>
              <a:t> es de libre acceso bajo la licencia de desarrollador</a:t>
            </a:r>
            <a:endParaRPr lang="es-ES" sz="2000" b="1" dirty="0">
              <a:latin typeface="+mj-lt"/>
            </a:endParaRPr>
          </a:p>
        </p:txBody>
      </p:sp>
      <p:sp>
        <p:nvSpPr>
          <p:cNvPr id="11" name="Flecha curvada hacia la derecha 10"/>
          <p:cNvSpPr/>
          <p:nvPr/>
        </p:nvSpPr>
        <p:spPr>
          <a:xfrm>
            <a:off x="2123728" y="4869160"/>
            <a:ext cx="864096" cy="1080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59832" y="5441448"/>
            <a:ext cx="4176464" cy="1015663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/>
              <a:t>C</a:t>
            </a:r>
            <a:r>
              <a:rPr lang="es-ES" sz="2000" b="1" dirty="0" smtClean="0"/>
              <a:t>ualquier </a:t>
            </a:r>
            <a:r>
              <a:rPr lang="es-ES" sz="2000" b="1" dirty="0"/>
              <a:t>usuario puede modificarla y aprovecharla para la utilidad que necesite</a:t>
            </a:r>
          </a:p>
        </p:txBody>
      </p:sp>
    </p:spTree>
    <p:extLst>
      <p:ext uri="{BB962C8B-B14F-4D97-AF65-F5344CB8AC3E}">
        <p14:creationId xmlns:p14="http://schemas.microsoft.com/office/powerpoint/2010/main" val="418919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03min.com/wp-content/uploads/2012/04/800px-OSM_Logo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1"/>
            <a:ext cx="4680520" cy="15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445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51620" y="2288437"/>
            <a:ext cx="3816424" cy="400110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Nació el 1 de julio de 2004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07704" y="3028890"/>
            <a:ext cx="4248472" cy="707886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/>
              <a:t>E</a:t>
            </a:r>
            <a:r>
              <a:rPr lang="es-ES" sz="2000" b="1" dirty="0" smtClean="0"/>
              <a:t>s </a:t>
            </a:r>
            <a:r>
              <a:rPr lang="es-ES" sz="2000" b="1" dirty="0"/>
              <a:t>un proyecto colaborativo para crear mapas libres y editables</a:t>
            </a:r>
            <a:endParaRPr lang="es-ES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574562" y="4077119"/>
            <a:ext cx="4805750" cy="1015663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/>
              <a:t>L</a:t>
            </a:r>
            <a:r>
              <a:rPr lang="es-ES" sz="2000" b="1" dirty="0" smtClean="0"/>
              <a:t>os </a:t>
            </a:r>
            <a:r>
              <a:rPr lang="es-ES" sz="2000" b="1" dirty="0"/>
              <a:t>datos vectoriales almacenados en sus bases de datos, se distribuyen bajo la Licencia Abierta de Bases de Datos.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67844" y="5433125"/>
            <a:ext cx="5292588" cy="707886"/>
          </a:xfrm>
          <a:prstGeom prst="rect">
            <a:avLst/>
          </a:prstGeom>
          <a:gradFill>
            <a:gsLst>
              <a:gs pos="89000">
                <a:schemeClr val="accent1">
                  <a:lumMod val="60000"/>
                  <a:lumOff val="40000"/>
                </a:schemeClr>
              </a:gs>
              <a:gs pos="100000">
                <a:srgbClr val="EEFBDD"/>
              </a:gs>
              <a:gs pos="77000">
                <a:schemeClr val="accent3">
                  <a:lumMod val="40000"/>
                  <a:lumOff val="60000"/>
                </a:schemeClr>
              </a:gs>
              <a:gs pos="27000">
                <a:schemeClr val="bg2">
                  <a:tint val="98000"/>
                  <a:shade val="90000"/>
                  <a:satMod val="160000"/>
                  <a:lumMod val="100000"/>
                </a:schemeClr>
              </a:gs>
              <a:gs pos="100000">
                <a:schemeClr val="bg2">
                  <a:tint val="95000"/>
                  <a:shade val="100000"/>
                  <a:satMod val="130000"/>
                  <a:lumMod val="130000"/>
                </a:schemeClr>
              </a:gs>
              <a:gs pos="100000">
                <a:schemeClr val="bg2">
                  <a:tint val="97000"/>
                  <a:shade val="100000"/>
                  <a:hueMod val="100000"/>
                  <a:satMod val="140000"/>
                  <a:lumMod val="80000"/>
                </a:schemeClr>
              </a:gs>
            </a:gsLst>
            <a:path path="circle">
              <a:fillToRect l="20000" t="10000" r="20000" b="60000"/>
            </a:path>
          </a:gradFill>
        </p:spPr>
        <p:txBody>
          <a:bodyPr wrap="square" rtlCol="0">
            <a:spAutoFit/>
          </a:bodyPr>
          <a:lstStyle/>
          <a:p>
            <a:r>
              <a:rPr lang="es-ES" sz="2000" b="1" dirty="0"/>
              <a:t>OSM actualmente muestra mapas en línea, cálculo de rutas y navegación óptimas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66362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>
              <a:buNone/>
            </a:pPr>
            <a:r>
              <a:rPr lang="es-ES" sz="4400" dirty="0" smtClean="0">
                <a:latin typeface="Cambria" panose="02040503050406030204" pitchFamily="18" charset="0"/>
              </a:rPr>
              <a:t>Fuentes de información general</a:t>
            </a:r>
            <a:endParaRPr lang="es-ES" sz="4400" dirty="0">
              <a:latin typeface="Cambria" panose="02040503050406030204" pitchFamily="18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971600" y="1412892"/>
            <a:ext cx="2672208" cy="5059477"/>
            <a:chOff x="971600" y="1412892"/>
            <a:chExt cx="2672208" cy="5059477"/>
          </a:xfrm>
          <a:solidFill>
            <a:schemeClr val="bg2">
              <a:lumMod val="10000"/>
            </a:schemeClr>
          </a:solidFill>
        </p:grpSpPr>
        <p:grpSp>
          <p:nvGrpSpPr>
            <p:cNvPr id="6" name="Grupo 5"/>
            <p:cNvGrpSpPr/>
            <p:nvPr/>
          </p:nvGrpSpPr>
          <p:grpSpPr>
            <a:xfrm>
              <a:off x="971600" y="1412892"/>
              <a:ext cx="2672208" cy="1603325"/>
              <a:chOff x="394580" y="424"/>
              <a:chExt cx="2672208" cy="1603325"/>
            </a:xfrm>
            <a:grpFill/>
          </p:grpSpPr>
          <p:sp>
            <p:nvSpPr>
              <p:cNvPr id="13" name="Rectángulo 12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ángulo 13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600" u="sng" kern="1200" dirty="0" smtClean="0">
                    <a:solidFill>
                      <a:schemeClr val="tx1"/>
                    </a:solidFill>
                    <a:hlinkClick r:id="rId3"/>
                  </a:rPr>
                  <a:t>http://www.catastro.minhap.gob.es/esp/wms.asp</a:t>
                </a:r>
                <a:endParaRPr lang="es-E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71600" y="4869044"/>
              <a:ext cx="2672208" cy="1603325"/>
              <a:chOff x="3334010" y="424"/>
              <a:chExt cx="2672208" cy="1603325"/>
            </a:xfrm>
            <a:grpFill/>
          </p:grpSpPr>
          <p:sp>
            <p:nvSpPr>
              <p:cNvPr id="11" name="Rectángulo 10"/>
              <p:cNvSpPr/>
              <p:nvPr/>
            </p:nvSpPr>
            <p:spPr>
              <a:xfrm>
                <a:off x="333401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333401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400" u="sng" kern="1200" dirty="0" smtClean="0">
                    <a:hlinkClick r:id="rId4"/>
                  </a:rPr>
                  <a:t>https://imedea.uib-csic.es/gis/geoportal/doc/1-WMS-Curso_OGC.pdf</a:t>
                </a:r>
                <a:endParaRPr lang="es-ES" sz="1400" kern="1200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971600" y="3140968"/>
              <a:ext cx="2672208" cy="1603325"/>
              <a:chOff x="1224141" y="1871394"/>
              <a:chExt cx="2672208" cy="1603325"/>
            </a:xfrm>
            <a:grpFill/>
          </p:grpSpPr>
          <p:sp>
            <p:nvSpPr>
              <p:cNvPr id="9" name="Rectángulo 8"/>
              <p:cNvSpPr/>
              <p:nvPr/>
            </p:nvSpPr>
            <p:spPr>
              <a:xfrm>
                <a:off x="1224141" y="187139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tángulo 9"/>
              <p:cNvSpPr/>
              <p:nvPr/>
            </p:nvSpPr>
            <p:spPr>
              <a:xfrm>
                <a:off x="1224141" y="187139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400" u="sng" kern="1200" dirty="0" smtClean="0">
                    <a:hlinkClick r:id="rId5"/>
                  </a:rPr>
                  <a:t>http://www.geoidep.gob.pe/index.php/estandares/estandares-sobre-servicios-de-mapas</a:t>
                </a:r>
                <a:endParaRPr lang="es-ES" sz="1400" kern="1200" dirty="0"/>
              </a:p>
            </p:txBody>
          </p:sp>
        </p:grpSp>
      </p:grpSp>
      <p:sp>
        <p:nvSpPr>
          <p:cNvPr id="16" name="Flecha derecha 15"/>
          <p:cNvSpPr/>
          <p:nvPr/>
        </p:nvSpPr>
        <p:spPr>
          <a:xfrm>
            <a:off x="3844491" y="3717032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3844491" y="5490686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>
            <a:off x="3844491" y="1943378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Grupo 33"/>
          <p:cNvGrpSpPr/>
          <p:nvPr/>
        </p:nvGrpSpPr>
        <p:grpSpPr>
          <a:xfrm>
            <a:off x="5580110" y="1431768"/>
            <a:ext cx="1872210" cy="5040601"/>
            <a:chOff x="5580110" y="1431768"/>
            <a:chExt cx="1872210" cy="504060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1" name="Grupo 20"/>
            <p:cNvGrpSpPr/>
            <p:nvPr/>
          </p:nvGrpSpPr>
          <p:grpSpPr>
            <a:xfrm>
              <a:off x="5580110" y="3147948"/>
              <a:ext cx="1872210" cy="1506471"/>
              <a:chOff x="1312545" y="71"/>
              <a:chExt cx="1310630" cy="1506471"/>
            </a:xfrm>
            <a:grpFill/>
          </p:grpSpPr>
          <p:sp>
            <p:nvSpPr>
              <p:cNvPr id="28" name="Hexágono 27"/>
              <p:cNvSpPr/>
              <p:nvPr/>
            </p:nvSpPr>
            <p:spPr>
              <a:xfrm rot="5400000">
                <a:off x="121462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Hexágono 4"/>
              <p:cNvSpPr/>
              <p:nvPr/>
            </p:nvSpPr>
            <p:spPr>
              <a:xfrm>
                <a:off x="1516784" y="234830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80110" y="1431768"/>
              <a:ext cx="1872210" cy="1506471"/>
              <a:chOff x="3433054" y="1278763"/>
              <a:chExt cx="1310630" cy="1506471"/>
            </a:xfrm>
            <a:grpFill/>
          </p:grpSpPr>
          <p:sp>
            <p:nvSpPr>
              <p:cNvPr id="26" name="Hexágono 25"/>
              <p:cNvSpPr/>
              <p:nvPr/>
            </p:nvSpPr>
            <p:spPr>
              <a:xfrm rot="5400000">
                <a:off x="3335133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ágono 6"/>
              <p:cNvSpPr/>
              <p:nvPr/>
            </p:nvSpPr>
            <p:spPr>
              <a:xfrm>
                <a:off x="3637293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580110" y="4965898"/>
              <a:ext cx="1872210" cy="1506471"/>
              <a:chOff x="1312545" y="2557456"/>
              <a:chExt cx="1310630" cy="1506471"/>
            </a:xfrm>
            <a:grpFill/>
          </p:grpSpPr>
          <p:sp>
            <p:nvSpPr>
              <p:cNvPr id="24" name="Hexágono 23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ágono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sp>
          <p:nvSpPr>
            <p:cNvPr id="30" name="CuadroTexto 29"/>
            <p:cNvSpPr txBox="1"/>
            <p:nvPr/>
          </p:nvSpPr>
          <p:spPr>
            <a:xfrm>
              <a:off x="5703297" y="1734881"/>
              <a:ext cx="1663608" cy="9002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b="1" dirty="0" smtClean="0"/>
                <a:t>Sede del catastro, contiene información precisa de que es un WMS y como programar uno</a:t>
              </a:r>
              <a:endParaRPr lang="es-ES" sz="1050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84410" y="3382707"/>
            <a:ext cx="1663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smtClean="0"/>
              <a:t>Documentación realizada por la Universidad Politécnica de Madrid, el tema central reside en los WMS</a:t>
            </a:r>
            <a:endParaRPr lang="es-ES" sz="105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703297" y="5269011"/>
            <a:ext cx="166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smtClean="0"/>
              <a:t>Información de los estándares de WMS, añade una comparativa entre WMS y WMTS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8870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08285"/>
            <a:ext cx="9145015" cy="1128112"/>
          </a:xfrm>
        </p:spPr>
        <p:txBody>
          <a:bodyPr/>
          <a:lstStyle/>
          <a:p>
            <a:pPr marL="0" indent="0">
              <a:buNone/>
            </a:pPr>
            <a:r>
              <a:rPr lang="es-ES" sz="4400" dirty="0" smtClean="0">
                <a:latin typeface="Cambria" panose="02040503050406030204" pitchFamily="18" charset="0"/>
              </a:rPr>
              <a:t>Fuentes </a:t>
            </a:r>
            <a:r>
              <a:rPr lang="es-ES" sz="4400" dirty="0" smtClean="0">
                <a:latin typeface="Cambria" panose="02040503050406030204" pitchFamily="18" charset="0"/>
              </a:rPr>
              <a:t> </a:t>
            </a:r>
            <a:r>
              <a:rPr lang="es-ES" sz="4400" dirty="0" smtClean="0">
                <a:latin typeface="Cambria" panose="02040503050406030204" pitchFamily="18" charset="0"/>
              </a:rPr>
              <a:t>información </a:t>
            </a:r>
            <a:r>
              <a:rPr lang="es-ES" sz="4400" dirty="0" smtClean="0">
                <a:latin typeface="Cambria" panose="02040503050406030204" pitchFamily="18" charset="0"/>
              </a:rPr>
              <a:t>Google </a:t>
            </a:r>
            <a:r>
              <a:rPr lang="es-ES" sz="4400" dirty="0" err="1" smtClean="0">
                <a:latin typeface="Cambria" panose="02040503050406030204" pitchFamily="18" charset="0"/>
              </a:rPr>
              <a:t>Maps</a:t>
            </a:r>
            <a:endParaRPr lang="es-ES" sz="4400" dirty="0">
              <a:latin typeface="Cambria" panose="02040503050406030204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925663" y="4361674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3872857" y="5598510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>
            <a:off x="3895445" y="1797692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upo 3"/>
          <p:cNvGrpSpPr/>
          <p:nvPr/>
        </p:nvGrpSpPr>
        <p:grpSpPr>
          <a:xfrm>
            <a:off x="5580110" y="1431768"/>
            <a:ext cx="1872210" cy="3653417"/>
            <a:chOff x="5580110" y="1431768"/>
            <a:chExt cx="1872210" cy="504060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1" name="Grupo 20"/>
            <p:cNvGrpSpPr/>
            <p:nvPr/>
          </p:nvGrpSpPr>
          <p:grpSpPr>
            <a:xfrm>
              <a:off x="5580110" y="3147948"/>
              <a:ext cx="1872210" cy="1506471"/>
              <a:chOff x="1312545" y="71"/>
              <a:chExt cx="1310630" cy="1506471"/>
            </a:xfrm>
            <a:grpFill/>
          </p:grpSpPr>
          <p:sp>
            <p:nvSpPr>
              <p:cNvPr id="28" name="Hexágono 27"/>
              <p:cNvSpPr/>
              <p:nvPr/>
            </p:nvSpPr>
            <p:spPr>
              <a:xfrm rot="5400000">
                <a:off x="121462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Hexágono 4"/>
              <p:cNvSpPr/>
              <p:nvPr/>
            </p:nvSpPr>
            <p:spPr>
              <a:xfrm>
                <a:off x="1516784" y="234830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80110" y="1431768"/>
              <a:ext cx="1872210" cy="1506471"/>
              <a:chOff x="3433054" y="1278763"/>
              <a:chExt cx="1310630" cy="1506471"/>
            </a:xfrm>
            <a:grpFill/>
          </p:grpSpPr>
          <p:sp>
            <p:nvSpPr>
              <p:cNvPr id="26" name="Hexágono 25"/>
              <p:cNvSpPr/>
              <p:nvPr/>
            </p:nvSpPr>
            <p:spPr>
              <a:xfrm rot="5400000">
                <a:off x="3335133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ágono 6"/>
              <p:cNvSpPr/>
              <p:nvPr/>
            </p:nvSpPr>
            <p:spPr>
              <a:xfrm>
                <a:off x="3637293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580110" y="4965898"/>
              <a:ext cx="1872210" cy="1506471"/>
              <a:chOff x="1312545" y="2557456"/>
              <a:chExt cx="1310630" cy="1506471"/>
            </a:xfrm>
            <a:grpFill/>
          </p:grpSpPr>
          <p:sp>
            <p:nvSpPr>
              <p:cNvPr id="24" name="Hexágono 23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ágono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</p:grpSp>
      <p:sp>
        <p:nvSpPr>
          <p:cNvPr id="30" name="CuadroTexto 29"/>
          <p:cNvSpPr txBox="1"/>
          <p:nvPr/>
        </p:nvSpPr>
        <p:spPr>
          <a:xfrm>
            <a:off x="5703297" y="1614517"/>
            <a:ext cx="1568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Explica las </a:t>
            </a:r>
            <a:r>
              <a:rPr lang="es-ES" sz="1050" b="1" dirty="0" smtClean="0"/>
              <a:t>características </a:t>
            </a:r>
            <a:r>
              <a:rPr lang="es-ES" sz="1050" b="1" dirty="0"/>
              <a:t>beneficios de Google </a:t>
            </a:r>
            <a:r>
              <a:rPr lang="es-ES" sz="1050" b="1" dirty="0" err="1" smtClean="0"/>
              <a:t>Maps</a:t>
            </a:r>
            <a:r>
              <a:rPr lang="es-ES" sz="1050" b="1" dirty="0" smtClean="0"/>
              <a:t> y su API</a:t>
            </a:r>
            <a:endParaRPr lang="es-ES" sz="1050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703830" y="2832886"/>
            <a:ext cx="1644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D</a:t>
            </a:r>
            <a:r>
              <a:rPr lang="es-ES" sz="1050" b="1" dirty="0" smtClean="0"/>
              <a:t>iferentes </a:t>
            </a:r>
            <a:r>
              <a:rPr lang="es-ES" sz="1050" b="1" dirty="0"/>
              <a:t>API que tiene Google según la plataforma (Android, iOS, </a:t>
            </a:r>
            <a:r>
              <a:rPr lang="es-ES" sz="1050" b="1" dirty="0" smtClean="0"/>
              <a:t>web, etc.)</a:t>
            </a:r>
            <a:endParaRPr lang="es-ES" sz="105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684409" y="4128041"/>
            <a:ext cx="1663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/>
              <a:t>GM </a:t>
            </a:r>
            <a:r>
              <a:rPr lang="es-ES" sz="1000" b="1" dirty="0"/>
              <a:t>JavaScript API</a:t>
            </a:r>
            <a:r>
              <a:rPr lang="es-ES" sz="1000" b="1" dirty="0" smtClean="0"/>
              <a:t>,</a:t>
            </a:r>
          </a:p>
          <a:p>
            <a:pPr algn="ctr"/>
            <a:r>
              <a:rPr lang="es-ES" sz="1000" b="1" dirty="0" smtClean="0"/>
              <a:t> GM </a:t>
            </a:r>
            <a:r>
              <a:rPr lang="es-ES" sz="1000" b="1" dirty="0" err="1"/>
              <a:t>Embed</a:t>
            </a:r>
            <a:r>
              <a:rPr lang="es-ES" sz="1000" b="1" dirty="0"/>
              <a:t> API</a:t>
            </a:r>
            <a:r>
              <a:rPr lang="es-ES" sz="1000" b="1" dirty="0" smtClean="0"/>
              <a:t>,</a:t>
            </a:r>
          </a:p>
          <a:p>
            <a:pPr algn="ctr"/>
            <a:r>
              <a:rPr lang="es-ES" sz="1000" b="1" dirty="0" smtClean="0"/>
              <a:t> Google </a:t>
            </a:r>
            <a:r>
              <a:rPr lang="es-ES" sz="1000" b="1" dirty="0"/>
              <a:t>Street View </a:t>
            </a:r>
            <a:r>
              <a:rPr lang="es-ES" sz="1000" b="1" dirty="0" err="1"/>
              <a:t>Image</a:t>
            </a:r>
            <a:r>
              <a:rPr lang="es-ES" sz="1000" b="1" dirty="0"/>
              <a:t> API y Google </a:t>
            </a:r>
            <a:r>
              <a:rPr lang="es-ES" sz="1000" b="1" dirty="0" err="1"/>
              <a:t>Static</a:t>
            </a:r>
            <a:r>
              <a:rPr lang="es-ES" sz="1000" b="1" dirty="0"/>
              <a:t> </a:t>
            </a:r>
            <a:r>
              <a:rPr lang="es-ES" sz="1000" b="1" dirty="0" err="1"/>
              <a:t>Maps</a:t>
            </a:r>
            <a:r>
              <a:rPr lang="es-ES" sz="1000" b="1" dirty="0"/>
              <a:t> API</a:t>
            </a:r>
            <a:endParaRPr lang="es-ES" sz="1000" b="1" dirty="0"/>
          </a:p>
        </p:txBody>
      </p:sp>
      <p:grpSp>
        <p:nvGrpSpPr>
          <p:cNvPr id="15" name="Grupo 14"/>
          <p:cNvGrpSpPr/>
          <p:nvPr/>
        </p:nvGrpSpPr>
        <p:grpSpPr>
          <a:xfrm>
            <a:off x="971600" y="1412893"/>
            <a:ext cx="2672208" cy="4968435"/>
            <a:chOff x="971600" y="1412893"/>
            <a:chExt cx="2672208" cy="4968435"/>
          </a:xfrm>
          <a:solidFill>
            <a:schemeClr val="tx2">
              <a:lumMod val="75000"/>
            </a:schemeClr>
          </a:solidFill>
        </p:grpSpPr>
        <p:grpSp>
          <p:nvGrpSpPr>
            <p:cNvPr id="3" name="Grupo 2"/>
            <p:cNvGrpSpPr/>
            <p:nvPr/>
          </p:nvGrpSpPr>
          <p:grpSpPr>
            <a:xfrm>
              <a:off x="971600" y="1412893"/>
              <a:ext cx="2672208" cy="3672292"/>
              <a:chOff x="971600" y="1412892"/>
              <a:chExt cx="2672208" cy="5059477"/>
            </a:xfrm>
            <a:grpFill/>
          </p:grpSpPr>
          <p:grpSp>
            <p:nvGrpSpPr>
              <p:cNvPr id="6" name="Grupo 5"/>
              <p:cNvGrpSpPr/>
              <p:nvPr/>
            </p:nvGrpSpPr>
            <p:grpSpPr>
              <a:xfrm>
                <a:off x="971600" y="1412892"/>
                <a:ext cx="2672208" cy="1603325"/>
                <a:chOff x="394580" y="424"/>
                <a:chExt cx="2672208" cy="1603325"/>
              </a:xfrm>
              <a:grpFill/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39458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algn="just"/>
                  <a:r>
                    <a:rPr lang="es-ES" sz="1600" u="sng" dirty="0">
                      <a:hlinkClick r:id="rId3"/>
                    </a:rPr>
                    <a:t>https://www.google.es/intx/es-419/work/mapsearth/products/mapsapi.html</a:t>
                  </a:r>
                  <a:endParaRPr lang="es-ES" sz="1600" u="sng" dirty="0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971600" y="4869044"/>
                <a:ext cx="2672208" cy="1603325"/>
                <a:chOff x="3334010" y="424"/>
                <a:chExt cx="2672208" cy="1603325"/>
              </a:xfrm>
              <a:grpFill/>
            </p:grpSpPr>
            <p:sp>
              <p:nvSpPr>
                <p:cNvPr id="11" name="Rectángulo 10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3334010" y="42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r>
                    <a:rPr lang="es-ES" sz="1400" u="sng" dirty="0">
                      <a:hlinkClick r:id="rId4"/>
                    </a:rPr>
                    <a:t>https://developers.google.com/maps/web/?hl=es</a:t>
                  </a:r>
                  <a:endParaRPr lang="es-ES" sz="1400" u="sng" dirty="0"/>
                </a:p>
              </p:txBody>
            </p:sp>
          </p:grpSp>
          <p:grpSp>
            <p:nvGrpSpPr>
              <p:cNvPr id="8" name="Grupo 7"/>
              <p:cNvGrpSpPr/>
              <p:nvPr/>
            </p:nvGrpSpPr>
            <p:grpSpPr>
              <a:xfrm>
                <a:off x="971600" y="3140968"/>
                <a:ext cx="2672208" cy="1603325"/>
                <a:chOff x="1224141" y="1871394"/>
                <a:chExt cx="2672208" cy="1603325"/>
              </a:xfrm>
              <a:grpFill/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Rectángulo 9"/>
                <p:cNvSpPr/>
                <p:nvPr/>
              </p:nvSpPr>
              <p:spPr>
                <a:xfrm>
                  <a:off x="1224141" y="1871394"/>
                  <a:ext cx="2672208" cy="1603325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r>
                    <a:rPr lang="es-ES" sz="1400" u="sng" dirty="0">
                      <a:hlinkClick r:id="rId5"/>
                    </a:rPr>
                    <a:t>https://developers.google.com/maps/?hl=es</a:t>
                  </a:r>
                  <a:endParaRPr lang="es-ES" sz="1400" u="sng" dirty="0"/>
                </a:p>
              </p:txBody>
            </p:sp>
          </p:grpSp>
        </p:grpSp>
        <p:grpSp>
          <p:nvGrpSpPr>
            <p:cNvPr id="36" name="Grupo 35"/>
            <p:cNvGrpSpPr/>
            <p:nvPr/>
          </p:nvGrpSpPr>
          <p:grpSpPr>
            <a:xfrm>
              <a:off x="971600" y="5175733"/>
              <a:ext cx="2672208" cy="1205595"/>
              <a:chOff x="394580" y="424"/>
              <a:chExt cx="2672208" cy="1603325"/>
            </a:xfrm>
            <a:grpFill/>
          </p:grpSpPr>
          <p:sp>
            <p:nvSpPr>
              <p:cNvPr id="37" name="Rectángulo 36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ectángulo 37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r>
                  <a:rPr lang="es-ES" sz="1500" u="sng" dirty="0">
                    <a:hlinkClick r:id="rId6"/>
                  </a:rPr>
                  <a:t>http://di002.edv.uniovi.es/~juanrp/docencia/gis/Tutorial%20API%20Google%20maps.pdf</a:t>
                </a:r>
                <a:endParaRPr lang="es-ES" sz="1500" dirty="0"/>
              </a:p>
            </p:txBody>
          </p:sp>
        </p:grpSp>
      </p:grpSp>
      <p:sp>
        <p:nvSpPr>
          <p:cNvPr id="40" name="Hexágono 39"/>
          <p:cNvSpPr/>
          <p:nvPr/>
        </p:nvSpPr>
        <p:spPr>
          <a:xfrm rot="5400000">
            <a:off x="5940149" y="4815691"/>
            <a:ext cx="1152128" cy="187221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CuadroTexto 41"/>
          <p:cNvSpPr txBox="1"/>
          <p:nvPr/>
        </p:nvSpPr>
        <p:spPr>
          <a:xfrm>
            <a:off x="5684409" y="5463255"/>
            <a:ext cx="1663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P</a:t>
            </a:r>
            <a:r>
              <a:rPr lang="es-ES" sz="1050" b="1" dirty="0" smtClean="0"/>
              <a:t>resentación</a:t>
            </a:r>
            <a:r>
              <a:rPr lang="es-ES" sz="1050" b="1" dirty="0"/>
              <a:t>, realizada por un profesor de la Universidad de Oviedo</a:t>
            </a:r>
            <a:endParaRPr lang="es-ES" sz="1050" b="1" dirty="0"/>
          </a:p>
        </p:txBody>
      </p:sp>
      <p:sp>
        <p:nvSpPr>
          <p:cNvPr id="43" name="Flecha derecha 42"/>
          <p:cNvSpPr/>
          <p:nvPr/>
        </p:nvSpPr>
        <p:spPr>
          <a:xfrm>
            <a:off x="3891878" y="3041576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58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 smtClean="0">
                <a:latin typeface="Cambria" panose="02040503050406030204" pitchFamily="18" charset="0"/>
              </a:rPr>
              <a:t>Fuentes </a:t>
            </a:r>
            <a:r>
              <a:rPr lang="es-ES" sz="3600" dirty="0" smtClean="0">
                <a:latin typeface="Cambria" panose="02040503050406030204" pitchFamily="18" charset="0"/>
              </a:rPr>
              <a:t>información </a:t>
            </a:r>
            <a:r>
              <a:rPr lang="es-ES" sz="3600" dirty="0" err="1" smtClean="0">
                <a:latin typeface="Cambria" panose="02040503050406030204" pitchFamily="18" charset="0"/>
              </a:rPr>
              <a:t>OpenStreet</a:t>
            </a:r>
            <a:r>
              <a:rPr lang="es-ES" sz="3600" dirty="0" smtClean="0">
                <a:latin typeface="Cambria" panose="02040503050406030204" pitchFamily="18" charset="0"/>
              </a:rPr>
              <a:t> </a:t>
            </a:r>
            <a:r>
              <a:rPr lang="es-ES" sz="3600" dirty="0" err="1" smtClean="0">
                <a:latin typeface="Cambria" panose="02040503050406030204" pitchFamily="18" charset="0"/>
              </a:rPr>
              <a:t>Map</a:t>
            </a:r>
            <a:endParaRPr lang="es-ES" sz="3600" dirty="0">
              <a:latin typeface="Cambria" panose="02040503050406030204" pitchFamily="18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971600" y="1412892"/>
            <a:ext cx="2672208" cy="5059477"/>
            <a:chOff x="971600" y="1412892"/>
            <a:chExt cx="2672208" cy="5059477"/>
          </a:xfrm>
          <a:solidFill>
            <a:schemeClr val="bg2">
              <a:lumMod val="10000"/>
            </a:schemeClr>
          </a:solidFill>
        </p:grpSpPr>
        <p:grpSp>
          <p:nvGrpSpPr>
            <p:cNvPr id="6" name="Grupo 5"/>
            <p:cNvGrpSpPr/>
            <p:nvPr/>
          </p:nvGrpSpPr>
          <p:grpSpPr>
            <a:xfrm>
              <a:off x="971600" y="1412892"/>
              <a:ext cx="2672208" cy="1603325"/>
              <a:chOff x="394580" y="424"/>
              <a:chExt cx="2672208" cy="1603325"/>
            </a:xfrm>
            <a:grpFill/>
          </p:grpSpPr>
          <p:sp>
            <p:nvSpPr>
              <p:cNvPr id="13" name="Rectángulo 12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ángulo 13"/>
              <p:cNvSpPr/>
              <p:nvPr/>
            </p:nvSpPr>
            <p:spPr>
              <a:xfrm>
                <a:off x="39458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r>
                  <a:rPr lang="es-ES" sz="1600" u="sng" dirty="0">
                    <a:hlinkClick r:id="rId3"/>
                  </a:rPr>
                  <a:t>http://hipertextual.com/archivo/2012/03/openstreetmap-eclipsar-a-google-maps/</a:t>
                </a:r>
                <a:endParaRPr lang="es-ES" sz="1600" u="sng" dirty="0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971600" y="4869044"/>
              <a:ext cx="2672208" cy="1603325"/>
              <a:chOff x="3334010" y="424"/>
              <a:chExt cx="2672208" cy="1603325"/>
            </a:xfrm>
            <a:grpFill/>
          </p:grpSpPr>
          <p:sp>
            <p:nvSpPr>
              <p:cNvPr id="11" name="Rectángulo 10"/>
              <p:cNvSpPr/>
              <p:nvPr/>
            </p:nvSpPr>
            <p:spPr>
              <a:xfrm>
                <a:off x="333401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3334010" y="42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r>
                  <a:rPr lang="es-ES" sz="1400" u="sng" dirty="0">
                    <a:hlinkClick r:id="rId4"/>
                  </a:rPr>
                  <a:t>http://taller-de-josm-imposm-tilemill.readthedocs.org/es/latest/osm/osm_intro.html</a:t>
                </a:r>
                <a:endParaRPr lang="es-ES" sz="1400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971600" y="3140968"/>
              <a:ext cx="2672208" cy="1603325"/>
              <a:chOff x="1224141" y="1871394"/>
              <a:chExt cx="2672208" cy="1603325"/>
            </a:xfrm>
            <a:grpFill/>
          </p:grpSpPr>
          <p:sp>
            <p:nvSpPr>
              <p:cNvPr id="9" name="Rectángulo 8"/>
              <p:cNvSpPr/>
              <p:nvPr/>
            </p:nvSpPr>
            <p:spPr>
              <a:xfrm>
                <a:off x="1224141" y="187139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tángulo 9"/>
              <p:cNvSpPr/>
              <p:nvPr/>
            </p:nvSpPr>
            <p:spPr>
              <a:xfrm>
                <a:off x="1224141" y="1871394"/>
                <a:ext cx="2672208" cy="16033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r>
                  <a:rPr lang="es-ES" sz="1400" u="sng" dirty="0">
                    <a:hlinkClick r:id="rId5"/>
                  </a:rPr>
                  <a:t>http://blogthinkbig.com/openstreetmap-alternativa-a-google-maps/</a:t>
                </a:r>
                <a:endParaRPr lang="es-ES" sz="1400" u="sng" dirty="0"/>
              </a:p>
            </p:txBody>
          </p:sp>
        </p:grpSp>
      </p:grpSp>
      <p:sp>
        <p:nvSpPr>
          <p:cNvPr id="16" name="Flecha derecha 15"/>
          <p:cNvSpPr/>
          <p:nvPr/>
        </p:nvSpPr>
        <p:spPr>
          <a:xfrm>
            <a:off x="3844491" y="3717032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3844491" y="5490686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derecha 18"/>
          <p:cNvSpPr/>
          <p:nvPr/>
        </p:nvSpPr>
        <p:spPr>
          <a:xfrm>
            <a:off x="3844491" y="1943378"/>
            <a:ext cx="1440160" cy="360040"/>
          </a:xfrm>
          <a:prstGeom prst="rightArrow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Grupo 33"/>
          <p:cNvGrpSpPr/>
          <p:nvPr/>
        </p:nvGrpSpPr>
        <p:grpSpPr>
          <a:xfrm>
            <a:off x="5580110" y="1431768"/>
            <a:ext cx="1872210" cy="5040601"/>
            <a:chOff x="5580110" y="1431768"/>
            <a:chExt cx="1872210" cy="5040601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1" name="Grupo 20"/>
            <p:cNvGrpSpPr/>
            <p:nvPr/>
          </p:nvGrpSpPr>
          <p:grpSpPr>
            <a:xfrm>
              <a:off x="5580110" y="3147948"/>
              <a:ext cx="1872210" cy="1506471"/>
              <a:chOff x="1312545" y="71"/>
              <a:chExt cx="1310630" cy="1506471"/>
            </a:xfrm>
            <a:grpFill/>
          </p:grpSpPr>
          <p:sp>
            <p:nvSpPr>
              <p:cNvPr id="28" name="Hexágono 27"/>
              <p:cNvSpPr/>
              <p:nvPr/>
            </p:nvSpPr>
            <p:spPr>
              <a:xfrm rot="5400000">
                <a:off x="121462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Hexágono 4"/>
              <p:cNvSpPr/>
              <p:nvPr/>
            </p:nvSpPr>
            <p:spPr>
              <a:xfrm>
                <a:off x="1516784" y="234830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80110" y="1431768"/>
              <a:ext cx="1872210" cy="1506471"/>
              <a:chOff x="3433054" y="1278763"/>
              <a:chExt cx="1310630" cy="1506471"/>
            </a:xfrm>
            <a:grpFill/>
          </p:grpSpPr>
          <p:sp>
            <p:nvSpPr>
              <p:cNvPr id="26" name="Hexágono 25"/>
              <p:cNvSpPr/>
              <p:nvPr/>
            </p:nvSpPr>
            <p:spPr>
              <a:xfrm rot="5400000">
                <a:off x="3335133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ágono 6"/>
              <p:cNvSpPr/>
              <p:nvPr/>
            </p:nvSpPr>
            <p:spPr>
              <a:xfrm>
                <a:off x="3637293" y="1513522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580110" y="4965898"/>
              <a:ext cx="1872210" cy="1506471"/>
              <a:chOff x="1312545" y="2557456"/>
              <a:chExt cx="1310630" cy="1506471"/>
            </a:xfrm>
            <a:grpFill/>
          </p:grpSpPr>
          <p:sp>
            <p:nvSpPr>
              <p:cNvPr id="24" name="Hexágono 23"/>
              <p:cNvSpPr/>
              <p:nvPr/>
            </p:nvSpPr>
            <p:spPr>
              <a:xfrm rot="5400000">
                <a:off x="1214624" y="2655377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ágono 8"/>
              <p:cNvSpPr/>
              <p:nvPr/>
            </p:nvSpPr>
            <p:spPr>
              <a:xfrm>
                <a:off x="1516784" y="2792215"/>
                <a:ext cx="902150" cy="103695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S" sz="3600" kern="1200"/>
              </a:p>
            </p:txBody>
          </p:sp>
        </p:grpSp>
        <p:sp>
          <p:nvSpPr>
            <p:cNvPr id="30" name="CuadroTexto 29"/>
            <p:cNvSpPr txBox="1"/>
            <p:nvPr/>
          </p:nvSpPr>
          <p:spPr>
            <a:xfrm>
              <a:off x="5696621" y="1810483"/>
              <a:ext cx="1663608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b="1" dirty="0"/>
                <a:t>Esta es una noticia de cuando salió la API y todavía era un proyecto de </a:t>
              </a:r>
              <a:r>
                <a:rPr lang="es-ES" sz="1050" b="1" dirty="0" smtClean="0"/>
                <a:t>futuro.</a:t>
              </a:r>
              <a:endParaRPr lang="es-ES" sz="1050" b="1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758422" y="3490534"/>
            <a:ext cx="1663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C</a:t>
            </a:r>
            <a:r>
              <a:rPr lang="es-ES" sz="1050" b="1" dirty="0" smtClean="0"/>
              <a:t>uenta </a:t>
            </a:r>
            <a:r>
              <a:rPr lang="es-ES" sz="1050" b="1" dirty="0"/>
              <a:t>cuál es la base de </a:t>
            </a:r>
            <a:r>
              <a:rPr lang="es-ES" sz="1050" b="1" dirty="0" err="1"/>
              <a:t>OpenStreet</a:t>
            </a:r>
            <a:r>
              <a:rPr lang="es-ES" sz="1050" b="1" dirty="0"/>
              <a:t> </a:t>
            </a:r>
            <a:r>
              <a:rPr lang="es-ES" sz="1050" b="1" dirty="0" err="1" smtClean="0"/>
              <a:t>Map</a:t>
            </a:r>
            <a:r>
              <a:rPr lang="es-ES" sz="1050" b="1" dirty="0" smtClean="0"/>
              <a:t> </a:t>
            </a:r>
            <a:r>
              <a:rPr lang="es-ES" sz="1050" b="1" dirty="0"/>
              <a:t>y cómo podría destronar a Google </a:t>
            </a:r>
            <a:r>
              <a:rPr lang="es-ES" sz="1050" b="1" dirty="0" err="1"/>
              <a:t>Maps</a:t>
            </a:r>
            <a:endParaRPr lang="es-ES" sz="1050" b="1" dirty="0"/>
          </a:p>
          <a:p>
            <a:endParaRPr lang="es-ES" sz="1050" dirty="0"/>
          </a:p>
          <a:p>
            <a:pPr algn="ctr"/>
            <a:endParaRPr lang="es-ES" sz="105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5703297" y="5269011"/>
            <a:ext cx="166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Una guía muy interesante redactada por tres profesionales del sector</a:t>
            </a:r>
            <a:endParaRPr lang="es-ES" sz="1050" b="1" dirty="0"/>
          </a:p>
        </p:txBody>
      </p:sp>
    </p:spTree>
    <p:extLst>
      <p:ext uri="{BB962C8B-B14F-4D97-AF65-F5344CB8AC3E}">
        <p14:creationId xmlns:p14="http://schemas.microsoft.com/office/powerpoint/2010/main" val="184952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</a:t>
            </a:r>
            <a:endParaRPr lang="es-ES" sz="5400" dirty="0">
              <a:latin typeface="Cambria" panose="020405030504060302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43608" y="2011563"/>
            <a:ext cx="2816224" cy="1603325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3" name="Rectángulo 12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250564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s-ES" sz="3200" b="1" dirty="0" smtClean="0"/>
                <a:t>Cursos de pago</a:t>
              </a:r>
              <a:endParaRPr lang="es-ES" sz="3200" b="1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364088" y="2011563"/>
            <a:ext cx="2672208" cy="1603325"/>
            <a:chOff x="1224141" y="1871394"/>
            <a:chExt cx="2672208" cy="1603325"/>
          </a:xfrm>
          <a:solidFill>
            <a:schemeClr val="bg2">
              <a:lumMod val="10000"/>
            </a:schemeClr>
          </a:solidFill>
        </p:grpSpPr>
        <p:sp>
          <p:nvSpPr>
            <p:cNvPr id="9" name="Rectángulo 8"/>
            <p:cNvSpPr/>
            <p:nvPr/>
          </p:nvSpPr>
          <p:spPr>
            <a:xfrm>
              <a:off x="1224141" y="187139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1224141" y="187139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es-ES" sz="3200" b="1" dirty="0" smtClean="0"/>
                <a:t>Cursos gratuitos</a:t>
              </a:r>
              <a:endParaRPr lang="es-ES" sz="3200" b="1" dirty="0"/>
            </a:p>
          </p:txBody>
        </p:sp>
      </p:grpSp>
      <p:pic>
        <p:nvPicPr>
          <p:cNvPr id="1028" name="Picture 4" descr="http://www.sbaf.net/images/grati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14888"/>
            <a:ext cx="3704257" cy="184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ta.whicdn.com/images/98912930/orig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2909741" cy="26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93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57" y="260648"/>
            <a:ext cx="8624807" cy="1128112"/>
          </a:xfrm>
        </p:spPr>
        <p:txBody>
          <a:bodyPr/>
          <a:lstStyle/>
          <a:p>
            <a:pPr marL="0" indent="0" algn="ctr">
              <a:buNone/>
            </a:pPr>
            <a:r>
              <a:rPr lang="es-ES" sz="5400" dirty="0" smtClean="0">
                <a:latin typeface="Cambria" panose="02040503050406030204" pitchFamily="18" charset="0"/>
              </a:rPr>
              <a:t>Cursos de pago</a:t>
            </a:r>
            <a:endParaRPr lang="es-ES" sz="5400" dirty="0">
              <a:latin typeface="Cambria" panose="02040503050406030204" pitchFamily="18" charset="0"/>
            </a:endParaRPr>
          </a:p>
        </p:txBody>
      </p:sp>
      <p:pic>
        <p:nvPicPr>
          <p:cNvPr id="1030" name="Picture 6" descr="http://data.whicdn.com/images/98912930/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8" y="260648"/>
            <a:ext cx="2273206" cy="20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115616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Tecnología genérica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2195736" y="2362725"/>
            <a:ext cx="2880320" cy="401912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5" name="Rectángulo 14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250564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45720" indent="0">
                <a:buNone/>
              </a:pPr>
              <a:r>
                <a:rPr lang="es-ES" sz="1600" u="sng" dirty="0">
                  <a:hlinkClick r:id="rId4"/>
                </a:rPr>
                <a:t>http://www.cursosgis.com/</a:t>
              </a:r>
              <a:endParaRPr lang="es-ES" sz="1600" u="sng" dirty="0"/>
            </a:p>
          </p:txBody>
        </p:sp>
      </p:grpSp>
      <p:sp>
        <p:nvSpPr>
          <p:cNvPr id="4" name="Flecha doblada 3"/>
          <p:cNvSpPr/>
          <p:nvPr/>
        </p:nvSpPr>
        <p:spPr>
          <a:xfrm rot="5400000">
            <a:off x="3354850" y="1626835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4032846" y="3349759"/>
            <a:ext cx="3131441" cy="401912"/>
            <a:chOff x="250564" y="424"/>
            <a:chExt cx="2816224" cy="1603325"/>
          </a:xfrm>
          <a:solidFill>
            <a:schemeClr val="bg2">
              <a:lumMod val="10000"/>
            </a:schemeClr>
          </a:solidFill>
        </p:grpSpPr>
        <p:sp>
          <p:nvSpPr>
            <p:cNvPr id="18" name="Rectángulo 17"/>
            <p:cNvSpPr/>
            <p:nvPr/>
          </p:nvSpPr>
          <p:spPr>
            <a:xfrm>
              <a:off x="394580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>
            <a:xfrm>
              <a:off x="250564" y="424"/>
              <a:ext cx="2672208" cy="16033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r>
                <a:rPr lang="es-ES" sz="1400" b="1" dirty="0" err="1"/>
                <a:t>ArcGIS</a:t>
              </a:r>
              <a:r>
                <a:rPr lang="es-ES" sz="1400" b="1" dirty="0"/>
                <a:t>, </a:t>
              </a:r>
              <a:r>
                <a:rPr lang="es-ES" sz="1400" b="1" dirty="0" err="1"/>
                <a:t>GvSIG</a:t>
              </a:r>
              <a:r>
                <a:rPr lang="es-ES" sz="1400" b="1" dirty="0"/>
                <a:t>, QGIS , Web e IDE </a:t>
              </a:r>
            </a:p>
          </p:txBody>
        </p:sp>
      </p:grpSp>
      <p:sp>
        <p:nvSpPr>
          <p:cNvPr id="20" name="Flecha doblada 19"/>
          <p:cNvSpPr/>
          <p:nvPr/>
        </p:nvSpPr>
        <p:spPr>
          <a:xfrm rot="5400000">
            <a:off x="5191961" y="2613869"/>
            <a:ext cx="709385" cy="6466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793951" y="3291865"/>
            <a:ext cx="7378704" cy="3493462"/>
            <a:chOff x="793951" y="3291865"/>
            <a:chExt cx="7378704" cy="349346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corde 6"/>
            <p:cNvSpPr/>
            <p:nvPr/>
          </p:nvSpPr>
          <p:spPr>
            <a:xfrm>
              <a:off x="793951" y="3291865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Acorde 21"/>
            <p:cNvSpPr/>
            <p:nvPr/>
          </p:nvSpPr>
          <p:spPr>
            <a:xfrm>
              <a:off x="3086346" y="4352764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Acorde 22"/>
            <p:cNvSpPr/>
            <p:nvPr/>
          </p:nvSpPr>
          <p:spPr>
            <a:xfrm>
              <a:off x="5580367" y="4985127"/>
              <a:ext cx="2592288" cy="1800200"/>
            </a:xfrm>
            <a:prstGeom prst="chor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892947" y="3738602"/>
            <a:ext cx="1661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    </a:t>
            </a:r>
            <a:r>
              <a:rPr lang="es-ES" sz="2800" b="1" dirty="0" smtClean="0"/>
              <a:t>69 CURSOS</a:t>
            </a:r>
            <a:endParaRPr lang="es-ES" sz="28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85516" y="4769828"/>
            <a:ext cx="164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Desde </a:t>
            </a:r>
            <a:r>
              <a:rPr lang="es-ES" sz="2000" b="1" dirty="0"/>
              <a:t>210 hasta los 900 euros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779537" y="5448893"/>
            <a:ext cx="164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Desde 50 horas  </a:t>
            </a:r>
            <a:r>
              <a:rPr lang="es-ES" sz="2000" b="1" dirty="0"/>
              <a:t>hasta </a:t>
            </a:r>
            <a:r>
              <a:rPr lang="es-ES" sz="2000" b="1" dirty="0" smtClean="0"/>
              <a:t>140 horas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979896668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206</TotalTime>
  <Words>807</Words>
  <Application>Microsoft Office PowerPoint</Application>
  <PresentationFormat>Presentación en pantalla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Georgia</vt:lpstr>
      <vt:lpstr>Trebuchet MS</vt:lpstr>
      <vt:lpstr>Transmisión de listas</vt:lpstr>
      <vt:lpstr>TG1 - DTE</vt:lpstr>
      <vt:lpstr>Introducción</vt:lpstr>
      <vt:lpstr>Presentación de PowerPoint</vt:lpstr>
      <vt:lpstr>Presentación de PowerPoint</vt:lpstr>
      <vt:lpstr>Fuentes de información general</vt:lpstr>
      <vt:lpstr>Fuentes  información Google Maps</vt:lpstr>
      <vt:lpstr>Fuentes información OpenStreet Map</vt:lpstr>
      <vt:lpstr>Cursos</vt:lpstr>
      <vt:lpstr>Cursos de pago</vt:lpstr>
      <vt:lpstr>Cursos de pago</vt:lpstr>
      <vt:lpstr>Cursos de pago</vt:lpstr>
      <vt:lpstr>Cursos gratuitos</vt:lpstr>
      <vt:lpstr>Cursos gratuitos</vt:lpstr>
      <vt:lpstr>Cursos gratuitos</vt:lpstr>
      <vt:lpstr>AYUDAS</vt:lpstr>
      <vt:lpstr>Recursos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DTE</dc:title>
  <dc:creator>grivex</dc:creator>
  <cp:lastModifiedBy>Martin Zbyrad</cp:lastModifiedBy>
  <cp:revision>28</cp:revision>
  <dcterms:created xsi:type="dcterms:W3CDTF">2016-03-14T22:13:24Z</dcterms:created>
  <dcterms:modified xsi:type="dcterms:W3CDTF">2016-03-16T04:44:18Z</dcterms:modified>
</cp:coreProperties>
</file>