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8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9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5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4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3FA5-F596-4BEE-B761-9A6F626DB44E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9FA1-4856-48E6-99AD-D4B0AE1B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teradio/_OPENGL_make_Spring2D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[Physics Basics]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Mass (</a:t>
            </a:r>
            <a:r>
              <a:rPr lang="ko-KR" altLang="en-US" sz="2000" b="1" dirty="0">
                <a:latin typeface="+mj-ea"/>
                <a:ea typeface="+mj-ea"/>
              </a:rPr>
              <a:t>질량</a:t>
            </a:r>
            <a:r>
              <a:rPr lang="en-US" altLang="ko-KR" sz="2000" b="1" dirty="0">
                <a:latin typeface="+mj-ea"/>
                <a:ea typeface="+mj-ea"/>
              </a:rPr>
              <a:t>) [kg]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err="1">
                <a:latin typeface="+mj-ea"/>
                <a:ea typeface="+mj-ea"/>
              </a:rPr>
              <a:t>Gravitional</a:t>
            </a:r>
            <a:r>
              <a:rPr lang="en-US" altLang="ko-KR" sz="2000" b="1" dirty="0">
                <a:latin typeface="+mj-ea"/>
                <a:ea typeface="+mj-ea"/>
              </a:rPr>
              <a:t> Acceleration (</a:t>
            </a:r>
            <a:r>
              <a:rPr lang="ko-KR" altLang="en-US" sz="2000" b="1" dirty="0">
                <a:latin typeface="+mj-ea"/>
                <a:ea typeface="+mj-ea"/>
              </a:rPr>
              <a:t>중력 가속도</a:t>
            </a:r>
            <a:r>
              <a:rPr lang="en-US" altLang="ko-KR" sz="2000" b="1" dirty="0">
                <a:latin typeface="+mj-ea"/>
                <a:ea typeface="+mj-ea"/>
              </a:rPr>
              <a:t>) [m/s</a:t>
            </a:r>
            <a:r>
              <a:rPr lang="en-US" altLang="ko-KR" sz="2000" b="1" baseline="30000" dirty="0">
                <a:latin typeface="+mj-ea"/>
                <a:ea typeface="+mj-ea"/>
              </a:rPr>
              <a:t>2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Force (</a:t>
            </a:r>
            <a:r>
              <a:rPr lang="ko-KR" altLang="en-US" sz="2000" b="1" dirty="0">
                <a:latin typeface="+mj-ea"/>
                <a:ea typeface="+mj-ea"/>
              </a:rPr>
              <a:t>힘</a:t>
            </a:r>
            <a:r>
              <a:rPr lang="en-US" altLang="ko-KR" sz="2000" b="1" dirty="0">
                <a:latin typeface="+mj-ea"/>
                <a:ea typeface="+mj-ea"/>
              </a:rPr>
              <a:t>) [kg*m/s</a:t>
            </a:r>
            <a:r>
              <a:rPr lang="en-US" altLang="ko-KR" sz="2000" b="1" baseline="30000" dirty="0">
                <a:latin typeface="+mj-ea"/>
                <a:ea typeface="+mj-ea"/>
              </a:rPr>
              <a:t>2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Weight (</a:t>
            </a:r>
            <a:r>
              <a:rPr lang="ko-KR" altLang="en-US" sz="2000" b="1" dirty="0">
                <a:latin typeface="+mj-ea"/>
                <a:ea typeface="+mj-ea"/>
              </a:rPr>
              <a:t>무게</a:t>
            </a:r>
            <a:r>
              <a:rPr lang="en-US" altLang="ko-KR" sz="2000" b="1" dirty="0">
                <a:latin typeface="+mj-ea"/>
                <a:ea typeface="+mj-ea"/>
              </a:rPr>
              <a:t>) [</a:t>
            </a:r>
            <a:r>
              <a:rPr lang="en-US" altLang="ko-KR" sz="2000" b="1" dirty="0" err="1">
                <a:latin typeface="+mj-ea"/>
                <a:ea typeface="+mj-ea"/>
              </a:rPr>
              <a:t>kgf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Ground Reaction Force (</a:t>
            </a:r>
            <a:r>
              <a:rPr lang="ko-KR" altLang="en-US" sz="2000" b="1" dirty="0">
                <a:latin typeface="+mj-ea"/>
                <a:ea typeface="+mj-ea"/>
              </a:rPr>
              <a:t>지면 반력</a:t>
            </a:r>
            <a:r>
              <a:rPr lang="en-US" altLang="ko-KR" sz="2000" b="1" dirty="0">
                <a:latin typeface="+mj-ea"/>
                <a:ea typeface="+mj-ea"/>
              </a:rPr>
              <a:t>) [kg*m/s</a:t>
            </a:r>
            <a:r>
              <a:rPr lang="en-US" altLang="ko-KR" sz="2000" b="1" baseline="30000" dirty="0">
                <a:latin typeface="+mj-ea"/>
                <a:ea typeface="+mj-ea"/>
              </a:rPr>
              <a:t>2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지면과 물체가 맞닿을 지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지면 방향의 반대로 작용하는 힘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Linear Momentum (</a:t>
            </a:r>
            <a:r>
              <a:rPr lang="ko-KR" altLang="en-US" sz="2000" b="1" dirty="0" err="1">
                <a:latin typeface="+mj-ea"/>
                <a:ea typeface="+mj-ea"/>
              </a:rPr>
              <a:t>선운동량</a:t>
            </a:r>
            <a:r>
              <a:rPr lang="en-US" altLang="ko-KR" sz="2000" b="1" dirty="0">
                <a:latin typeface="+mj-ea"/>
                <a:ea typeface="+mj-ea"/>
              </a:rPr>
              <a:t>) [N*s],[kg*m/s]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Law of Momentum Conservation (</a:t>
            </a:r>
            <a:r>
              <a:rPr lang="ko-KR" altLang="en-US" sz="2000" b="1" dirty="0">
                <a:latin typeface="+mj-ea"/>
                <a:ea typeface="+mj-ea"/>
              </a:rPr>
              <a:t>운동량 보존의 법칙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어떤 계의 외부에서 힘이 가해지지 않는다면</a:t>
            </a:r>
            <a:r>
              <a:rPr lang="en-US" altLang="ko-KR" sz="1600" b="1" dirty="0">
                <a:latin typeface="+mj-ea"/>
                <a:ea typeface="+mj-ea"/>
              </a:rPr>
              <a:t>,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계의 총 운동량은 보존</a:t>
            </a: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Impulse (</a:t>
            </a:r>
            <a:r>
              <a:rPr lang="ko-KR" altLang="en-US" sz="2000" b="1" dirty="0" err="1">
                <a:latin typeface="+mj-ea"/>
                <a:ea typeface="+mj-ea"/>
              </a:rPr>
              <a:t>충격량</a:t>
            </a:r>
            <a:r>
              <a:rPr lang="en-US" altLang="ko-KR" sz="2000" b="1" dirty="0">
                <a:latin typeface="+mj-ea"/>
                <a:ea typeface="+mj-ea"/>
              </a:rPr>
              <a:t>) [N*s]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8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4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 - </a:t>
            </a:r>
            <a:r>
              <a:rPr lang="ko-KR" altLang="en-US" sz="2000" b="1" dirty="0">
                <a:latin typeface="+mj-ea"/>
                <a:ea typeface="+mj-ea"/>
              </a:rPr>
              <a:t>구현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점 및 선 그리기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F8BA4-9602-40BE-A0FC-10C2F6A433B4}"/>
              </a:ext>
            </a:extLst>
          </p:cNvPr>
          <p:cNvSpPr txBox="1"/>
          <p:nvPr/>
        </p:nvSpPr>
        <p:spPr>
          <a:xfrm>
            <a:off x="130624" y="5654999"/>
            <a:ext cx="5420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en-US" altLang="ko-KR" sz="2000" b="1" dirty="0">
                <a:latin typeface="+mj-ea"/>
                <a:ea typeface="+mj-ea"/>
              </a:rPr>
              <a:t>&gt; </a:t>
            </a:r>
            <a:r>
              <a:rPr lang="ko-KR" altLang="en-US" sz="2000" b="1" dirty="0">
                <a:latin typeface="+mj-ea"/>
                <a:ea typeface="+mj-ea"/>
              </a:rPr>
              <a:t>순차적으로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&gt;&gt; </a:t>
            </a:r>
            <a:r>
              <a:rPr lang="ko-KR" altLang="en-US" sz="2000" b="1" dirty="0">
                <a:latin typeface="+mj-ea"/>
                <a:ea typeface="+mj-ea"/>
              </a:rPr>
              <a:t>점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순서에 맞춰 점 찍음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&gt;&gt; </a:t>
            </a:r>
            <a:r>
              <a:rPr lang="ko-KR" altLang="en-US" sz="2000" b="1" dirty="0">
                <a:latin typeface="+mj-ea"/>
                <a:ea typeface="+mj-ea"/>
              </a:rPr>
              <a:t>선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순서에 맞춰 선 그림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 &gt;&gt; </a:t>
            </a:r>
            <a:r>
              <a:rPr lang="ko-KR" altLang="en-US" sz="2000" b="1" dirty="0">
                <a:latin typeface="+mj-ea"/>
                <a:ea typeface="+mj-ea"/>
              </a:rPr>
              <a:t>낮은 것에서 높은 것으로 그림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96EA5-D3D3-4940-9D91-F36361B8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06"/>
            <a:ext cx="7559675" cy="4252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91639C-04A9-4DE5-B6B6-BB26D473C6BE}"/>
              </a:ext>
            </a:extLst>
          </p:cNvPr>
          <p:cNvSpPr txBox="1"/>
          <p:nvPr/>
        </p:nvSpPr>
        <p:spPr>
          <a:xfrm>
            <a:off x="166103" y="8274155"/>
            <a:ext cx="72629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 - </a:t>
            </a:r>
            <a:r>
              <a:rPr lang="ko-KR" altLang="en-US" sz="2000" b="1" dirty="0">
                <a:latin typeface="+mj-ea"/>
                <a:ea typeface="+mj-ea"/>
              </a:rPr>
              <a:t>코드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탄성력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중력만 구현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1600" b="1" dirty="0">
                <a:latin typeface="+mj-ea"/>
                <a:ea typeface="+mj-ea"/>
                <a:hlinkClick r:id="rId3"/>
              </a:rPr>
              <a:t>https://github.com/Winteradio/_OPENGL_make_Spring2D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탄성력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중력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항력만 넣음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아직 구현 </a:t>
            </a:r>
            <a:r>
              <a:rPr lang="en-US" altLang="ko-KR" sz="2000" b="1" dirty="0">
                <a:latin typeface="+mj-ea"/>
                <a:ea typeface="+mj-ea"/>
              </a:rPr>
              <a:t>X)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https://github.com/Winteradio/_OPENGL_make_Spring2D_Force</a:t>
            </a:r>
          </a:p>
        </p:txBody>
      </p:sp>
    </p:spTree>
    <p:extLst>
      <p:ext uri="{BB962C8B-B14F-4D97-AF65-F5344CB8AC3E}">
        <p14:creationId xmlns:p14="http://schemas.microsoft.com/office/powerpoint/2010/main" val="367969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1. </a:t>
            </a:r>
            <a:r>
              <a:rPr lang="ko-KR" altLang="en-US" sz="2000" b="1" dirty="0">
                <a:latin typeface="+mj-ea"/>
                <a:ea typeface="+mj-ea"/>
              </a:rPr>
              <a:t>강화 학습이란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17D33-89DC-4AE1-973E-6FBE1BEE3EC2}"/>
              </a:ext>
            </a:extLst>
          </p:cNvPr>
          <p:cNvSpPr txBox="1"/>
          <p:nvPr/>
        </p:nvSpPr>
        <p:spPr>
          <a:xfrm>
            <a:off x="166098" y="1231106"/>
            <a:ext cx="72629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[1.1] </a:t>
            </a:r>
            <a:r>
              <a:rPr lang="ko-KR" altLang="en-US" sz="2000" b="1" dirty="0">
                <a:latin typeface="+mj-ea"/>
                <a:ea typeface="+mj-ea"/>
              </a:rPr>
              <a:t>지도 학습과 강화 학습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지도 학습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지도자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혹은 정답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r>
              <a:rPr lang="ko-KR" altLang="en-US" sz="2000" b="1" dirty="0">
                <a:latin typeface="+mj-ea"/>
                <a:ea typeface="+mj-ea"/>
              </a:rPr>
              <a:t>가 있는 상태에서 배우는 것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학습 데이터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&gt;&gt; </a:t>
            </a:r>
            <a:r>
              <a:rPr lang="ko-KR" altLang="en-US" b="1" dirty="0">
                <a:latin typeface="+mj-ea"/>
                <a:ea typeface="+mj-ea"/>
              </a:rPr>
              <a:t>학습 데이터 안의 인풋과 아웃풋 사이 관계를 통해 학습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</a:t>
            </a:r>
            <a:r>
              <a:rPr lang="ko-KR" altLang="en-US" sz="2000" b="1" dirty="0">
                <a:latin typeface="+mj-ea"/>
                <a:ea typeface="+mj-ea"/>
              </a:rPr>
              <a:t>테스트 데이터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&gt;&gt; </a:t>
            </a:r>
            <a:r>
              <a:rPr lang="ko-KR" altLang="en-US" b="1" dirty="0">
                <a:latin typeface="+mj-ea"/>
                <a:ea typeface="+mj-ea"/>
              </a:rPr>
              <a:t>정답을 맞히고자 하는 데이터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&gt;&gt; </a:t>
            </a:r>
            <a:r>
              <a:rPr lang="ko-KR" altLang="en-US" b="1" dirty="0">
                <a:latin typeface="+mj-ea"/>
                <a:ea typeface="+mj-ea"/>
              </a:rPr>
              <a:t>학습 데이터 안에 없는 데이터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강화 학습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홀로 시행착오를 통해 배우는 것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1D70E-9A2D-44D7-AB14-C85366493315}"/>
              </a:ext>
            </a:extLst>
          </p:cNvPr>
          <p:cNvSpPr txBox="1"/>
          <p:nvPr/>
        </p:nvSpPr>
        <p:spPr>
          <a:xfrm>
            <a:off x="166098" y="5345906"/>
            <a:ext cx="7262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[1.2]</a:t>
            </a:r>
            <a:r>
              <a:rPr lang="ko-KR" altLang="en-US" sz="2000" b="1" dirty="0">
                <a:latin typeface="+mj-ea"/>
                <a:ea typeface="+mj-ea"/>
              </a:rPr>
              <a:t> 순차적 의사결정 문제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순차적 의사결정 문제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</a:t>
            </a:r>
            <a:r>
              <a:rPr lang="ko-KR" altLang="en-US" sz="2000" b="1" dirty="0">
                <a:latin typeface="+mj-ea"/>
                <a:ea typeface="+mj-ea"/>
              </a:rPr>
              <a:t>각 상황의 행동이 다음 상황에도 영향을 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</a:t>
            </a:r>
            <a:r>
              <a:rPr lang="ko-KR" altLang="en-US" sz="2000" b="1" dirty="0">
                <a:latin typeface="+mj-ea"/>
                <a:ea typeface="+mj-ea"/>
              </a:rPr>
              <a:t>이어진 행동을 잘 선택해야 하는 문제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34403-8F9B-4533-B1AE-6A4A7457C7CA}"/>
              </a:ext>
            </a:extLst>
          </p:cNvPr>
          <p:cNvSpPr txBox="1"/>
          <p:nvPr/>
        </p:nvSpPr>
        <p:spPr>
          <a:xfrm>
            <a:off x="166098" y="7614047"/>
            <a:ext cx="7262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[1.3]</a:t>
            </a:r>
            <a:r>
              <a:rPr lang="ko-KR" altLang="en-US" sz="2000" b="1" dirty="0">
                <a:latin typeface="+mj-ea"/>
                <a:ea typeface="+mj-ea"/>
              </a:rPr>
              <a:t> 보상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보상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의사결정을 얼마나 잘하고 있는지 알려주는 신호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어떻게 </a:t>
            </a:r>
            <a:r>
              <a:rPr lang="en-US" altLang="ko-KR" b="1" dirty="0">
                <a:latin typeface="+mj-ea"/>
                <a:ea typeface="+mj-ea"/>
              </a:rPr>
              <a:t>X, </a:t>
            </a:r>
            <a:r>
              <a:rPr lang="ko-KR" altLang="en-US" b="1" dirty="0">
                <a:latin typeface="+mj-ea"/>
                <a:ea typeface="+mj-ea"/>
              </a:rPr>
              <a:t>얼마나 </a:t>
            </a:r>
            <a:r>
              <a:rPr lang="en-US" altLang="ko-KR" b="1" dirty="0">
                <a:latin typeface="+mj-ea"/>
                <a:ea typeface="+mj-ea"/>
              </a:rPr>
              <a:t>O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스칼라 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다양한 변수 속에서 가중치를 주어 하나의 숫자로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희소 </a:t>
            </a:r>
            <a:r>
              <a:rPr lang="en-US" altLang="ko-KR" b="1" dirty="0">
                <a:latin typeface="+mj-ea"/>
                <a:ea typeface="+mj-ea"/>
              </a:rPr>
              <a:t>&amp; </a:t>
            </a:r>
            <a:r>
              <a:rPr lang="ko-KR" altLang="en-US" b="1" dirty="0">
                <a:latin typeface="+mj-ea"/>
                <a:ea typeface="+mj-ea"/>
              </a:rPr>
              <a:t>지연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누적 보상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과정에서 받은 보상의 총합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498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1. </a:t>
            </a:r>
            <a:r>
              <a:rPr lang="ko-KR" altLang="en-US" sz="2000" b="1" dirty="0">
                <a:latin typeface="+mj-ea"/>
                <a:ea typeface="+mj-ea"/>
              </a:rPr>
              <a:t>강화 학습이란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17D33-89DC-4AE1-973E-6FBE1BEE3EC2}"/>
              </a:ext>
            </a:extLst>
          </p:cNvPr>
          <p:cNvSpPr txBox="1"/>
          <p:nvPr/>
        </p:nvSpPr>
        <p:spPr>
          <a:xfrm>
            <a:off x="166098" y="1231106"/>
            <a:ext cx="7262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[1.4] </a:t>
            </a:r>
            <a:r>
              <a:rPr lang="ko-KR" altLang="en-US" sz="2000" b="1" dirty="0">
                <a:latin typeface="+mj-ea"/>
                <a:ea typeface="+mj-ea"/>
              </a:rPr>
              <a:t>에이전트와 환경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에이전트</a:t>
            </a:r>
            <a:r>
              <a:rPr lang="en-US" altLang="ko-KR" sz="2000" b="1" dirty="0">
                <a:latin typeface="+mj-ea"/>
                <a:ea typeface="+mj-ea"/>
              </a:rPr>
              <a:t>(Agent) :  </a:t>
            </a:r>
            <a:r>
              <a:rPr lang="ko-KR" altLang="en-US" sz="2000" b="1" dirty="0">
                <a:latin typeface="+mj-ea"/>
                <a:ea typeface="+mj-ea"/>
              </a:rPr>
              <a:t>강화학습의 주체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어떤 액션을 할지 정하는 것이 주된 역할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환경</a:t>
            </a:r>
            <a:r>
              <a:rPr lang="en-US" altLang="ko-KR" sz="2000" b="1" dirty="0">
                <a:latin typeface="+mj-ea"/>
                <a:ea typeface="+mj-ea"/>
              </a:rPr>
              <a:t>(Environment) : </a:t>
            </a:r>
            <a:r>
              <a:rPr lang="ko-KR" altLang="en-US" sz="2000" b="1" dirty="0">
                <a:latin typeface="+mj-ea"/>
                <a:ea typeface="+mj-ea"/>
              </a:rPr>
              <a:t>에이전트를 제외한 모든 요소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액션이 주어졌을 시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결과에 영향을 주는 모든 요소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C3E6E-43F6-41C7-948E-072A99B89761}"/>
              </a:ext>
            </a:extLst>
          </p:cNvPr>
          <p:cNvSpPr txBox="1"/>
          <p:nvPr/>
        </p:nvSpPr>
        <p:spPr>
          <a:xfrm>
            <a:off x="166098" y="4031215"/>
            <a:ext cx="72629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[1.5] </a:t>
            </a:r>
            <a:r>
              <a:rPr lang="ko-KR" altLang="en-US" sz="2000" b="1" dirty="0">
                <a:latin typeface="+mj-ea"/>
                <a:ea typeface="+mj-ea"/>
              </a:rPr>
              <a:t>강화학습의 위력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병렬성의 힘</a:t>
            </a:r>
            <a:r>
              <a:rPr lang="en-US" altLang="ko-KR" sz="2000" b="1" dirty="0">
                <a:latin typeface="+mj-ea"/>
                <a:ea typeface="+mj-ea"/>
              </a:rPr>
              <a:t> :  </a:t>
            </a:r>
            <a:r>
              <a:rPr lang="ko-KR" altLang="en-US" sz="2000" b="1" dirty="0">
                <a:latin typeface="+mj-ea"/>
                <a:ea typeface="+mj-ea"/>
              </a:rPr>
              <a:t>머린 하나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몸은 여러 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</a:t>
            </a:r>
            <a:r>
              <a:rPr lang="ko-KR" altLang="en-US" b="1" dirty="0">
                <a:latin typeface="+mj-ea"/>
                <a:ea typeface="+mj-ea"/>
              </a:rPr>
              <a:t> 서로 다른 경험을 쌓는 시간 단축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자가학습</a:t>
            </a:r>
            <a:r>
              <a:rPr lang="en-US" altLang="ko-KR" sz="2000" b="1" dirty="0">
                <a:latin typeface="+mj-ea"/>
                <a:ea typeface="+mj-ea"/>
              </a:rPr>
              <a:t>(self-learning)</a:t>
            </a:r>
            <a:r>
              <a:rPr lang="ko-KR" altLang="en-US" sz="2000" b="1" dirty="0">
                <a:latin typeface="+mj-ea"/>
                <a:ea typeface="+mj-ea"/>
              </a:rPr>
              <a:t>의 매력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다양한 시도를 통해 스스로 성장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377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2.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결정 프로세스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17D33-89DC-4AE1-973E-6FBE1BEE3EC2}"/>
              </a:ext>
            </a:extLst>
          </p:cNvPr>
          <p:cNvSpPr txBox="1"/>
          <p:nvPr/>
        </p:nvSpPr>
        <p:spPr>
          <a:xfrm>
            <a:off x="166098" y="1231106"/>
            <a:ext cx="72629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[2.1]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프로세스 </a:t>
            </a:r>
            <a:r>
              <a:rPr lang="en-US" altLang="ko-KR" sz="2000" b="1" dirty="0">
                <a:latin typeface="+mj-ea"/>
                <a:ea typeface="+mj-ea"/>
              </a:rPr>
              <a:t>MP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=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(S,P)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상태의 집합 </a:t>
            </a:r>
            <a:r>
              <a:rPr lang="en-US" altLang="ko-KR" sz="2000" b="1" dirty="0">
                <a:latin typeface="+mj-ea"/>
                <a:ea typeface="+mj-ea"/>
              </a:rPr>
              <a:t>S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가능한 상태를 모두 모은 집합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전이 확률 행렬 </a:t>
            </a:r>
            <a:r>
              <a:rPr lang="en-US" altLang="ko-KR" sz="2000" b="1" dirty="0">
                <a:latin typeface="+mj-ea"/>
                <a:ea typeface="+mj-ea"/>
              </a:rPr>
              <a:t>P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상태 전이가 이루어질 확률 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전이 확률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각 상태에 대한 표로 표현할 수 있음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ko-KR" altLang="en-US" b="1" dirty="0">
                <a:latin typeface="+mj-ea"/>
                <a:ea typeface="+mj-ea"/>
              </a:rPr>
              <a:t>행렬</a:t>
            </a:r>
            <a:r>
              <a:rPr lang="en-US" altLang="ko-KR" b="1" dirty="0">
                <a:latin typeface="+mj-ea"/>
                <a:ea typeface="+mj-ea"/>
              </a:rPr>
              <a:t>)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 err="1">
                <a:solidFill>
                  <a:srgbClr val="FF0000"/>
                </a:solidFill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 성질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&gt; “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미래는 오직 현재에 의해 결정된다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.”(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조건부 확률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 err="1">
                <a:latin typeface="+mj-ea"/>
                <a:ea typeface="+mj-ea"/>
              </a:rPr>
              <a:t>마르코프한</a:t>
            </a:r>
            <a:r>
              <a:rPr lang="ko-KR" altLang="en-US" b="1" dirty="0">
                <a:latin typeface="+mj-ea"/>
                <a:ea typeface="+mj-ea"/>
              </a:rPr>
              <a:t> 상태 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 err="1">
                <a:latin typeface="+mj-ea"/>
                <a:ea typeface="+mj-ea"/>
              </a:rPr>
              <a:t>체스판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 err="1">
                <a:latin typeface="+mj-ea"/>
                <a:ea typeface="+mj-ea"/>
              </a:rPr>
              <a:t>마르코프하지</a:t>
            </a:r>
            <a:r>
              <a:rPr lang="ko-KR" altLang="en-US" b="1" dirty="0">
                <a:latin typeface="+mj-ea"/>
                <a:ea typeface="+mj-ea"/>
              </a:rPr>
              <a:t> 않은 상태 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특정 시점에 따라 움직이는 차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EE5E-6E04-4A79-8851-865D4455EBAD}"/>
              </a:ext>
            </a:extLst>
          </p:cNvPr>
          <p:cNvSpPr txBox="1"/>
          <p:nvPr/>
        </p:nvSpPr>
        <p:spPr>
          <a:xfrm>
            <a:off x="166098" y="5847754"/>
            <a:ext cx="72629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[2.2]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리워드 프로세스 </a:t>
            </a:r>
            <a:r>
              <a:rPr lang="en-US" altLang="ko-KR" sz="2000" b="1" dirty="0">
                <a:latin typeface="+mj-ea"/>
                <a:ea typeface="+mj-ea"/>
              </a:rPr>
              <a:t>MRP = (S,P,R,</a:t>
            </a:r>
            <a:r>
              <a:rPr lang="el-GR" altLang="ko-K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γ</a:t>
            </a:r>
            <a:r>
              <a:rPr lang="en-US" altLang="ko-K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>
                <a:latin typeface="+mj-ea"/>
                <a:ea typeface="+mj-ea"/>
              </a:rPr>
              <a:t>상태의 집합 </a:t>
            </a:r>
            <a:r>
              <a:rPr lang="en-US" altLang="ko-KR" b="1" dirty="0">
                <a:latin typeface="+mj-ea"/>
                <a:ea typeface="+mj-ea"/>
              </a:rPr>
              <a:t>S</a:t>
            </a:r>
          </a:p>
          <a:p>
            <a:pPr marL="342900" indent="-342900">
              <a:buFontTx/>
              <a:buChar char="-"/>
            </a:pP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전이 확률 행렬 </a:t>
            </a:r>
            <a:r>
              <a:rPr lang="en-US" altLang="ko-KR" sz="2000" b="1" dirty="0">
                <a:latin typeface="+mj-ea"/>
                <a:ea typeface="+mj-ea"/>
              </a:rPr>
              <a:t>P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보상함수 </a:t>
            </a:r>
            <a:r>
              <a:rPr lang="en-US" altLang="ko-KR" sz="2000" b="1" dirty="0">
                <a:latin typeface="+mj-ea"/>
                <a:ea typeface="+mj-ea"/>
              </a:rPr>
              <a:t>R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어떤 상태 </a:t>
            </a:r>
            <a:r>
              <a:rPr lang="en-US" altLang="ko-KR" b="1" dirty="0">
                <a:latin typeface="+mj-ea"/>
                <a:ea typeface="+mj-ea"/>
              </a:rPr>
              <a:t>S</a:t>
            </a:r>
            <a:r>
              <a:rPr lang="ko-KR" altLang="en-US" b="1" dirty="0">
                <a:latin typeface="+mj-ea"/>
                <a:ea typeface="+mj-ea"/>
              </a:rPr>
              <a:t>에 도착했을 때 받는 보상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감쇠인자 </a:t>
            </a:r>
            <a:r>
              <a:rPr lang="el-GR" altLang="ko-KR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γ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 &gt; 0 ~ 1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사이 숫자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 &gt;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현재 당장 얻는 보상이 더 중요함을 나타내는 인자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851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2.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결정 프로세스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0DE5-E0EF-4111-B777-B9D3484E248B}"/>
              </a:ext>
            </a:extLst>
          </p:cNvPr>
          <p:cNvSpPr txBox="1"/>
          <p:nvPr/>
        </p:nvSpPr>
        <p:spPr>
          <a:xfrm>
            <a:off x="166098" y="1231106"/>
            <a:ext cx="726294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[2.2]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리워드 프로세스 </a:t>
            </a:r>
            <a:r>
              <a:rPr lang="en-US" altLang="ko-KR" sz="2000" b="1" dirty="0">
                <a:latin typeface="+mj-ea"/>
                <a:ea typeface="+mj-ea"/>
              </a:rPr>
              <a:t>MRP = (S,P,R,</a:t>
            </a:r>
            <a:r>
              <a:rPr lang="el-GR" altLang="ko-K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γ</a:t>
            </a:r>
            <a:r>
              <a:rPr lang="en-US" altLang="ko-K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리턴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Gt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에피소드 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하나의 강화학습 시작부터 끝까지의 과정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리턴 </a:t>
            </a:r>
            <a:r>
              <a:rPr lang="en-US" altLang="ko-KR" b="1" dirty="0">
                <a:latin typeface="+mj-ea"/>
                <a:ea typeface="+mj-ea"/>
              </a:rPr>
              <a:t>: t</a:t>
            </a:r>
            <a:r>
              <a:rPr lang="ko-KR" altLang="en-US" b="1" dirty="0">
                <a:latin typeface="+mj-ea"/>
                <a:ea typeface="+mj-ea"/>
              </a:rPr>
              <a:t>시점부터 미래에 받을 </a:t>
            </a:r>
            <a:r>
              <a:rPr lang="ko-KR" altLang="en-US" b="1" dirty="0" err="1">
                <a:latin typeface="+mj-ea"/>
                <a:ea typeface="+mj-ea"/>
              </a:rPr>
              <a:t>감쇠된</a:t>
            </a:r>
            <a:r>
              <a:rPr lang="ko-KR" altLang="en-US" b="1" dirty="0">
                <a:latin typeface="+mj-ea"/>
                <a:ea typeface="+mj-ea"/>
              </a:rPr>
              <a:t> 보상의 합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b="1" dirty="0">
                <a:latin typeface="+mj-ea"/>
                <a:ea typeface="+mj-ea"/>
              </a:rPr>
              <a:t>&gt;&gt; Gt = R</a:t>
            </a:r>
            <a:r>
              <a:rPr lang="en-US" altLang="ko-KR" b="1" baseline="-25000" dirty="0">
                <a:latin typeface="+mj-ea"/>
                <a:ea typeface="+mj-ea"/>
              </a:rPr>
              <a:t> t+1</a:t>
            </a:r>
            <a:r>
              <a:rPr lang="en-US" altLang="ko-KR" b="1" dirty="0">
                <a:latin typeface="+mj-ea"/>
                <a:ea typeface="+mj-ea"/>
              </a:rPr>
              <a:t> + </a:t>
            </a:r>
            <a:r>
              <a:rPr lang="el-GR" altLang="ko-KR" sz="1800" b="1" i="0" dirty="0">
                <a:effectLst/>
                <a:latin typeface="Arial" panose="020B0604020202020204" pitchFamily="34" charset="0"/>
              </a:rPr>
              <a:t>γ </a:t>
            </a:r>
            <a:r>
              <a:rPr lang="en-US" altLang="ko-KR" b="1" dirty="0">
                <a:latin typeface="Arial" panose="020B0604020202020204" pitchFamily="34" charset="0"/>
              </a:rPr>
              <a:t>*</a:t>
            </a:r>
            <a:r>
              <a:rPr lang="en-US" altLang="ko-KR" sz="1800" b="1" i="0" dirty="0">
                <a:effectLst/>
                <a:latin typeface="Arial" panose="020B0604020202020204" pitchFamily="34" charset="0"/>
              </a:rPr>
              <a:t>R</a:t>
            </a:r>
            <a:r>
              <a:rPr lang="en-US" altLang="ko-KR" b="1" baseline="-25000" dirty="0">
                <a:latin typeface="+mj-ea"/>
                <a:ea typeface="+mj-ea"/>
              </a:rPr>
              <a:t>t+2 </a:t>
            </a:r>
            <a:r>
              <a:rPr lang="en-US" altLang="ko-KR" b="1" dirty="0">
                <a:latin typeface="+mj-ea"/>
                <a:ea typeface="+mj-ea"/>
              </a:rPr>
              <a:t>+ </a:t>
            </a:r>
            <a:r>
              <a:rPr lang="el-GR" altLang="ko-KR" sz="1800" b="1" i="0" dirty="0">
                <a:effectLst/>
                <a:latin typeface="Arial" panose="020B0604020202020204" pitchFamily="34" charset="0"/>
              </a:rPr>
              <a:t>γ</a:t>
            </a:r>
            <a:r>
              <a:rPr lang="en-US" altLang="ko-KR" sz="1800" b="1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n-US" altLang="ko-KR" sz="1800" b="1" i="0" dirty="0">
                <a:effectLst/>
                <a:latin typeface="Arial" panose="020B0604020202020204" pitchFamily="34" charset="0"/>
              </a:rPr>
              <a:t>*R</a:t>
            </a:r>
            <a:r>
              <a:rPr lang="en-US" altLang="ko-KR" b="1" baseline="-25000" dirty="0">
                <a:latin typeface="+mj-ea"/>
                <a:ea typeface="+mj-ea"/>
              </a:rPr>
              <a:t> t+3 </a:t>
            </a:r>
            <a:r>
              <a:rPr lang="en-US" altLang="ko-KR" b="1" dirty="0">
                <a:latin typeface="+mj-ea"/>
                <a:ea typeface="+mj-ea"/>
              </a:rPr>
              <a:t>+ …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l-GR" altLang="ko-K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Γ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의 존재 이유</a:t>
            </a:r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&gt; 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수학적 편리성</a:t>
            </a:r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  <a:ea typeface="+mj-ea"/>
            </a:endParaRPr>
          </a:p>
          <a:p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 &gt;&gt; Gt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의 유한성을 나타냄</a:t>
            </a:r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  <a:ea typeface="+mj-ea"/>
            </a:endParaRPr>
          </a:p>
          <a:p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 &gt;&gt; MRP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가 무한한 </a:t>
            </a:r>
            <a:r>
              <a:rPr lang="ko-KR" altLang="en-US" sz="2000" b="1" dirty="0" err="1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스탭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동안 진행되어도 </a:t>
            </a:r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Gt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는 유한한 값 지님</a:t>
            </a:r>
            <a:b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</a:br>
            <a:b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</a:br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&gt; 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사람의 선호 반영</a:t>
            </a:r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  <a:ea typeface="+mj-ea"/>
            </a:endParaRPr>
          </a:p>
          <a:p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 &gt;&gt; 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사람은 미래의 보상보다 현재의 보상을 더 선호</a:t>
            </a:r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  <a:ea typeface="+mj-ea"/>
            </a:endParaRPr>
          </a:p>
          <a:p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  <a:ea typeface="+mj-ea"/>
            </a:endParaRPr>
          </a:p>
          <a:p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&gt; 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미래에 대한 불확실성 반영</a:t>
            </a:r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  <a:ea typeface="+mj-ea"/>
            </a:endParaRPr>
          </a:p>
          <a:p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 &gt;&gt; 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미래의 보상에 대한 가치가 달라질 수 있음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 err="1">
                <a:solidFill>
                  <a:srgbClr val="202122"/>
                </a:solidFill>
                <a:latin typeface="Arial" panose="020B0604020202020204" pitchFamily="34" charset="0"/>
              </a:rPr>
              <a:t>밸류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</a:rPr>
              <a:t>Value</a:t>
            </a: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&gt; 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상태에 대한 가치</a:t>
            </a:r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(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미래에 받을 보상에 대한</a:t>
            </a:r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)</a:t>
            </a:r>
          </a:p>
          <a:p>
            <a:r>
              <a:rPr lang="en-US" altLang="ko-KR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&gt; 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리턴의 </a:t>
            </a:r>
            <a:r>
              <a:rPr lang="ko-KR" altLang="en-US" sz="2000" b="1" dirty="0" err="1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기댓값에</a:t>
            </a:r>
            <a:r>
              <a:rPr lang="ko-KR" altLang="en-US" sz="2000" b="1" dirty="0">
                <a:solidFill>
                  <a:srgbClr val="202122"/>
                </a:solidFill>
                <a:latin typeface="Arial" panose="020B0604020202020204" pitchFamily="34" charset="0"/>
                <a:ea typeface="+mj-ea"/>
              </a:rPr>
              <a:t> 대한 평가</a:t>
            </a:r>
            <a:endParaRPr lang="en-US" altLang="ko-KR" sz="2000" b="1" dirty="0">
              <a:solidFill>
                <a:srgbClr val="202122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상태 가치 함수</a:t>
            </a:r>
            <a:endParaRPr lang="en-US" altLang="ko-KR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</a:rPr>
              <a:t> &gt;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</a:rPr>
              <a:t>상태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</a:rPr>
              <a:t>S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</a:rPr>
              <a:t>로부터 시작하여 얻는 리턴의 </a:t>
            </a:r>
            <a:r>
              <a:rPr lang="ko-KR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</a:rPr>
              <a:t>기댓값</a:t>
            </a: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  <a:ea typeface="+mj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</a:rPr>
              <a:t> &gt; V(S) = E[ Gt | St = S]</a:t>
            </a:r>
          </a:p>
        </p:txBody>
      </p:sp>
    </p:spTree>
    <p:extLst>
      <p:ext uri="{BB962C8B-B14F-4D97-AF65-F5344CB8AC3E}">
        <p14:creationId xmlns:p14="http://schemas.microsoft.com/office/powerpoint/2010/main" val="223941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2.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결정 프로세스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0DE5-E0EF-4111-B777-B9D3484E248B}"/>
              </a:ext>
            </a:extLst>
          </p:cNvPr>
          <p:cNvSpPr txBox="1"/>
          <p:nvPr/>
        </p:nvSpPr>
        <p:spPr>
          <a:xfrm>
            <a:off x="166098" y="1231106"/>
            <a:ext cx="726294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[2.3]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결정 프로세스 </a:t>
            </a:r>
            <a:r>
              <a:rPr lang="en-US" altLang="ko-KR" sz="2000" b="1" dirty="0">
                <a:latin typeface="+mj-ea"/>
                <a:ea typeface="+mj-ea"/>
              </a:rPr>
              <a:t>MDP = (S,A,P,R,</a:t>
            </a:r>
            <a:r>
              <a:rPr lang="el-GR" altLang="ko-K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γ</a:t>
            </a:r>
            <a:r>
              <a:rPr lang="en-US" altLang="ko-K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상태의 집합 </a:t>
            </a:r>
            <a:r>
              <a:rPr lang="en-US" altLang="ko-KR" sz="2000" b="1" dirty="0">
                <a:latin typeface="+mj-ea"/>
                <a:ea typeface="+mj-ea"/>
              </a:rPr>
              <a:t>S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액션의 집합 </a:t>
            </a:r>
            <a:r>
              <a:rPr lang="en-US" altLang="ko-KR" sz="2000" b="1" dirty="0">
                <a:latin typeface="+mj-ea"/>
                <a:ea typeface="+mj-ea"/>
              </a:rPr>
              <a:t>A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에이전트가 취할 수 있는 액션들을 모은 것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전이 확률 행렬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P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&gt;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현상태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S,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에이전트 액션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 선택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&gt;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다음 상태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S’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 확률</a:t>
            </a:r>
            <a:b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&gt;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같은 상태에서 같은 액션을 해도 다른 상태로 도달 가능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보상함수 </a:t>
            </a:r>
            <a:r>
              <a:rPr lang="en-US" altLang="ko-KR" sz="2000" b="1" dirty="0">
                <a:latin typeface="+mj-ea"/>
                <a:ea typeface="+mj-ea"/>
              </a:rPr>
              <a:t>R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상태 </a:t>
            </a:r>
            <a:r>
              <a:rPr lang="en-US" altLang="ko-KR" b="1" dirty="0">
                <a:latin typeface="+mj-ea"/>
                <a:ea typeface="+mj-ea"/>
              </a:rPr>
              <a:t>S</a:t>
            </a:r>
            <a:r>
              <a:rPr lang="ko-KR" altLang="en-US" b="1" dirty="0">
                <a:latin typeface="+mj-ea"/>
                <a:ea typeface="+mj-ea"/>
              </a:rPr>
              <a:t>에서 액션 </a:t>
            </a:r>
            <a:r>
              <a:rPr lang="en-US" altLang="ko-KR" b="1" dirty="0">
                <a:latin typeface="+mj-ea"/>
                <a:ea typeface="+mj-ea"/>
              </a:rPr>
              <a:t>A</a:t>
            </a:r>
            <a:r>
              <a:rPr lang="ko-KR" altLang="en-US" b="1" dirty="0">
                <a:latin typeface="+mj-ea"/>
                <a:ea typeface="+mj-ea"/>
              </a:rPr>
              <a:t>를 선택할 시 받는 보상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감쇠인자 </a:t>
            </a:r>
            <a:r>
              <a:rPr lang="el-GR" altLang="ko-KR" sz="2000" b="1" i="0" dirty="0">
                <a:effectLst/>
                <a:latin typeface="Arial" panose="020B0604020202020204" pitchFamily="34" charset="0"/>
              </a:rPr>
              <a:t>γ</a:t>
            </a:r>
            <a:endParaRPr lang="en-US" altLang="ko-KR" sz="20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1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2.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결정 프로세스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0DE5-E0EF-4111-B777-B9D3484E248B}"/>
              </a:ext>
            </a:extLst>
          </p:cNvPr>
          <p:cNvSpPr txBox="1"/>
          <p:nvPr/>
        </p:nvSpPr>
        <p:spPr>
          <a:xfrm>
            <a:off x="166098" y="1231106"/>
            <a:ext cx="72629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[2.3] </a:t>
            </a:r>
            <a:r>
              <a:rPr lang="ko-KR" altLang="en-US" sz="2000" b="1" dirty="0" err="1">
                <a:latin typeface="+mj-ea"/>
                <a:ea typeface="+mj-ea"/>
              </a:rPr>
              <a:t>마르코프</a:t>
            </a:r>
            <a:r>
              <a:rPr lang="ko-KR" altLang="en-US" sz="2000" b="1" dirty="0">
                <a:latin typeface="+mj-ea"/>
                <a:ea typeface="+mj-ea"/>
              </a:rPr>
              <a:t> 결정 프로세스 </a:t>
            </a:r>
            <a:r>
              <a:rPr lang="en-US" altLang="ko-KR" sz="2000" b="1" dirty="0">
                <a:latin typeface="+mj-ea"/>
                <a:ea typeface="+mj-ea"/>
              </a:rPr>
              <a:t>MDP = (S,A,P,R,</a:t>
            </a:r>
            <a:r>
              <a:rPr lang="el-GR" altLang="ko-KR" sz="2000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2000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)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정책 함수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각 상태에서 어떤 액션을 선택할 지 정해주는 함수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각 상태에서 할 수 있는 모든 액션의 확률 값의 합 </a:t>
            </a:r>
            <a:r>
              <a:rPr lang="en-US" altLang="ko-KR" b="1" dirty="0">
                <a:latin typeface="+mj-ea"/>
                <a:ea typeface="+mj-ea"/>
              </a:rPr>
              <a:t>: 1</a:t>
            </a: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el-GR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π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b="1" i="0" dirty="0" err="1">
                <a:solidFill>
                  <a:srgbClr val="202122"/>
                </a:solidFill>
                <a:effectLst/>
                <a:latin typeface="+mj-ea"/>
                <a:ea typeface="+mj-ea"/>
              </a:rPr>
              <a:t>a|s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) = P[ At = a | St = s]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상태 가치 함수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 </a:t>
            </a:r>
            <a:r>
              <a:rPr lang="ko-KR" altLang="en-US" b="1" dirty="0">
                <a:latin typeface="+mj-ea"/>
                <a:ea typeface="+mj-ea"/>
              </a:rPr>
              <a:t>상태 </a:t>
            </a:r>
            <a:r>
              <a:rPr lang="en-US" altLang="ko-KR" b="1" dirty="0">
                <a:latin typeface="+mj-ea"/>
                <a:ea typeface="+mj-ea"/>
              </a:rPr>
              <a:t>s</a:t>
            </a:r>
            <a:r>
              <a:rPr lang="ko-KR" altLang="en-US" b="1" dirty="0">
                <a:latin typeface="+mj-ea"/>
                <a:ea typeface="+mj-ea"/>
              </a:rPr>
              <a:t>부터 끝까지 </a:t>
            </a:r>
            <a:r>
              <a:rPr lang="el-GR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π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 따라 움직일 때의 리턴의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+mj-ea"/>
                <a:ea typeface="+mj-ea"/>
              </a:rPr>
              <a:t>기댓값</a:t>
            </a:r>
            <a:endParaRPr lang="en-US" altLang="ko-KR" b="1" i="0" dirty="0">
              <a:solidFill>
                <a:srgbClr val="202122"/>
              </a:solidFill>
              <a:effectLst/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rgbClr val="202122"/>
                </a:solidFill>
                <a:latin typeface="+mj-ea"/>
                <a:ea typeface="+mj-ea"/>
              </a:rPr>
              <a:t> &gt;  V</a:t>
            </a:r>
            <a:r>
              <a:rPr lang="el-GR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 π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(s) = E</a:t>
            </a:r>
            <a:r>
              <a:rPr lang="el-GR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 π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[ Gt | St = s]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액션 가치 함수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rgbClr val="202122"/>
                </a:solidFill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상태 </a:t>
            </a:r>
            <a:r>
              <a:rPr lang="en-US" altLang="ko-KR" b="1" dirty="0">
                <a:latin typeface="+mj-ea"/>
                <a:ea typeface="+mj-ea"/>
              </a:rPr>
              <a:t>s</a:t>
            </a:r>
            <a:r>
              <a:rPr lang="ko-KR" altLang="en-US" b="1" dirty="0">
                <a:latin typeface="+mj-ea"/>
                <a:ea typeface="+mj-ea"/>
              </a:rPr>
              <a:t>에서 </a:t>
            </a:r>
            <a:r>
              <a:rPr lang="en-US" altLang="ko-KR" b="1" dirty="0">
                <a:latin typeface="+mj-ea"/>
                <a:ea typeface="+mj-ea"/>
              </a:rPr>
              <a:t>a</a:t>
            </a:r>
            <a:r>
              <a:rPr lang="ko-KR" altLang="en-US" b="1" dirty="0">
                <a:latin typeface="+mj-ea"/>
                <a:ea typeface="+mj-ea"/>
              </a:rPr>
              <a:t>를 선택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그 후 </a:t>
            </a:r>
            <a:r>
              <a:rPr lang="el-GR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π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  따라갈 때 리턴의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+mj-ea"/>
                <a:ea typeface="+mj-ea"/>
              </a:rPr>
              <a:t>기댓값</a:t>
            </a:r>
            <a:endParaRPr lang="en-US" altLang="ko-KR" b="1" i="0" dirty="0">
              <a:solidFill>
                <a:srgbClr val="202122"/>
              </a:solidFill>
              <a:effectLst/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rgbClr val="202122"/>
                </a:solidFill>
                <a:latin typeface="+mj-ea"/>
                <a:ea typeface="+mj-ea"/>
              </a:rPr>
              <a:t> &gt; q</a:t>
            </a:r>
            <a:r>
              <a:rPr lang="el-GR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 π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b="1" dirty="0" err="1">
                <a:solidFill>
                  <a:srgbClr val="202122"/>
                </a:solidFill>
                <a:latin typeface="+mj-ea"/>
                <a:ea typeface="+mj-ea"/>
              </a:rPr>
              <a:t>s,a</a:t>
            </a:r>
            <a:r>
              <a:rPr lang="en-US" altLang="ko-KR" b="1" dirty="0">
                <a:solidFill>
                  <a:srgbClr val="202122"/>
                </a:solidFill>
                <a:latin typeface="+mj-ea"/>
                <a:ea typeface="+mj-ea"/>
              </a:rPr>
              <a:t>) = E</a:t>
            </a:r>
            <a:r>
              <a:rPr lang="el-GR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 π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[</a:t>
            </a:r>
            <a:r>
              <a:rPr lang="en-US" altLang="ko-KR" b="1" dirty="0">
                <a:solidFill>
                  <a:srgbClr val="202122"/>
                </a:solidFill>
                <a:latin typeface="+mj-ea"/>
                <a:ea typeface="+mj-ea"/>
              </a:rPr>
              <a:t> Gt | St = s, At = a]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8EEEE-00C8-4BBF-B0FF-2A23E6D59862}"/>
              </a:ext>
            </a:extLst>
          </p:cNvPr>
          <p:cNvSpPr txBox="1"/>
          <p:nvPr/>
        </p:nvSpPr>
        <p:spPr>
          <a:xfrm>
            <a:off x="166098" y="5828943"/>
            <a:ext cx="72629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[2.4] Prediction </a:t>
            </a:r>
            <a:r>
              <a:rPr lang="ko-KR" altLang="en-US" sz="2000" b="1" dirty="0">
                <a:latin typeface="+mj-ea"/>
                <a:ea typeface="+mj-ea"/>
              </a:rPr>
              <a:t>과 </a:t>
            </a:r>
            <a:r>
              <a:rPr lang="en-US" altLang="ko-KR" sz="2000" b="1" dirty="0">
                <a:latin typeface="+mj-ea"/>
                <a:ea typeface="+mj-ea"/>
              </a:rPr>
              <a:t>Control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Prediction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el-GR" altLang="ko-KR" b="1" i="0" dirty="0">
                <a:effectLst/>
                <a:latin typeface="+mj-ea"/>
                <a:ea typeface="+mj-ea"/>
              </a:rPr>
              <a:t>π</a:t>
            </a:r>
            <a:r>
              <a:rPr lang="ko-KR" altLang="en-US" b="1" dirty="0">
                <a:latin typeface="+mj-ea"/>
                <a:ea typeface="+mj-ea"/>
              </a:rPr>
              <a:t>가 주어졌을 때 각 상태의 </a:t>
            </a:r>
            <a:r>
              <a:rPr lang="ko-KR" altLang="en-US" b="1" dirty="0" err="1">
                <a:latin typeface="+mj-ea"/>
                <a:ea typeface="+mj-ea"/>
              </a:rPr>
              <a:t>밸류를</a:t>
            </a:r>
            <a:r>
              <a:rPr lang="ko-KR" altLang="en-US" b="1" dirty="0">
                <a:latin typeface="+mj-ea"/>
                <a:ea typeface="+mj-ea"/>
              </a:rPr>
              <a:t> 평가하는 문제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Control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최적 정책 </a:t>
            </a:r>
            <a:r>
              <a:rPr lang="el-GR" altLang="ko-KR" b="1" i="0" dirty="0">
                <a:effectLst/>
                <a:latin typeface="+mj-ea"/>
                <a:ea typeface="+mj-ea"/>
              </a:rPr>
              <a:t>π</a:t>
            </a:r>
            <a:r>
              <a:rPr lang="en-US" altLang="ko-KR" b="1" i="0" dirty="0">
                <a:effectLst/>
                <a:latin typeface="+mj-ea"/>
                <a:ea typeface="+mj-ea"/>
              </a:rPr>
              <a:t>’</a:t>
            </a:r>
            <a:r>
              <a:rPr lang="ko-KR" altLang="en-US" b="1" i="0" dirty="0">
                <a:effectLst/>
                <a:latin typeface="+mj-ea"/>
                <a:ea typeface="+mj-ea"/>
              </a:rPr>
              <a:t>를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찾는 문제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최적 가치 함수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88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3. </a:t>
            </a:r>
            <a:r>
              <a:rPr lang="ko-KR" altLang="en-US" sz="2000" b="1" dirty="0" err="1">
                <a:latin typeface="+mj-ea"/>
                <a:ea typeface="+mj-ea"/>
              </a:rPr>
              <a:t>벨만</a:t>
            </a:r>
            <a:r>
              <a:rPr lang="ko-KR" altLang="en-US" sz="2000" b="1" dirty="0">
                <a:latin typeface="+mj-ea"/>
                <a:ea typeface="+mj-ea"/>
              </a:rPr>
              <a:t> 방정식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0DE5-E0EF-4111-B777-B9D3484E248B}"/>
              </a:ext>
            </a:extLst>
          </p:cNvPr>
          <p:cNvSpPr txBox="1"/>
          <p:nvPr/>
        </p:nvSpPr>
        <p:spPr>
          <a:xfrm>
            <a:off x="166098" y="1231106"/>
            <a:ext cx="726294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[3.1] </a:t>
            </a:r>
            <a:r>
              <a:rPr lang="ko-KR" altLang="en-US" sz="2000" b="1" dirty="0" err="1">
                <a:latin typeface="+mj-ea"/>
                <a:ea typeface="+mj-ea"/>
              </a:rPr>
              <a:t>벨만</a:t>
            </a:r>
            <a:r>
              <a:rPr lang="ko-KR" altLang="en-US" sz="2000" b="1" dirty="0">
                <a:latin typeface="+mj-ea"/>
                <a:ea typeface="+mj-ea"/>
              </a:rPr>
              <a:t> 기대 방정식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재귀함수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자기 자신을 호출하는 함수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0 </a:t>
            </a:r>
            <a:r>
              <a:rPr lang="ko-KR" altLang="en-US" sz="2000" b="1" dirty="0">
                <a:latin typeface="+mj-ea"/>
                <a:ea typeface="+mj-ea"/>
              </a:rPr>
              <a:t>단계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V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St ) = E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[ r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+ </a:t>
            </a:r>
            <a:r>
              <a:rPr lang="el-GR" altLang="ko-KR" sz="20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* V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) ]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&gt; q 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St, at) = E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[ r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+ </a:t>
            </a:r>
            <a:r>
              <a:rPr lang="el-GR" altLang="ko-KR" sz="20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* q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, a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) ]</a:t>
            </a:r>
            <a:endParaRPr lang="en-US" altLang="ko-KR" sz="2000" b="1" baseline="-25000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1 </a:t>
            </a:r>
            <a:r>
              <a:rPr lang="ko-KR" altLang="en-US" sz="2000" b="1" dirty="0">
                <a:latin typeface="+mj-ea"/>
                <a:ea typeface="+mj-ea"/>
              </a:rPr>
              <a:t>단계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V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 ) = 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Σ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effectLst/>
                <a:latin typeface="+mj-ea"/>
                <a:ea typeface="+mj-ea"/>
              </a:rPr>
              <a:t>a|s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)* q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effectLst/>
                <a:latin typeface="+mj-ea"/>
                <a:ea typeface="+mj-ea"/>
              </a:rPr>
              <a:t>s,a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)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&gt; q 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s, a ) = r(</a:t>
            </a:r>
            <a:r>
              <a:rPr lang="en-US" altLang="ko-KR" sz="2000" b="1" dirty="0" err="1">
                <a:effectLst/>
                <a:latin typeface="+mj-ea"/>
                <a:ea typeface="+mj-ea"/>
              </a:rPr>
              <a:t>a,s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) + </a:t>
            </a:r>
            <a:r>
              <a:rPr lang="el-GR" altLang="ko-KR" sz="20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20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 * 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Σ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P(</a:t>
            </a:r>
            <a:r>
              <a:rPr lang="en-US" altLang="ko-KR" sz="2000" b="1" dirty="0" err="1">
                <a:effectLst/>
                <a:latin typeface="+mj-ea"/>
                <a:ea typeface="+mj-ea"/>
              </a:rPr>
              <a:t>a,s,s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’) * </a:t>
            </a:r>
            <a:r>
              <a:rPr lang="en-US" altLang="ko-KR" sz="2000" b="1" dirty="0">
                <a:latin typeface="+mj-ea"/>
                <a:ea typeface="+mj-ea"/>
              </a:rPr>
              <a:t>V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s’ ) 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b="1" dirty="0">
                <a:latin typeface="+mj-ea"/>
                <a:ea typeface="+mj-ea"/>
              </a:rPr>
              <a:t>2 </a:t>
            </a:r>
            <a:r>
              <a:rPr lang="ko-KR" altLang="en-US" b="1" dirty="0">
                <a:latin typeface="+mj-ea"/>
                <a:ea typeface="+mj-ea"/>
              </a:rPr>
              <a:t>단계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en-US" altLang="ko-KR" sz="1800" b="1" dirty="0">
                <a:latin typeface="+mj-ea"/>
                <a:ea typeface="+mj-ea"/>
              </a:rPr>
              <a:t>V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( s ) = 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Σ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 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π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(</a:t>
            </a:r>
            <a:r>
              <a:rPr lang="en-US" altLang="ko-KR" sz="1800" b="1" dirty="0" err="1">
                <a:effectLst/>
                <a:latin typeface="+mj-ea"/>
                <a:ea typeface="+mj-ea"/>
              </a:rPr>
              <a:t>a|s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) ( 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r(</a:t>
            </a:r>
            <a:r>
              <a:rPr lang="en-US" altLang="ko-KR" sz="1800" b="1" dirty="0" err="1">
                <a:solidFill>
                  <a:srgbClr val="7030A0"/>
                </a:solidFill>
                <a:effectLst/>
                <a:latin typeface="+mj-ea"/>
                <a:ea typeface="+mj-ea"/>
              </a:rPr>
              <a:t>a,s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) + 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 * 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Σ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 P(</a:t>
            </a:r>
            <a:r>
              <a:rPr lang="en-US" altLang="ko-KR" sz="1800" b="1" dirty="0" err="1">
                <a:solidFill>
                  <a:srgbClr val="7030A0"/>
                </a:solidFill>
                <a:effectLst/>
                <a:latin typeface="+mj-ea"/>
                <a:ea typeface="+mj-ea"/>
              </a:rPr>
              <a:t>a,s,s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’) *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  <a:ea typeface="+mj-ea"/>
              </a:rPr>
              <a:t>V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 π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( s’ ) 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)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en-US" altLang="ko-KR" sz="1800" b="1" dirty="0">
                <a:latin typeface="+mj-ea"/>
                <a:ea typeface="+mj-ea"/>
              </a:rPr>
              <a:t>q 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π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( s, a ) = r(</a:t>
            </a:r>
            <a:r>
              <a:rPr lang="en-US" altLang="ko-KR" sz="1800" b="1" dirty="0" err="1">
                <a:effectLst/>
                <a:latin typeface="+mj-ea"/>
                <a:ea typeface="+mj-ea"/>
              </a:rPr>
              <a:t>a,s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) + </a:t>
            </a:r>
            <a:r>
              <a:rPr lang="el-GR" altLang="ko-KR" sz="18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18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 * 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Σ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 P(</a:t>
            </a:r>
            <a:r>
              <a:rPr lang="en-US" altLang="ko-KR" sz="1800" b="1" dirty="0" err="1">
                <a:effectLst/>
                <a:latin typeface="+mj-ea"/>
                <a:ea typeface="+mj-ea"/>
              </a:rPr>
              <a:t>a,s,s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’) * ( 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Σ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 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π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1800" b="1" dirty="0" err="1">
                <a:solidFill>
                  <a:srgbClr val="7030A0"/>
                </a:solidFill>
                <a:effectLst/>
                <a:latin typeface="+mj-ea"/>
                <a:ea typeface="+mj-ea"/>
              </a:rPr>
              <a:t>a’|s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’)* q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 π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1800" b="1" dirty="0" err="1">
                <a:solidFill>
                  <a:srgbClr val="7030A0"/>
                </a:solidFill>
                <a:effectLst/>
                <a:latin typeface="+mj-ea"/>
                <a:ea typeface="+mj-ea"/>
              </a:rPr>
              <a:t>s’,a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’) 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)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422EF-0EA1-44B8-B8C0-43B975881B0D}"/>
              </a:ext>
            </a:extLst>
          </p:cNvPr>
          <p:cNvSpPr txBox="1"/>
          <p:nvPr/>
        </p:nvSpPr>
        <p:spPr>
          <a:xfrm>
            <a:off x="166098" y="6370769"/>
            <a:ext cx="72629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[3.1] </a:t>
            </a:r>
            <a:r>
              <a:rPr lang="ko-KR" altLang="en-US" sz="2000" b="1" dirty="0" err="1">
                <a:latin typeface="+mj-ea"/>
                <a:ea typeface="+mj-ea"/>
              </a:rPr>
              <a:t>벨만</a:t>
            </a:r>
            <a:r>
              <a:rPr lang="ko-KR" altLang="en-US" sz="2000" b="1" dirty="0">
                <a:latin typeface="+mj-ea"/>
                <a:ea typeface="+mj-ea"/>
              </a:rPr>
              <a:t> 최적 방정식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0 </a:t>
            </a:r>
            <a:r>
              <a:rPr lang="ko-KR" altLang="en-US" sz="2000" b="1" dirty="0">
                <a:latin typeface="+mj-ea"/>
                <a:ea typeface="+mj-ea"/>
              </a:rPr>
              <a:t>단계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V*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St ) = </a:t>
            </a:r>
            <a:r>
              <a:rPr lang="en-US" altLang="ko-KR" sz="2000" b="1" dirty="0">
                <a:latin typeface="+mj-ea"/>
                <a:ea typeface="+mj-ea"/>
              </a:rPr>
              <a:t>max(a)[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E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[ r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+ </a:t>
            </a:r>
            <a:r>
              <a:rPr lang="el-GR" altLang="ko-KR" sz="20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* V*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) ]]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&gt; q* 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St, at) = E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[ r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+ </a:t>
            </a:r>
            <a:r>
              <a:rPr lang="el-GR" altLang="ko-KR" sz="20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* q*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, a</a:t>
            </a:r>
            <a:r>
              <a:rPr lang="en-US" altLang="ko-KR" sz="2000" b="1" baseline="-25000" dirty="0">
                <a:effectLst/>
                <a:latin typeface="+mj-ea"/>
                <a:ea typeface="+mj-ea"/>
              </a:rPr>
              <a:t> t+1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) ]</a:t>
            </a:r>
            <a:endParaRPr lang="en-US" altLang="ko-KR" sz="2000" b="1" baseline="-25000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1 </a:t>
            </a:r>
            <a:r>
              <a:rPr lang="ko-KR" altLang="en-US" sz="2000" b="1" dirty="0">
                <a:latin typeface="+mj-ea"/>
                <a:ea typeface="+mj-ea"/>
              </a:rPr>
              <a:t>단계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V*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 ) = </a:t>
            </a:r>
            <a:r>
              <a:rPr lang="en-US" altLang="ko-KR" sz="2000" b="1" dirty="0">
                <a:latin typeface="+mj-ea"/>
                <a:ea typeface="+mj-ea"/>
              </a:rPr>
              <a:t>max(a)[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q*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effectLst/>
                <a:latin typeface="+mj-ea"/>
                <a:ea typeface="+mj-ea"/>
              </a:rPr>
              <a:t>s,a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) ]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&gt; q* 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s, a ) = r(</a:t>
            </a:r>
            <a:r>
              <a:rPr lang="en-US" altLang="ko-KR" sz="2000" b="1" dirty="0" err="1">
                <a:effectLst/>
                <a:latin typeface="+mj-ea"/>
                <a:ea typeface="+mj-ea"/>
              </a:rPr>
              <a:t>a,s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) + </a:t>
            </a:r>
            <a:r>
              <a:rPr lang="el-GR" altLang="ko-KR" sz="20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20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 * 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Σ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P(</a:t>
            </a:r>
            <a:r>
              <a:rPr lang="en-US" altLang="ko-KR" sz="2000" b="1" dirty="0" err="1">
                <a:effectLst/>
                <a:latin typeface="+mj-ea"/>
                <a:ea typeface="+mj-ea"/>
              </a:rPr>
              <a:t>a,s,s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’) * </a:t>
            </a:r>
            <a:r>
              <a:rPr lang="en-US" altLang="ko-KR" sz="2000" b="1" dirty="0">
                <a:latin typeface="+mj-ea"/>
                <a:ea typeface="+mj-ea"/>
              </a:rPr>
              <a:t>V</a:t>
            </a:r>
            <a:r>
              <a:rPr lang="el-GR" altLang="ko-KR" sz="20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( s’ ) 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b="1" dirty="0">
                <a:latin typeface="+mj-ea"/>
                <a:ea typeface="+mj-ea"/>
              </a:rPr>
              <a:t>2 </a:t>
            </a:r>
            <a:r>
              <a:rPr lang="ko-KR" altLang="en-US" b="1" dirty="0">
                <a:latin typeface="+mj-ea"/>
                <a:ea typeface="+mj-ea"/>
              </a:rPr>
              <a:t>단계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en-US" altLang="ko-KR" sz="1800" b="1" dirty="0">
                <a:latin typeface="+mj-ea"/>
                <a:ea typeface="+mj-ea"/>
              </a:rPr>
              <a:t>V*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( s ) = </a:t>
            </a:r>
            <a:r>
              <a:rPr lang="en-US" altLang="ko-KR" b="1" dirty="0">
                <a:latin typeface="+mj-ea"/>
                <a:ea typeface="+mj-ea"/>
              </a:rPr>
              <a:t>max(a) [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r(</a:t>
            </a:r>
            <a:r>
              <a:rPr lang="en-US" altLang="ko-KR" sz="1800" b="1" dirty="0" err="1">
                <a:solidFill>
                  <a:srgbClr val="7030A0"/>
                </a:solidFill>
                <a:effectLst/>
                <a:latin typeface="+mj-ea"/>
                <a:ea typeface="+mj-ea"/>
              </a:rPr>
              <a:t>a,s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) + 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 * 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Σ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 P(</a:t>
            </a:r>
            <a:r>
              <a:rPr lang="en-US" altLang="ko-KR" sz="1800" b="1" dirty="0" err="1">
                <a:solidFill>
                  <a:srgbClr val="7030A0"/>
                </a:solidFill>
                <a:effectLst/>
                <a:latin typeface="+mj-ea"/>
                <a:ea typeface="+mj-ea"/>
              </a:rPr>
              <a:t>a,s,s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’) * </a:t>
            </a:r>
            <a:r>
              <a:rPr lang="en-US" altLang="ko-KR" sz="1800" b="1" dirty="0">
                <a:solidFill>
                  <a:srgbClr val="7030A0"/>
                </a:solidFill>
                <a:latin typeface="+mj-ea"/>
                <a:ea typeface="+mj-ea"/>
              </a:rPr>
              <a:t>V*</a:t>
            </a:r>
            <a:r>
              <a:rPr lang="el-GR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 π</a:t>
            </a:r>
            <a:r>
              <a:rPr lang="en-US" altLang="ko-KR" sz="18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( s’ ) 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]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en-US" altLang="ko-KR" sz="1800" b="1" dirty="0">
                <a:latin typeface="+mj-ea"/>
                <a:ea typeface="+mj-ea"/>
              </a:rPr>
              <a:t>q* 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π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( s, a ) = r(</a:t>
            </a:r>
            <a:r>
              <a:rPr lang="en-US" altLang="ko-KR" sz="1800" b="1" dirty="0" err="1">
                <a:effectLst/>
                <a:latin typeface="+mj-ea"/>
                <a:ea typeface="+mj-ea"/>
              </a:rPr>
              <a:t>a,s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) + </a:t>
            </a:r>
            <a:r>
              <a:rPr lang="el-GR" altLang="ko-KR" sz="18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γ</a:t>
            </a:r>
            <a:r>
              <a:rPr lang="en-US" altLang="ko-KR" sz="1800" b="1" dirty="0">
                <a:solidFill>
                  <a:srgbClr val="202122"/>
                </a:solidFill>
                <a:effectLst/>
                <a:latin typeface="+mj-ea"/>
                <a:ea typeface="+mj-ea"/>
              </a:rPr>
              <a:t> * 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Σ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 P(</a:t>
            </a:r>
            <a:r>
              <a:rPr lang="en-US" altLang="ko-KR" sz="1800" b="1" dirty="0" err="1">
                <a:effectLst/>
                <a:latin typeface="+mj-ea"/>
                <a:ea typeface="+mj-ea"/>
              </a:rPr>
              <a:t>a,s,s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’) * (max(a’) [ q*</a:t>
            </a:r>
            <a:r>
              <a:rPr lang="el-GR" altLang="ko-KR" sz="1800" b="1" dirty="0">
                <a:effectLst/>
                <a:latin typeface="+mj-ea"/>
                <a:ea typeface="+mj-ea"/>
              </a:rPr>
              <a:t> π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 (</a:t>
            </a:r>
            <a:r>
              <a:rPr lang="en-US" altLang="ko-KR" sz="1800" b="1" dirty="0" err="1">
                <a:effectLst/>
                <a:latin typeface="+mj-ea"/>
                <a:ea typeface="+mj-ea"/>
              </a:rPr>
              <a:t>s’,a</a:t>
            </a:r>
            <a:r>
              <a:rPr lang="en-US" altLang="ko-KR" sz="1800" b="1" dirty="0">
                <a:effectLst/>
                <a:latin typeface="+mj-ea"/>
                <a:ea typeface="+mj-ea"/>
              </a:rPr>
              <a:t>’)] )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237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4. MDP</a:t>
            </a:r>
            <a:r>
              <a:rPr lang="ko-KR" altLang="en-US" sz="2000" b="1" dirty="0">
                <a:latin typeface="+mj-ea"/>
                <a:ea typeface="+mj-ea"/>
              </a:rPr>
              <a:t>를 알 때의 </a:t>
            </a:r>
            <a:r>
              <a:rPr lang="ko-KR" altLang="en-US" sz="2000" b="1" dirty="0" err="1">
                <a:latin typeface="+mj-ea"/>
                <a:ea typeface="+mj-ea"/>
              </a:rPr>
              <a:t>플래닝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0DE5-E0EF-4111-B777-B9D3484E248B}"/>
              </a:ext>
            </a:extLst>
          </p:cNvPr>
          <p:cNvSpPr txBox="1"/>
          <p:nvPr/>
        </p:nvSpPr>
        <p:spPr>
          <a:xfrm>
            <a:off x="166098" y="1231106"/>
            <a:ext cx="7262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[4.1] </a:t>
            </a:r>
            <a:r>
              <a:rPr lang="ko-KR" altLang="en-US" sz="2000" b="1" dirty="0" err="1">
                <a:latin typeface="+mj-ea"/>
                <a:ea typeface="+mj-ea"/>
              </a:rPr>
              <a:t>밸류</a:t>
            </a:r>
            <a:r>
              <a:rPr lang="ko-KR" altLang="en-US" sz="2000" b="1" dirty="0">
                <a:latin typeface="+mj-ea"/>
                <a:ea typeface="+mj-ea"/>
              </a:rPr>
              <a:t> 평가하기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반복적 정책 평가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반복적 정책 평가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</a:t>
            </a:r>
            <a:r>
              <a:rPr lang="ko-KR" altLang="en-US" sz="2000" b="1" dirty="0">
                <a:latin typeface="+mj-ea"/>
                <a:ea typeface="+mj-ea"/>
              </a:rPr>
              <a:t>테이블의 값들을 초기화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</a:t>
            </a:r>
            <a:r>
              <a:rPr lang="ko-KR" altLang="en-US" sz="2000" b="1" dirty="0" err="1">
                <a:latin typeface="+mj-ea"/>
                <a:ea typeface="+mj-ea"/>
              </a:rPr>
              <a:t>벨만</a:t>
            </a:r>
            <a:r>
              <a:rPr lang="ko-KR" altLang="en-US" sz="2000" b="1" dirty="0">
                <a:latin typeface="+mj-ea"/>
                <a:ea typeface="+mj-ea"/>
              </a:rPr>
              <a:t> 기대 방정식을 반복적으로 사용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</a:t>
            </a:r>
            <a:r>
              <a:rPr lang="ko-KR" altLang="en-US" sz="2000" b="1" dirty="0">
                <a:latin typeface="+mj-ea"/>
                <a:ea typeface="+mj-ea"/>
              </a:rPr>
              <a:t>테이블의 값들을 조금씩 업데이트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 &gt; MDP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에 대한 모든 정보를 알 때 사용 가능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ko-KR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코드 제목 </a:t>
            </a:r>
            <a:r>
              <a:rPr lang="en-US" altLang="ko-KR" sz="2000" b="1" dirty="0">
                <a:latin typeface="+mj-ea"/>
                <a:ea typeface="+mj-ea"/>
              </a:rPr>
              <a:t>: MDP-</a:t>
            </a:r>
            <a:r>
              <a:rPr lang="ko-KR" altLang="en-US" sz="2000" b="1" dirty="0">
                <a:latin typeface="+mj-ea"/>
                <a:ea typeface="+mj-ea"/>
              </a:rPr>
              <a:t>그리드 테이블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r>
              <a:rPr lang="en-US" altLang="ko-KR" sz="2000" b="1" dirty="0" err="1">
                <a:latin typeface="+mj-ea"/>
                <a:ea typeface="+mj-ea"/>
              </a:rPr>
              <a:t>ipynb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  <a:p>
            <a:r>
              <a:rPr lang="en-US" altLang="ko-KR" b="1" dirty="0">
                <a:latin typeface="+mj-ea"/>
                <a:ea typeface="+mj-ea"/>
              </a:rPr>
              <a:t>https://github.com/Winteradio/_REINFORMENT_LEARING_FOLDER/tree/main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4CFDD-673C-484E-B73A-166DCEF3370B}"/>
              </a:ext>
            </a:extLst>
          </p:cNvPr>
          <p:cNvSpPr txBox="1"/>
          <p:nvPr/>
        </p:nvSpPr>
        <p:spPr>
          <a:xfrm>
            <a:off x="166098" y="5556261"/>
            <a:ext cx="726294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[4.2] </a:t>
            </a:r>
            <a:r>
              <a:rPr lang="ko-KR" altLang="en-US" sz="2000" b="1" dirty="0">
                <a:latin typeface="+mj-ea"/>
                <a:ea typeface="+mj-ea"/>
              </a:rPr>
              <a:t>최고의 정책 찾기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정책 </a:t>
            </a:r>
            <a:r>
              <a:rPr lang="ko-KR" altLang="en-US" sz="2000" b="1" dirty="0" err="1">
                <a:latin typeface="+mj-ea"/>
                <a:ea typeface="+mj-ea"/>
              </a:rPr>
              <a:t>이터레이션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그리드 정책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&gt;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그리드 정책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el-GR" altLang="ko-KR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π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’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은 원래의 정책 </a:t>
            </a:r>
            <a:r>
              <a:rPr lang="el-GR" altLang="ko-KR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π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보다 나은 정책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&gt; </a:t>
            </a:r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현재의 이익 최대화</a:t>
            </a:r>
            <a:endParaRPr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+mj-ea"/>
                <a:ea typeface="+mj-ea"/>
              </a:rPr>
              <a:t>평가와 개선의 반복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정책 평가</a:t>
            </a:r>
            <a:r>
              <a:rPr lang="en-US" altLang="ko-KR" b="1" dirty="0">
                <a:latin typeface="+mj-ea"/>
                <a:ea typeface="+mj-ea"/>
              </a:rPr>
              <a:t> : </a:t>
            </a:r>
            <a:r>
              <a:rPr lang="ko-KR" altLang="en-US" b="1" dirty="0">
                <a:latin typeface="+mj-ea"/>
                <a:ea typeface="+mj-ea"/>
              </a:rPr>
              <a:t>반복적 정책 평가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&gt; </a:t>
            </a:r>
            <a:r>
              <a:rPr lang="ko-KR" altLang="en-US" b="1" dirty="0">
                <a:latin typeface="+mj-ea"/>
                <a:ea typeface="+mj-ea"/>
              </a:rPr>
              <a:t>정책 개선 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그리드 정책 생성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  &gt;&gt; </a:t>
            </a:r>
            <a:r>
              <a:rPr lang="ko-KR" altLang="en-US" b="1" dirty="0">
                <a:latin typeface="+mj-ea"/>
                <a:ea typeface="+mj-ea"/>
              </a:rPr>
              <a:t>최적 정책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최적 가치 생성</a:t>
            </a:r>
            <a:endParaRPr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96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ea"/>
                <a:ea typeface="+mj-ea"/>
              </a:rPr>
              <a:t>강화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[Chapter 4. MDP</a:t>
            </a:r>
            <a:r>
              <a:rPr lang="ko-KR" altLang="en-US" sz="2000" b="1" dirty="0">
                <a:latin typeface="+mj-ea"/>
                <a:ea typeface="+mj-ea"/>
              </a:rPr>
              <a:t>를 알 때의 </a:t>
            </a:r>
            <a:r>
              <a:rPr lang="ko-KR" altLang="en-US" sz="2000" b="1" dirty="0" err="1">
                <a:latin typeface="+mj-ea"/>
                <a:ea typeface="+mj-ea"/>
              </a:rPr>
              <a:t>플래닝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  <a:p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0DE5-E0EF-4111-B777-B9D3484E248B}"/>
              </a:ext>
            </a:extLst>
          </p:cNvPr>
          <p:cNvSpPr txBox="1"/>
          <p:nvPr/>
        </p:nvSpPr>
        <p:spPr>
          <a:xfrm>
            <a:off x="166098" y="1231106"/>
            <a:ext cx="7262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[4.3] </a:t>
            </a:r>
            <a:r>
              <a:rPr lang="ko-KR" altLang="en-US" sz="2000" b="1" dirty="0">
                <a:latin typeface="+mn-ea"/>
              </a:rPr>
              <a:t>최고의 정책 찾기 </a:t>
            </a:r>
            <a:r>
              <a:rPr lang="en-US" altLang="ko-KR" sz="2000" b="1" dirty="0">
                <a:latin typeface="+mn-ea"/>
              </a:rPr>
              <a:t>– </a:t>
            </a:r>
            <a:r>
              <a:rPr lang="ko-KR" altLang="en-US" sz="2000" b="1" dirty="0" err="1">
                <a:latin typeface="+mn-ea"/>
              </a:rPr>
              <a:t>밸류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이터레이션</a:t>
            </a:r>
            <a:endParaRPr lang="en-US" altLang="ko-KR" sz="2000" b="1" dirty="0">
              <a:latin typeface="+mn-ea"/>
            </a:endParaRPr>
          </a:p>
          <a:p>
            <a:endParaRPr lang="en-US" altLang="ko-KR" sz="2000" b="1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 err="1">
                <a:latin typeface="+mn-ea"/>
              </a:rPr>
              <a:t>밸류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이터레이션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&gt; </a:t>
            </a:r>
            <a:r>
              <a:rPr lang="ko-KR" altLang="en-US" b="1" dirty="0">
                <a:latin typeface="+mn-ea"/>
              </a:rPr>
              <a:t>최적 정책이 만들어내는 최적 </a:t>
            </a:r>
            <a:r>
              <a:rPr lang="ko-KR" altLang="en-US" b="1" dirty="0" err="1">
                <a:latin typeface="+mn-ea"/>
              </a:rPr>
              <a:t>밸류만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쫓아감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b="1" dirty="0">
                <a:latin typeface="+mn-ea"/>
              </a:rPr>
              <a:t>최적 </a:t>
            </a:r>
            <a:r>
              <a:rPr lang="ko-KR" altLang="en-US" b="1" dirty="0" err="1">
                <a:latin typeface="+mn-ea"/>
              </a:rPr>
              <a:t>밸류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&gt; </a:t>
            </a:r>
            <a:r>
              <a:rPr lang="ko-KR" altLang="en-US" b="1" dirty="0">
                <a:latin typeface="+mn-ea"/>
              </a:rPr>
              <a:t>최적 정책을 따랐을 때 얻는 </a:t>
            </a:r>
            <a:r>
              <a:rPr lang="ko-KR" altLang="en-US" b="1" dirty="0" err="1">
                <a:latin typeface="+mn-ea"/>
              </a:rPr>
              <a:t>밸류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n-ea"/>
              </a:rPr>
              <a:t>코드 </a:t>
            </a:r>
            <a:r>
              <a:rPr lang="en-US" altLang="ko-KR" sz="2000" b="1" dirty="0">
                <a:latin typeface="+mj-ea"/>
                <a:ea typeface="+mj-ea"/>
              </a:rPr>
              <a:t>MDP-</a:t>
            </a:r>
            <a:r>
              <a:rPr lang="ko-KR" altLang="en-US" sz="2000" b="1" dirty="0">
                <a:latin typeface="+mj-ea"/>
                <a:ea typeface="+mj-ea"/>
              </a:rPr>
              <a:t>그리드 테이블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최적</a:t>
            </a:r>
            <a:r>
              <a:rPr lang="en-US" altLang="ko-KR" sz="2000" b="1" dirty="0">
                <a:latin typeface="+mj-ea"/>
                <a:ea typeface="+mj-ea"/>
              </a:rPr>
              <a:t>).</a:t>
            </a:r>
            <a:r>
              <a:rPr lang="en-US" altLang="ko-KR" sz="2000" b="1" dirty="0" err="1">
                <a:latin typeface="+mj-ea"/>
                <a:ea typeface="+mj-ea"/>
              </a:rPr>
              <a:t>ipynb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  <a:p>
            <a:r>
              <a:rPr lang="en-US" altLang="ko-KR" b="1" dirty="0">
                <a:latin typeface="+mj-ea"/>
                <a:ea typeface="+mj-ea"/>
              </a:rPr>
              <a:t>https://github.com/Winteradio/_REINFORMENT_LEARING_FOLDER/tree/main</a:t>
            </a: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8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[Differential Equation]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Vector Field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47504-F735-4848-945E-6FC78D6FF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418478"/>
            <a:ext cx="7262947" cy="3050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713B8-8175-4DB9-ADCE-7AAF371B75C8}"/>
              </a:ext>
            </a:extLst>
          </p:cNvPr>
          <p:cNvSpPr txBox="1"/>
          <p:nvPr/>
        </p:nvSpPr>
        <p:spPr>
          <a:xfrm>
            <a:off x="130627" y="4504155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Position(</a:t>
            </a:r>
            <a:r>
              <a:rPr lang="ko-KR" altLang="en-US" sz="2000" b="1" dirty="0">
                <a:latin typeface="+mj-ea"/>
                <a:ea typeface="+mj-ea"/>
              </a:rPr>
              <a:t>좌표 정보</a:t>
            </a:r>
            <a:r>
              <a:rPr lang="en-US" altLang="ko-KR" sz="2000" b="1" dirty="0">
                <a:latin typeface="+mj-ea"/>
                <a:ea typeface="+mj-ea"/>
              </a:rPr>
              <a:t>), Velocity(</a:t>
            </a:r>
            <a:r>
              <a:rPr lang="ko-KR" altLang="en-US" sz="2000" b="1" dirty="0">
                <a:latin typeface="+mj-ea"/>
                <a:ea typeface="+mj-ea"/>
              </a:rPr>
              <a:t>속도 정보</a:t>
            </a:r>
            <a:r>
              <a:rPr lang="en-US" altLang="ko-KR" sz="2000" b="1" dirty="0">
                <a:latin typeface="+mj-ea"/>
                <a:ea typeface="+mj-ea"/>
              </a:rPr>
              <a:t>), Force(</a:t>
            </a:r>
            <a:r>
              <a:rPr lang="ko-KR" altLang="en-US" sz="2000" b="1" dirty="0">
                <a:latin typeface="+mj-ea"/>
                <a:ea typeface="+mj-ea"/>
              </a:rPr>
              <a:t>힘 정보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80174-BD6E-47D2-B4A0-6F3777DE8CDE}"/>
              </a:ext>
            </a:extLst>
          </p:cNvPr>
          <p:cNvSpPr txBox="1"/>
          <p:nvPr/>
        </p:nvSpPr>
        <p:spPr>
          <a:xfrm>
            <a:off x="130627" y="5198471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Euler’s Method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EE8105-88C8-4D4A-B127-D638DA6E2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6030317"/>
            <a:ext cx="7262946" cy="3543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EF3350-F39E-4051-A351-7814B3174219}"/>
              </a:ext>
            </a:extLst>
          </p:cNvPr>
          <p:cNvSpPr txBox="1"/>
          <p:nvPr/>
        </p:nvSpPr>
        <p:spPr>
          <a:xfrm>
            <a:off x="130625" y="9592958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x(</a:t>
            </a:r>
            <a:r>
              <a:rPr lang="ko-KR" altLang="en-US" sz="2000" b="1" dirty="0">
                <a:latin typeface="+mj-ea"/>
                <a:ea typeface="+mj-ea"/>
              </a:rPr>
              <a:t>좌표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속도</a:t>
            </a:r>
            <a:r>
              <a:rPr lang="en-US" altLang="ko-KR" sz="2000" b="1" dirty="0">
                <a:latin typeface="+mj-ea"/>
                <a:ea typeface="+mj-ea"/>
              </a:rPr>
              <a:t>) </a:t>
            </a:r>
            <a:r>
              <a:rPr lang="ko-KR" altLang="en-US" sz="2000" b="1" dirty="0">
                <a:latin typeface="+mj-ea"/>
                <a:ea typeface="+mj-ea"/>
              </a:rPr>
              <a:t>값을 초기 기울기와 시간간격을 통해 구함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정확성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X,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안전성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ko-KR" altLang="en-US" sz="2000" b="1" dirty="0">
                <a:latin typeface="+mj-ea"/>
                <a:ea typeface="+mj-ea"/>
              </a:rPr>
              <a:t>의 문제점을 지니고 있음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923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8D1C25F-29F7-4BB5-9FC8-A5FC3BAA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6" y="1281318"/>
            <a:ext cx="7262947" cy="3811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[Differential Equation]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The Mid Point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713B8-8175-4DB9-ADCE-7AAF371B75C8}"/>
              </a:ext>
            </a:extLst>
          </p:cNvPr>
          <p:cNvSpPr txBox="1"/>
          <p:nvPr/>
        </p:nvSpPr>
        <p:spPr>
          <a:xfrm>
            <a:off x="130626" y="5145851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x(</a:t>
            </a:r>
            <a:r>
              <a:rPr lang="ko-KR" altLang="en-US" sz="2000" b="1" dirty="0">
                <a:latin typeface="+mj-ea"/>
                <a:ea typeface="+mj-ea"/>
              </a:rPr>
              <a:t>좌표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속도</a:t>
            </a:r>
            <a:r>
              <a:rPr lang="en-US" altLang="ko-KR" sz="2000" b="1" dirty="0">
                <a:latin typeface="+mj-ea"/>
                <a:ea typeface="+mj-ea"/>
              </a:rPr>
              <a:t>) </a:t>
            </a:r>
            <a:r>
              <a:rPr lang="ko-KR" altLang="en-US" sz="2000" b="1" dirty="0">
                <a:latin typeface="+mj-ea"/>
                <a:ea typeface="+mj-ea"/>
              </a:rPr>
              <a:t>값을 </a:t>
            </a:r>
            <a:r>
              <a:rPr lang="ko-KR" altLang="en-US" sz="2000" b="1" dirty="0" err="1">
                <a:latin typeface="+mj-ea"/>
                <a:ea typeface="+mj-ea"/>
              </a:rPr>
              <a:t>중간값의</a:t>
            </a:r>
            <a:r>
              <a:rPr lang="ko-KR" altLang="en-US" sz="2000" b="1" dirty="0">
                <a:latin typeface="+mj-ea"/>
                <a:ea typeface="+mj-ea"/>
              </a:rPr>
              <a:t> 기울기를 통해서 구함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203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A Newtonian Particle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713B8-8175-4DB9-ADCE-7AAF371B75C8}"/>
              </a:ext>
            </a:extLst>
          </p:cNvPr>
          <p:cNvSpPr txBox="1"/>
          <p:nvPr/>
        </p:nvSpPr>
        <p:spPr>
          <a:xfrm>
            <a:off x="2560317" y="1714391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가속도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위치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속도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시간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무게로 결정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13D91CB-3680-4A77-94FD-EF1816645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6" y="1406615"/>
            <a:ext cx="2565030" cy="1101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4670F-FF14-45B4-A41C-0312608D6CB9}"/>
              </a:ext>
            </a:extLst>
          </p:cNvPr>
          <p:cNvSpPr txBox="1"/>
          <p:nvPr/>
        </p:nvSpPr>
        <p:spPr>
          <a:xfrm>
            <a:off x="130626" y="3037521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Particle Structure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F0FCC2-749E-49B5-9385-AF068B54C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5" y="3637220"/>
            <a:ext cx="7262947" cy="4205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1C513-3B06-4516-80FC-6A95A0959602}"/>
              </a:ext>
            </a:extLst>
          </p:cNvPr>
          <p:cNvSpPr txBox="1"/>
          <p:nvPr/>
        </p:nvSpPr>
        <p:spPr>
          <a:xfrm>
            <a:off x="130624" y="7936287"/>
            <a:ext cx="72629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입자 </a:t>
            </a:r>
            <a:r>
              <a:rPr lang="en-US" altLang="ko-KR" sz="2000" b="1" dirty="0">
                <a:latin typeface="+mj-ea"/>
                <a:ea typeface="+mj-ea"/>
              </a:rPr>
              <a:t>1</a:t>
            </a:r>
            <a:r>
              <a:rPr lang="ko-KR" altLang="en-US" sz="2000" b="1" dirty="0">
                <a:latin typeface="+mj-ea"/>
                <a:ea typeface="+mj-ea"/>
              </a:rPr>
              <a:t>개가 지니는 정보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위치 </a:t>
            </a:r>
            <a:r>
              <a:rPr lang="en-US" altLang="ko-KR" sz="2000" b="1" dirty="0">
                <a:latin typeface="+mj-ea"/>
                <a:ea typeface="+mj-ea"/>
              </a:rPr>
              <a:t>: &lt;</a:t>
            </a:r>
            <a:r>
              <a:rPr lang="en-US" altLang="ko-KR" sz="2000" b="1" dirty="0" err="1">
                <a:latin typeface="+mj-ea"/>
                <a:ea typeface="+mj-ea"/>
              </a:rPr>
              <a:t>x,y,z</a:t>
            </a:r>
            <a:r>
              <a:rPr lang="en-US" altLang="ko-KR" sz="2000" b="1" dirty="0">
                <a:latin typeface="+mj-ea"/>
                <a:ea typeface="+mj-ea"/>
              </a:rPr>
              <a:t>&gt; </a:t>
            </a:r>
            <a:r>
              <a:rPr lang="ko-KR" altLang="en-US" sz="2000" b="1" dirty="0">
                <a:latin typeface="+mj-ea"/>
                <a:ea typeface="+mj-ea"/>
              </a:rPr>
              <a:t>형태의 </a:t>
            </a:r>
            <a:r>
              <a:rPr lang="en-US" altLang="ko-KR" sz="2000" b="1" dirty="0">
                <a:latin typeface="+mj-ea"/>
                <a:ea typeface="+mj-ea"/>
              </a:rPr>
              <a:t>Vector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속도 </a:t>
            </a:r>
            <a:r>
              <a:rPr lang="en-US" altLang="ko-KR" sz="2000" b="1" dirty="0">
                <a:latin typeface="+mj-ea"/>
                <a:ea typeface="+mj-ea"/>
              </a:rPr>
              <a:t>: &lt;</a:t>
            </a:r>
            <a:r>
              <a:rPr lang="en-US" altLang="ko-KR" sz="2000" b="1" dirty="0" err="1">
                <a:latin typeface="+mj-ea"/>
                <a:ea typeface="+mj-ea"/>
              </a:rPr>
              <a:t>x,y,z</a:t>
            </a:r>
            <a:r>
              <a:rPr lang="en-US" altLang="ko-KR" sz="2000" b="1" dirty="0">
                <a:latin typeface="+mj-ea"/>
                <a:ea typeface="+mj-ea"/>
              </a:rPr>
              <a:t>&gt; </a:t>
            </a:r>
            <a:r>
              <a:rPr lang="ko-KR" altLang="en-US" sz="2000" b="1" dirty="0">
                <a:latin typeface="+mj-ea"/>
                <a:ea typeface="+mj-ea"/>
              </a:rPr>
              <a:t>형태의 </a:t>
            </a:r>
            <a:r>
              <a:rPr lang="en-US" altLang="ko-KR" sz="2000" b="1" dirty="0">
                <a:latin typeface="+mj-ea"/>
                <a:ea typeface="+mj-ea"/>
              </a:rPr>
              <a:t>Vector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힘    </a:t>
            </a:r>
            <a:r>
              <a:rPr lang="en-US" altLang="ko-KR" sz="2000" b="1" dirty="0">
                <a:latin typeface="+mj-ea"/>
                <a:ea typeface="+mj-ea"/>
              </a:rPr>
              <a:t>: &lt;</a:t>
            </a:r>
            <a:r>
              <a:rPr lang="en-US" altLang="ko-KR" sz="2000" b="1" dirty="0" err="1">
                <a:latin typeface="+mj-ea"/>
                <a:ea typeface="+mj-ea"/>
              </a:rPr>
              <a:t>x,y,z</a:t>
            </a:r>
            <a:r>
              <a:rPr lang="en-US" altLang="ko-KR" sz="2000" b="1" dirty="0">
                <a:latin typeface="+mj-ea"/>
                <a:ea typeface="+mj-ea"/>
              </a:rPr>
              <a:t>&gt; </a:t>
            </a:r>
            <a:r>
              <a:rPr lang="ko-KR" altLang="en-US" sz="2000" b="1" dirty="0">
                <a:latin typeface="+mj-ea"/>
                <a:ea typeface="+mj-ea"/>
              </a:rPr>
              <a:t>형태의 </a:t>
            </a:r>
            <a:r>
              <a:rPr lang="en-US" altLang="ko-KR" sz="2000" b="1" dirty="0">
                <a:latin typeface="+mj-ea"/>
                <a:ea typeface="+mj-ea"/>
              </a:rPr>
              <a:t>Vector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무게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0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11AF820-9A53-45C5-B037-D46F7EE4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4" y="1400756"/>
            <a:ext cx="2565030" cy="128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9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 - Force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Gravity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713B8-8175-4DB9-ADCE-7AAF371B75C8}"/>
              </a:ext>
            </a:extLst>
          </p:cNvPr>
          <p:cNvSpPr txBox="1"/>
          <p:nvPr/>
        </p:nvSpPr>
        <p:spPr>
          <a:xfrm>
            <a:off x="2560317" y="1714391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중력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무게 </a:t>
            </a:r>
            <a:r>
              <a:rPr lang="en-US" altLang="ko-KR" sz="2000" b="1" dirty="0">
                <a:latin typeface="+mj-ea"/>
                <a:ea typeface="+mj-ea"/>
              </a:rPr>
              <a:t>* G(</a:t>
            </a:r>
            <a:r>
              <a:rPr lang="ko-KR" altLang="en-US" sz="2000" b="1" dirty="0">
                <a:latin typeface="+mj-ea"/>
                <a:ea typeface="+mj-ea"/>
              </a:rPr>
              <a:t>중력 상수</a:t>
            </a:r>
            <a:r>
              <a:rPr lang="en-US" altLang="ko-KR" sz="2000" b="1" dirty="0">
                <a:latin typeface="+mj-ea"/>
                <a:ea typeface="+mj-ea"/>
              </a:rPr>
              <a:t>) [ y</a:t>
            </a:r>
            <a:r>
              <a:rPr lang="ko-KR" altLang="en-US" sz="2000" b="1" dirty="0">
                <a:latin typeface="+mj-ea"/>
                <a:ea typeface="+mj-ea"/>
              </a:rPr>
              <a:t>축 방향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4670F-FF14-45B4-A41C-0312608D6CB9}"/>
              </a:ext>
            </a:extLst>
          </p:cNvPr>
          <p:cNvSpPr txBox="1"/>
          <p:nvPr/>
        </p:nvSpPr>
        <p:spPr>
          <a:xfrm>
            <a:off x="130626" y="3037521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Drag Force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1C513-3B06-4516-80FC-6A95A0959602}"/>
              </a:ext>
            </a:extLst>
          </p:cNvPr>
          <p:cNvSpPr txBox="1"/>
          <p:nvPr/>
        </p:nvSpPr>
        <p:spPr>
          <a:xfrm>
            <a:off x="2695654" y="3686595"/>
            <a:ext cx="7262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항력 </a:t>
            </a:r>
            <a:r>
              <a:rPr lang="en-US" altLang="ko-KR" sz="2000" b="1" dirty="0">
                <a:latin typeface="+mj-ea"/>
                <a:ea typeface="+mj-ea"/>
              </a:rPr>
              <a:t>: -</a:t>
            </a:r>
            <a:r>
              <a:rPr lang="en-US" altLang="ko-KR" sz="2000" b="1" dirty="0" err="1">
                <a:latin typeface="+mj-ea"/>
                <a:ea typeface="+mj-ea"/>
              </a:rPr>
              <a:t>Kd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항력계수</a:t>
            </a:r>
            <a:r>
              <a:rPr lang="en-US" altLang="ko-KR" sz="2000" b="1" dirty="0">
                <a:latin typeface="+mj-ea"/>
                <a:ea typeface="+mj-ea"/>
              </a:rPr>
              <a:t>) * </a:t>
            </a:r>
            <a:r>
              <a:rPr lang="ko-KR" altLang="en-US" sz="2000" b="1" dirty="0">
                <a:latin typeface="+mj-ea"/>
                <a:ea typeface="+mj-ea"/>
              </a:rPr>
              <a:t>속도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(-) : </a:t>
            </a:r>
            <a:r>
              <a:rPr lang="ko-KR" altLang="en-US" sz="2000" b="1" dirty="0">
                <a:latin typeface="+mj-ea"/>
                <a:ea typeface="+mj-ea"/>
              </a:rPr>
              <a:t>운동방향과 반대로 작용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en-US" altLang="ko-KR" sz="2000" b="1" dirty="0" err="1">
                <a:latin typeface="+mj-ea"/>
                <a:ea typeface="+mj-ea"/>
              </a:rPr>
              <a:t>Kd</a:t>
            </a:r>
            <a:r>
              <a:rPr lang="en-US" altLang="ko-KR" sz="2000" b="1" dirty="0">
                <a:latin typeface="+mj-ea"/>
                <a:ea typeface="+mj-ea"/>
              </a:rPr>
              <a:t> : </a:t>
            </a:r>
            <a:r>
              <a:rPr lang="ko-KR" altLang="en-US" sz="2000" b="1" dirty="0">
                <a:latin typeface="+mj-ea"/>
                <a:ea typeface="+mj-ea"/>
              </a:rPr>
              <a:t>항력 계수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v : </a:t>
            </a:r>
            <a:r>
              <a:rPr lang="ko-KR" altLang="en-US" sz="2000" b="1" dirty="0">
                <a:latin typeface="+mj-ea"/>
                <a:ea typeface="+mj-ea"/>
              </a:rPr>
              <a:t>속도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5EA894A-57D1-4180-961E-375C0A2A0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4" y="3686595"/>
            <a:ext cx="2565030" cy="1296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E0FCF5-0FFD-48E4-9355-965534AC7676}"/>
              </a:ext>
            </a:extLst>
          </p:cNvPr>
          <p:cNvSpPr txBox="1"/>
          <p:nvPr/>
        </p:nvSpPr>
        <p:spPr>
          <a:xfrm>
            <a:off x="130624" y="5345906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Damped Spring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0F0227B-EBBB-4308-8898-16280B549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4" y="5979362"/>
            <a:ext cx="3920610" cy="12961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7A815C-91F8-46D4-BF12-46A8E6EC7A93}"/>
              </a:ext>
            </a:extLst>
          </p:cNvPr>
          <p:cNvSpPr txBox="1"/>
          <p:nvPr/>
        </p:nvSpPr>
        <p:spPr>
          <a:xfrm>
            <a:off x="130624" y="7466520"/>
            <a:ext cx="7262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탄성력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(-) : (</a:t>
            </a:r>
            <a:r>
              <a:rPr lang="ko-KR" altLang="en-US" sz="2000" b="1" dirty="0">
                <a:latin typeface="+mj-ea"/>
                <a:ea typeface="+mj-ea"/>
              </a:rPr>
              <a:t>현재 길이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원래 길이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r>
              <a:rPr lang="ko-KR" altLang="en-US" sz="2000" b="1" dirty="0">
                <a:latin typeface="+mj-ea"/>
                <a:ea typeface="+mj-ea"/>
              </a:rPr>
              <a:t>의 반대 방향으로 작용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Ks : </a:t>
            </a:r>
            <a:r>
              <a:rPr lang="ko-KR" altLang="en-US" sz="2000" b="1" dirty="0">
                <a:latin typeface="+mj-ea"/>
                <a:ea typeface="+mj-ea"/>
              </a:rPr>
              <a:t>용수철 상수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el-GR" altLang="ko-KR" sz="2000" b="1" i="0" dirty="0">
                <a:solidFill>
                  <a:srgbClr val="202124"/>
                </a:solidFill>
                <a:effectLst/>
                <a:latin typeface="Apple SD Gothic Neo"/>
              </a:rPr>
              <a:t>Δ</a:t>
            </a:r>
            <a:r>
              <a:rPr lang="en-US" altLang="ko-KR" sz="2000" b="1" dirty="0">
                <a:latin typeface="+mj-ea"/>
                <a:ea typeface="+mj-ea"/>
              </a:rPr>
              <a:t>x : </a:t>
            </a:r>
            <a:r>
              <a:rPr lang="ko-KR" altLang="en-US" sz="2000" b="1" dirty="0">
                <a:latin typeface="+mj-ea"/>
                <a:ea typeface="+mj-ea"/>
              </a:rPr>
              <a:t>용수철 길이의 차이</a:t>
            </a:r>
            <a:r>
              <a:rPr lang="en-US" altLang="ko-KR" sz="2000" b="1" dirty="0">
                <a:latin typeface="+mj-ea"/>
                <a:ea typeface="+mj-ea"/>
              </a:rPr>
              <a:t>(1</a:t>
            </a:r>
            <a:r>
              <a:rPr lang="ko-KR" altLang="en-US" sz="2000" b="1" dirty="0">
                <a:latin typeface="+mj-ea"/>
                <a:ea typeface="+mj-ea"/>
              </a:rPr>
              <a:t>점과 </a:t>
            </a:r>
            <a:r>
              <a:rPr lang="en-US" altLang="ko-KR" sz="2000" b="1" dirty="0">
                <a:latin typeface="+mj-ea"/>
                <a:ea typeface="+mj-ea"/>
              </a:rPr>
              <a:t>2</a:t>
            </a:r>
            <a:r>
              <a:rPr lang="ko-KR" altLang="en-US" sz="2000" b="1" dirty="0">
                <a:latin typeface="+mj-ea"/>
                <a:ea typeface="+mj-ea"/>
              </a:rPr>
              <a:t>점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 &gt;&gt; r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원래 용수철 길이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en-US" altLang="ko-KR" sz="2000" b="1" dirty="0" err="1">
                <a:latin typeface="+mj-ea"/>
                <a:ea typeface="+mj-ea"/>
              </a:rPr>
              <a:t>Kd</a:t>
            </a:r>
            <a:r>
              <a:rPr lang="en-US" altLang="ko-KR" sz="2000" b="1" dirty="0">
                <a:latin typeface="+mj-ea"/>
                <a:ea typeface="+mj-ea"/>
              </a:rPr>
              <a:t> : </a:t>
            </a:r>
            <a:r>
              <a:rPr lang="ko-KR" altLang="en-US" sz="2000" b="1" dirty="0">
                <a:latin typeface="+mj-ea"/>
                <a:ea typeface="+mj-ea"/>
              </a:rPr>
              <a:t>항력 계수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el-GR" altLang="ko-KR" sz="2000" b="1" i="0" dirty="0">
                <a:solidFill>
                  <a:srgbClr val="202124"/>
                </a:solidFill>
                <a:effectLst/>
                <a:latin typeface="Apple SD Gothic Neo"/>
              </a:rPr>
              <a:t>Δ</a:t>
            </a:r>
            <a:r>
              <a:rPr lang="en-US" altLang="ko-KR" sz="2000" b="1" dirty="0">
                <a:latin typeface="+mj-ea"/>
                <a:ea typeface="+mj-ea"/>
              </a:rPr>
              <a:t>v : </a:t>
            </a:r>
            <a:r>
              <a:rPr lang="ko-KR" altLang="en-US" sz="2000" b="1" dirty="0">
                <a:latin typeface="+mj-ea"/>
                <a:ea typeface="+mj-ea"/>
              </a:rPr>
              <a:t>속도의 차이</a:t>
            </a:r>
            <a:r>
              <a:rPr lang="en-US" altLang="ko-KR" sz="2000" b="1" dirty="0">
                <a:latin typeface="+mj-ea"/>
                <a:ea typeface="+mj-ea"/>
              </a:rPr>
              <a:t>(1</a:t>
            </a:r>
            <a:r>
              <a:rPr lang="ko-KR" altLang="en-US" sz="2000" b="1" dirty="0">
                <a:latin typeface="+mj-ea"/>
                <a:ea typeface="+mj-ea"/>
              </a:rPr>
              <a:t>점과 </a:t>
            </a:r>
            <a:r>
              <a:rPr lang="en-US" altLang="ko-KR" sz="2000" b="1" dirty="0">
                <a:latin typeface="+mj-ea"/>
                <a:ea typeface="+mj-ea"/>
              </a:rPr>
              <a:t>2</a:t>
            </a:r>
            <a:r>
              <a:rPr lang="ko-KR" altLang="en-US" sz="2000" b="1" dirty="0">
                <a:latin typeface="+mj-ea"/>
                <a:ea typeface="+mj-ea"/>
              </a:rPr>
              <a:t>점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el-GR" altLang="ko-KR" sz="2000" b="1" i="0" dirty="0">
                <a:solidFill>
                  <a:srgbClr val="202124"/>
                </a:solidFill>
                <a:effectLst/>
                <a:latin typeface="Apple SD Gothic Neo"/>
              </a:rPr>
              <a:t>Δ</a:t>
            </a:r>
            <a:r>
              <a:rPr lang="en-US" altLang="ko-KR" sz="2000" b="1" dirty="0">
                <a:latin typeface="+mj-ea"/>
                <a:ea typeface="+mj-ea"/>
              </a:rPr>
              <a:t>v*</a:t>
            </a:r>
            <a:r>
              <a:rPr lang="el-GR" altLang="ko-KR" sz="2000" b="1" i="0" dirty="0">
                <a:solidFill>
                  <a:srgbClr val="202124"/>
                </a:solidFill>
                <a:effectLst/>
                <a:latin typeface="Apple SD Gothic Neo"/>
              </a:rPr>
              <a:t> Δ</a:t>
            </a:r>
            <a:r>
              <a:rPr lang="en-US" altLang="ko-KR" sz="2000" b="1" dirty="0">
                <a:latin typeface="+mj-ea"/>
                <a:ea typeface="+mj-ea"/>
              </a:rPr>
              <a:t>x : </a:t>
            </a:r>
            <a:r>
              <a:rPr lang="ko-KR" altLang="en-US" sz="2000" b="1" dirty="0">
                <a:latin typeface="+mj-ea"/>
                <a:ea typeface="+mj-ea"/>
              </a:rPr>
              <a:t>속도차와 </a:t>
            </a:r>
            <a:r>
              <a:rPr lang="ko-KR" altLang="en-US" sz="2000" b="1" dirty="0" err="1">
                <a:latin typeface="+mj-ea"/>
                <a:ea typeface="+mj-ea"/>
              </a:rPr>
              <a:t>길이차</a:t>
            </a:r>
            <a:r>
              <a:rPr lang="ko-KR" altLang="en-US" sz="2000" b="1" dirty="0">
                <a:latin typeface="+mj-ea"/>
                <a:ea typeface="+mj-ea"/>
              </a:rPr>
              <a:t> 벡터의 내적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&gt;&gt; 1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점에 작용하는 탄성력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= (-1) * 2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점에 작용하는 탄성력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2CDE78-5813-461E-82C4-46C96F7C70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" t="26830" r="7286" b="32688"/>
          <a:stretch/>
        </p:blipFill>
        <p:spPr>
          <a:xfrm>
            <a:off x="4284617" y="6233454"/>
            <a:ext cx="3108956" cy="8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1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D38BF7-F25B-4E45-95B1-AFC23503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/>
          <a:stretch/>
        </p:blipFill>
        <p:spPr>
          <a:xfrm>
            <a:off x="109530" y="1046440"/>
            <a:ext cx="3928055" cy="239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4" y="523220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 - Bouncing off the walls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1C513-3B06-4516-80FC-6A95A0959602}"/>
              </a:ext>
            </a:extLst>
          </p:cNvPr>
          <p:cNvSpPr txBox="1"/>
          <p:nvPr/>
        </p:nvSpPr>
        <p:spPr>
          <a:xfrm>
            <a:off x="3928055" y="1046440"/>
            <a:ext cx="7262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반응의 결과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충돌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접촉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106F3-D858-45DD-A168-F8113E0350A0}"/>
              </a:ext>
            </a:extLst>
          </p:cNvPr>
          <p:cNvSpPr txBox="1"/>
          <p:nvPr/>
        </p:nvSpPr>
        <p:spPr>
          <a:xfrm>
            <a:off x="109530" y="3561800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Normal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and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Tangential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Components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752FFA1-7F8B-434B-9B6E-D7DAD43A6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4" y="4027830"/>
            <a:ext cx="4201111" cy="2457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BB42CE-7A56-4087-BE9E-9EA3B1C1F9B4}"/>
              </a:ext>
            </a:extLst>
          </p:cNvPr>
          <p:cNvSpPr txBox="1"/>
          <p:nvPr/>
        </p:nvSpPr>
        <p:spPr>
          <a:xfrm>
            <a:off x="4199215" y="4027830"/>
            <a:ext cx="7262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충돌하기까지의 속도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N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충돌면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법선벡터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VN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충돌면</a:t>
            </a:r>
            <a:r>
              <a:rPr lang="ko-KR" altLang="en-US" sz="2000" b="1" dirty="0">
                <a:latin typeface="+mj-ea"/>
                <a:ea typeface="+mj-ea"/>
              </a:rPr>
              <a:t> 수직속도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VT : </a:t>
            </a:r>
            <a:r>
              <a:rPr lang="ko-KR" altLang="en-US" sz="2000" b="1" dirty="0" err="1">
                <a:latin typeface="+mj-ea"/>
                <a:ea typeface="+mj-ea"/>
              </a:rPr>
              <a:t>충돌면</a:t>
            </a:r>
            <a:r>
              <a:rPr lang="ko-KR" altLang="en-US" sz="2000" b="1" dirty="0">
                <a:latin typeface="+mj-ea"/>
                <a:ea typeface="+mj-ea"/>
              </a:rPr>
              <a:t> 수평속도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수평속도 유지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수직속도 반대로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6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4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 - Collision and Contact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Collision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59D912-3BAE-4E1E-976A-D505240A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4" y="1231106"/>
            <a:ext cx="4706007" cy="2543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EDACE1-84D1-4CAE-91AA-888B8F332537}"/>
              </a:ext>
            </a:extLst>
          </p:cNvPr>
          <p:cNvSpPr txBox="1"/>
          <p:nvPr/>
        </p:nvSpPr>
        <p:spPr>
          <a:xfrm>
            <a:off x="130624" y="3774636"/>
            <a:ext cx="7262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충돌 판정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(X-P)*N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&lt;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e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X : </a:t>
            </a:r>
            <a:r>
              <a:rPr lang="ko-KR" altLang="en-US" sz="2000" b="1" dirty="0">
                <a:latin typeface="+mj-ea"/>
                <a:ea typeface="+mj-ea"/>
              </a:rPr>
              <a:t>점의 위치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P : </a:t>
            </a:r>
            <a:r>
              <a:rPr lang="ko-KR" altLang="en-US" sz="2000" b="1" dirty="0">
                <a:latin typeface="+mj-ea"/>
                <a:ea typeface="+mj-ea"/>
              </a:rPr>
              <a:t>충돌면의 임의의 점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중간점으로 생각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N : </a:t>
            </a:r>
            <a:r>
              <a:rPr lang="ko-KR" altLang="en-US" sz="2000" b="1" dirty="0">
                <a:latin typeface="+mj-ea"/>
                <a:ea typeface="+mj-ea"/>
              </a:rPr>
              <a:t>충돌면의 법선 벡터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2000" b="1" dirty="0">
                <a:latin typeface="+mj-ea"/>
                <a:ea typeface="+mj-ea"/>
              </a:rPr>
              <a:t>&gt;&gt;&gt; e :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으로 넣을 시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인식하기 어려움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            </a:t>
            </a:r>
            <a:r>
              <a:rPr lang="ko-KR" altLang="en-US" sz="2000" b="1" dirty="0">
                <a:latin typeface="+mj-ea"/>
                <a:ea typeface="+mj-ea"/>
              </a:rPr>
              <a:t>임의의 작은 값으로 지정 </a:t>
            </a:r>
            <a:r>
              <a:rPr lang="en-US" altLang="ko-KR" sz="2000" b="1" dirty="0">
                <a:latin typeface="+mj-ea"/>
                <a:ea typeface="+mj-ea"/>
              </a:rPr>
              <a:t>or </a:t>
            </a:r>
            <a:r>
              <a:rPr lang="ko-KR" altLang="en-US" sz="2000" b="1" dirty="0">
                <a:latin typeface="+mj-ea"/>
                <a:ea typeface="+mj-ea"/>
              </a:rPr>
              <a:t>점의 반지름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</a:t>
            </a:r>
            <a:r>
              <a:rPr lang="ko-KR" altLang="en-US" sz="2000" b="1" dirty="0">
                <a:latin typeface="+mj-ea"/>
                <a:ea typeface="+mj-ea"/>
              </a:rPr>
              <a:t>뜻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점</a:t>
            </a:r>
            <a:r>
              <a:rPr lang="en-US" altLang="ko-KR" sz="2000" b="1" dirty="0">
                <a:latin typeface="+mj-ea"/>
                <a:ea typeface="+mj-ea"/>
              </a:rPr>
              <a:t>(X)</a:t>
            </a:r>
            <a:r>
              <a:rPr lang="ko-KR" altLang="en-US" sz="2000" b="1" dirty="0">
                <a:latin typeface="+mj-ea"/>
                <a:ea typeface="+mj-ea"/>
              </a:rPr>
              <a:t>가 벽면에 거의 근접한 상태인가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N*V &lt; 0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 &gt;&gt;&gt; V : </a:t>
            </a:r>
            <a:r>
              <a:rPr lang="ko-KR" altLang="en-US" sz="2000" b="1" dirty="0">
                <a:latin typeface="+mj-ea"/>
                <a:ea typeface="+mj-ea"/>
              </a:rPr>
              <a:t>점의 속도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</a:t>
            </a:r>
            <a:r>
              <a:rPr lang="ko-KR" altLang="en-US" sz="2000" b="1" dirty="0">
                <a:latin typeface="+mj-ea"/>
                <a:ea typeface="+mj-ea"/>
              </a:rPr>
              <a:t>뜻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점</a:t>
            </a:r>
            <a:r>
              <a:rPr lang="en-US" altLang="ko-KR" sz="2000" b="1" dirty="0">
                <a:latin typeface="+mj-ea"/>
                <a:ea typeface="+mj-ea"/>
              </a:rPr>
              <a:t>(X)</a:t>
            </a:r>
            <a:r>
              <a:rPr lang="ko-KR" altLang="en-US" sz="2000" b="1" dirty="0">
                <a:latin typeface="+mj-ea"/>
                <a:ea typeface="+mj-ea"/>
              </a:rPr>
              <a:t>가 벽면에 가까워지는가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F145F-02DE-4569-AF3D-F985EFF98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4" y="7917924"/>
            <a:ext cx="5039428" cy="2534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FD4B1A-0357-4420-A7BD-00B900AFC160}"/>
              </a:ext>
            </a:extLst>
          </p:cNvPr>
          <p:cNvSpPr txBox="1"/>
          <p:nvPr/>
        </p:nvSpPr>
        <p:spPr>
          <a:xfrm>
            <a:off x="4989746" y="7917924"/>
            <a:ext cx="7262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반응의 결과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Kr :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반발계수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??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 &gt;&gt; </a:t>
            </a:r>
            <a:r>
              <a:rPr lang="ko-KR" altLang="en-US" sz="2000" b="1" dirty="0">
                <a:latin typeface="+mj-ea"/>
                <a:ea typeface="+mj-ea"/>
              </a:rPr>
              <a:t>수직속도 반대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645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4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 - Collision and Contact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DACE1-84D1-4CAE-91AA-888B8F332537}"/>
              </a:ext>
            </a:extLst>
          </p:cNvPr>
          <p:cNvSpPr txBox="1"/>
          <p:nvPr/>
        </p:nvSpPr>
        <p:spPr>
          <a:xfrm>
            <a:off x="130624" y="3774636"/>
            <a:ext cx="7262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접촉 판정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|(X-P)*N|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&lt;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e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X : </a:t>
            </a:r>
            <a:r>
              <a:rPr lang="ko-KR" altLang="en-US" sz="2000" b="1" dirty="0">
                <a:latin typeface="+mj-ea"/>
                <a:ea typeface="+mj-ea"/>
              </a:rPr>
              <a:t>점의 위치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P : </a:t>
            </a:r>
            <a:r>
              <a:rPr lang="ko-KR" altLang="en-US" sz="2000" b="1" dirty="0">
                <a:latin typeface="+mj-ea"/>
                <a:ea typeface="+mj-ea"/>
              </a:rPr>
              <a:t>충돌면의 임의의 점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중간점으로 생각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N : </a:t>
            </a:r>
            <a:r>
              <a:rPr lang="ko-KR" altLang="en-US" sz="2000" b="1" dirty="0">
                <a:latin typeface="+mj-ea"/>
                <a:ea typeface="+mj-ea"/>
              </a:rPr>
              <a:t>충돌면의 법선 벡터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en-US" altLang="ko-KR" sz="2000" b="1" dirty="0">
                <a:latin typeface="+mj-ea"/>
                <a:ea typeface="+mj-ea"/>
              </a:rPr>
              <a:t>&gt;&gt;&gt; e :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으로 넣을 시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인식하기 어려움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            </a:t>
            </a:r>
            <a:r>
              <a:rPr lang="ko-KR" altLang="en-US" sz="2000" b="1" dirty="0">
                <a:latin typeface="+mj-ea"/>
                <a:ea typeface="+mj-ea"/>
              </a:rPr>
              <a:t>임의의 작은 값으로 지정 </a:t>
            </a:r>
            <a:r>
              <a:rPr lang="en-US" altLang="ko-KR" sz="2000" b="1" dirty="0">
                <a:latin typeface="+mj-ea"/>
                <a:ea typeface="+mj-ea"/>
              </a:rPr>
              <a:t>or </a:t>
            </a:r>
            <a:r>
              <a:rPr lang="ko-KR" altLang="en-US" sz="2000" b="1" dirty="0">
                <a:latin typeface="+mj-ea"/>
                <a:ea typeface="+mj-ea"/>
              </a:rPr>
              <a:t>점의 반지름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</a:t>
            </a:r>
            <a:r>
              <a:rPr lang="ko-KR" altLang="en-US" sz="2000" b="1" dirty="0">
                <a:latin typeface="+mj-ea"/>
                <a:ea typeface="+mj-ea"/>
              </a:rPr>
              <a:t>뜻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점</a:t>
            </a:r>
            <a:r>
              <a:rPr lang="en-US" altLang="ko-KR" sz="2000" b="1" dirty="0">
                <a:latin typeface="+mj-ea"/>
                <a:ea typeface="+mj-ea"/>
              </a:rPr>
              <a:t>(X)</a:t>
            </a:r>
            <a:r>
              <a:rPr lang="ko-KR" altLang="en-US" sz="2000" b="1" dirty="0">
                <a:latin typeface="+mj-ea"/>
                <a:ea typeface="+mj-ea"/>
              </a:rPr>
              <a:t>가 벽면에 거의 근접한 상태인가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 |N*V| &lt; e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 &gt;&gt;&gt; V : </a:t>
            </a:r>
            <a:r>
              <a:rPr lang="ko-KR" altLang="en-US" sz="2000" b="1" dirty="0">
                <a:latin typeface="+mj-ea"/>
                <a:ea typeface="+mj-ea"/>
              </a:rPr>
              <a:t>점의 속도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&gt;&gt;&gt; </a:t>
            </a:r>
            <a:r>
              <a:rPr lang="ko-KR" altLang="en-US" sz="2000" b="1" dirty="0">
                <a:latin typeface="+mj-ea"/>
                <a:ea typeface="+mj-ea"/>
              </a:rPr>
              <a:t>뜻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점</a:t>
            </a:r>
            <a:r>
              <a:rPr lang="en-US" altLang="ko-KR" sz="2000" b="1" dirty="0">
                <a:latin typeface="+mj-ea"/>
                <a:ea typeface="+mj-ea"/>
              </a:rPr>
              <a:t>(X)</a:t>
            </a:r>
            <a:r>
              <a:rPr lang="ko-KR" altLang="en-US" sz="2000" b="1" dirty="0">
                <a:latin typeface="+mj-ea"/>
                <a:ea typeface="+mj-ea"/>
              </a:rPr>
              <a:t>의 </a:t>
            </a:r>
            <a:r>
              <a:rPr lang="en-US" altLang="ko-KR" sz="2000" b="1" dirty="0">
                <a:latin typeface="+mj-ea"/>
                <a:ea typeface="+mj-ea"/>
              </a:rPr>
              <a:t>N</a:t>
            </a:r>
            <a:r>
              <a:rPr lang="ko-KR" altLang="en-US" sz="2000" b="1" dirty="0">
                <a:latin typeface="+mj-ea"/>
                <a:ea typeface="+mj-ea"/>
              </a:rPr>
              <a:t>방향 속도가 거의 없는가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D4B1A-0357-4420-A7BD-00B900AFC160}"/>
              </a:ext>
            </a:extLst>
          </p:cNvPr>
          <p:cNvSpPr txBox="1"/>
          <p:nvPr/>
        </p:nvSpPr>
        <p:spPr>
          <a:xfrm>
            <a:off x="4886714" y="7560288"/>
            <a:ext cx="7262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  &gt; </a:t>
            </a:r>
            <a:r>
              <a:rPr lang="ko-KR" altLang="en-US" sz="2000" b="1" dirty="0">
                <a:latin typeface="+mj-ea"/>
                <a:ea typeface="+mj-ea"/>
              </a:rPr>
              <a:t>반응의 결과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&gt;&gt;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지면 반력 작용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 &gt;&gt; N</a:t>
            </a:r>
            <a:r>
              <a:rPr lang="ko-KR" altLang="en-US" sz="2000" b="1" dirty="0">
                <a:latin typeface="+mj-ea"/>
                <a:ea typeface="+mj-ea"/>
              </a:rPr>
              <a:t>방향 </a:t>
            </a:r>
            <a:r>
              <a:rPr lang="ko-KR" altLang="en-US" sz="2000" b="1" dirty="0" err="1">
                <a:latin typeface="+mj-ea"/>
                <a:ea typeface="+mj-ea"/>
              </a:rPr>
              <a:t>총힘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0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&gt;&gt; T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방향 힘만 有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0010549-F4C5-4D98-B058-2E1CDC53B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1" y="1221580"/>
            <a:ext cx="4953691" cy="2553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D82180-EF31-48C6-B376-6D601074C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5" y="7560288"/>
            <a:ext cx="477269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002F4-0DCE-4B57-BEDA-DEAB0FD8A190}"/>
              </a:ext>
            </a:extLst>
          </p:cNvPr>
          <p:cNvSpPr txBox="1"/>
          <p:nvPr/>
        </p:nvSpPr>
        <p:spPr>
          <a:xfrm>
            <a:off x="0" y="0"/>
            <a:ext cx="392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Particle Dynamics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238F-E6EC-4019-AF6F-C0A32E751475}"/>
              </a:ext>
            </a:extLst>
          </p:cNvPr>
          <p:cNvSpPr txBox="1"/>
          <p:nvPr/>
        </p:nvSpPr>
        <p:spPr>
          <a:xfrm>
            <a:off x="130624" y="523220"/>
            <a:ext cx="726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[Particle Dynamics] - </a:t>
            </a:r>
            <a:r>
              <a:rPr lang="ko-KR" altLang="en-US" sz="2000" b="1" dirty="0">
                <a:latin typeface="+mj-ea"/>
                <a:ea typeface="+mj-ea"/>
              </a:rPr>
              <a:t>구현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입자 정보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D26DF-77CA-4520-9213-EA63AE187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97"/>
          <a:stretch/>
        </p:blipFill>
        <p:spPr>
          <a:xfrm>
            <a:off x="0" y="1326554"/>
            <a:ext cx="3160185" cy="4252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F8BA4-9602-40BE-A0FC-10C2F6A433B4}"/>
              </a:ext>
            </a:extLst>
          </p:cNvPr>
          <p:cNvSpPr txBox="1"/>
          <p:nvPr/>
        </p:nvSpPr>
        <p:spPr>
          <a:xfrm>
            <a:off x="3160185" y="1506828"/>
            <a:ext cx="39360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&gt; 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다중 배열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선택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X : [3] </a:t>
            </a:r>
            <a:r>
              <a:rPr lang="ko-KR" altLang="en-US" sz="2000" b="1" dirty="0">
                <a:latin typeface="+mj-ea"/>
                <a:ea typeface="+mj-ea"/>
              </a:rPr>
              <a:t>배열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latin typeface="+mj-ea"/>
                <a:ea typeface="+mj-ea"/>
              </a:rPr>
              <a:t>x,y,z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V : [3] </a:t>
            </a:r>
            <a:r>
              <a:rPr lang="ko-KR" altLang="en-US" sz="2000" b="1" dirty="0">
                <a:latin typeface="+mj-ea"/>
                <a:ea typeface="+mj-ea"/>
              </a:rPr>
              <a:t>배열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latin typeface="+mj-ea"/>
                <a:ea typeface="+mj-ea"/>
              </a:rPr>
              <a:t>x,y,z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  F : [3] </a:t>
            </a:r>
            <a:r>
              <a:rPr lang="ko-KR" altLang="en-US" sz="2000" b="1" dirty="0">
                <a:latin typeface="+mj-ea"/>
                <a:ea typeface="+mj-ea"/>
              </a:rPr>
              <a:t>배열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latin typeface="+mj-ea"/>
                <a:ea typeface="+mj-ea"/>
              </a:rPr>
              <a:t>x,y,z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m : [1] </a:t>
            </a:r>
            <a:r>
              <a:rPr lang="ko-KR" altLang="en-US" sz="2000" b="1" dirty="0">
                <a:latin typeface="+mj-ea"/>
                <a:ea typeface="+mj-ea"/>
              </a:rPr>
              <a:t>배열 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latin typeface="+mj-ea"/>
                <a:ea typeface="+mj-ea"/>
              </a:rPr>
              <a:t>m,m,m</a:t>
            </a:r>
            <a:r>
              <a:rPr lang="en-US" altLang="ko-KR" sz="2000" b="1" dirty="0">
                <a:latin typeface="+mj-ea"/>
                <a:ea typeface="+mj-ea"/>
              </a:rPr>
              <a:t>) </a:t>
            </a: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&gt; </a:t>
            </a:r>
            <a:r>
              <a:rPr lang="ko-KR" altLang="en-US" sz="2000" b="1" dirty="0">
                <a:latin typeface="+mj-ea"/>
                <a:ea typeface="+mj-ea"/>
              </a:rPr>
              <a:t>포인터 배열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X : [3] Vector</a:t>
            </a:r>
            <a:r>
              <a:rPr lang="ko-KR" altLang="en-US" sz="2000" b="1" dirty="0">
                <a:latin typeface="+mj-ea"/>
                <a:ea typeface="+mj-ea"/>
              </a:rPr>
              <a:t>의 주소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en-US" altLang="ko-KR" sz="2000" b="1" dirty="0">
                <a:latin typeface="+mj-ea"/>
                <a:ea typeface="+mj-ea"/>
              </a:rPr>
              <a:t>  V : [3] Vector</a:t>
            </a:r>
            <a:r>
              <a:rPr lang="ko-KR" altLang="en-US" sz="2000" b="1" dirty="0">
                <a:latin typeface="+mj-ea"/>
                <a:ea typeface="+mj-ea"/>
              </a:rPr>
              <a:t>의 주소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F : [3] Vector</a:t>
            </a:r>
            <a:r>
              <a:rPr lang="ko-KR" altLang="en-US" sz="2000" b="1" dirty="0">
                <a:latin typeface="+mj-ea"/>
                <a:ea typeface="+mj-ea"/>
              </a:rPr>
              <a:t>의 주소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  m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m</a:t>
            </a:r>
            <a:r>
              <a:rPr lang="ko-KR" altLang="en-US" sz="2000" b="1" dirty="0">
                <a:latin typeface="+mj-ea"/>
                <a:ea typeface="+mj-ea"/>
              </a:rPr>
              <a:t>의 주소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4A374F-0E18-4024-8DEB-F833630C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4" y="6958679"/>
            <a:ext cx="4278365" cy="2406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F01FAD-662D-45D3-B881-A52458D83665}"/>
              </a:ext>
            </a:extLst>
          </p:cNvPr>
          <p:cNvSpPr txBox="1"/>
          <p:nvPr/>
        </p:nvSpPr>
        <p:spPr>
          <a:xfrm>
            <a:off x="148363" y="6081150"/>
            <a:ext cx="7262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입자 정보를 모은 배열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191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2400</Words>
  <Application>Microsoft Office PowerPoint</Application>
  <PresentationFormat>사용자 지정</PresentationFormat>
  <Paragraphs>330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Apple SD Gothic Neo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look see</dc:creator>
  <cp:lastModifiedBy>look see</cp:lastModifiedBy>
  <cp:revision>3</cp:revision>
  <dcterms:created xsi:type="dcterms:W3CDTF">2021-09-05T00:08:10Z</dcterms:created>
  <dcterms:modified xsi:type="dcterms:W3CDTF">2021-09-05T03:52:06Z</dcterms:modified>
</cp:coreProperties>
</file>