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  <p:sldMasterId id="2147483662" r:id="rId4"/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640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Rutgers Coding Bootcamp |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962400" y="4037682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5870" y="6410337"/>
            <a:ext cx="9155740" cy="457747"/>
          </a:xfrm>
          <a:prstGeom prst="flowChartProcess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93" name="Shape 9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BF57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 rot="10800000">
            <a:off x="426891" y="3691893"/>
            <a:ext cx="6888307" cy="4571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26891" y="3963846"/>
            <a:ext cx="4678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at UT Austin |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953000" y="4036235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10219"/>
          <a:stretch/>
        </p:blipFill>
        <p:spPr>
          <a:xfrm>
            <a:off x="0" y="0"/>
            <a:ext cx="9144000" cy="5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bg>
      <p:bgPr>
        <a:solidFill>
          <a:srgbClr val="BF57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5870" y="6410337"/>
            <a:ext cx="9155740" cy="457747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17" name="Shape 117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BF57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b="0" l="73429" r="0" t="14129"/>
          <a:stretch/>
        </p:blipFill>
        <p:spPr>
          <a:xfrm>
            <a:off x="-5870" y="6400800"/>
            <a:ext cx="2179730" cy="48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5870" y="6410337"/>
            <a:ext cx="9155740" cy="457747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533400" y="6531608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UCFB - All Rights Reserved</a:t>
            </a: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70" y="6410337"/>
            <a:ext cx="3968271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6407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Shape 51"/>
          <p:cNvGrpSpPr/>
          <p:nvPr/>
        </p:nvGrpSpPr>
        <p:grpSpPr>
          <a:xfrm>
            <a:off x="2831734" y="3945633"/>
            <a:ext cx="3917510" cy="486919"/>
            <a:chOff x="0" y="0"/>
            <a:chExt cx="4827908" cy="600075"/>
          </a:xfrm>
        </p:grpSpPr>
        <p:pic>
          <p:nvPicPr>
            <p:cNvPr id="52" name="Shape 52"/>
            <p:cNvPicPr preferRelativeResize="0"/>
            <p:nvPr/>
          </p:nvPicPr>
          <p:blipFill rotWithShape="1">
            <a:blip r:embed="rId2">
              <a:alphaModFix/>
            </a:blip>
            <a:srcRect b="0" l="39449" r="0" t="0"/>
            <a:stretch/>
          </p:blipFill>
          <p:spPr>
            <a:xfrm>
              <a:off x="496183" y="0"/>
              <a:ext cx="4331725" cy="60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0" l="0" r="92757" t="0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7312" lvl="1" marL="5572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" lvl="2" marL="8572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50" lvl="3" marL="12001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50" lvl="4" marL="15430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396991" y="3998592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7312" lvl="1" marL="55721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" lvl="2" marL="8572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50" lvl="3" marL="12001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50" lvl="4" marL="15430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/>
        </p:nvSpPr>
        <p:spPr>
          <a:xfrm>
            <a:off x="533400" y="6531608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</a:t>
            </a: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Camp </a:t>
            </a: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33400" y="6531608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61" name="Shape 61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/>
          <p:nvPr/>
        </p:nvSpPr>
        <p:spPr>
          <a:xfrm>
            <a:off x="-5870" y="6410337"/>
            <a:ext cx="9155740" cy="457747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33400" y="6531608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</a:t>
            </a: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All Rights Reserved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5232358" y="6411723"/>
            <a:ext cx="3917510" cy="486919"/>
            <a:chOff x="0" y="0"/>
            <a:chExt cx="4827908" cy="600075"/>
          </a:xfrm>
        </p:grpSpPr>
        <p:pic>
          <p:nvPicPr>
            <p:cNvPr id="69" name="Shape 69"/>
            <p:cNvPicPr preferRelativeResize="0"/>
            <p:nvPr/>
          </p:nvPicPr>
          <p:blipFill rotWithShape="1">
            <a:blip r:embed="rId2">
              <a:alphaModFix/>
            </a:blip>
            <a:srcRect b="0" l="39449" r="0" t="0"/>
            <a:stretch/>
          </p:blipFill>
          <p:spPr>
            <a:xfrm>
              <a:off x="496183" y="0"/>
              <a:ext cx="4331725" cy="60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Shape 70"/>
            <p:cNvPicPr preferRelativeResize="0"/>
            <p:nvPr/>
          </p:nvPicPr>
          <p:blipFill rotWithShape="1">
            <a:blip r:embed="rId2">
              <a:alphaModFix/>
            </a:blip>
            <a:srcRect b="0" l="0" r="92757" t="0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Shape 7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3F3F3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370401" y="4037682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bg>
      <p:bgPr>
        <a:solidFill>
          <a:srgbClr val="3F3F3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775" lvl="0" marL="2571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962" lvl="1" marL="557213" marR="0" rtl="0" algn="l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8.png"/><Relationship Id="rId6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8.png"/><Relationship Id="rId6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8.png"/><Relationship Id="rId6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Relationship Id="rId5" Type="http://schemas.openxmlformats.org/officeDocument/2006/relationships/image" Target="../media/image08.png"/><Relationship Id="rId6" Type="http://schemas.openxmlformats.org/officeDocument/2006/relationships/image" Target="../media/image0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jpg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jpg"/><Relationship Id="rId4" Type="http://schemas.openxmlformats.org/officeDocument/2006/relationships/image" Target="../media/image11.gif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w3schools.com/tags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Git’n Pro with HTML/CSS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962400" y="4037682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7/27/16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0283"/>
            <a:ext cx="9144000" cy="447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52398" y="4953000"/>
            <a:ext cx="888274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web development is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collaborative.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Teams are often extremely large and separated across the country — or planet.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sometimes comprise hundreds or even thousands of files. 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14600" y="1152800"/>
            <a:ext cx="4998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OMG. I HAZ THE GREATEST HTML IDEA!!!!!</a:t>
            </a:r>
          </a:p>
        </p:txBody>
      </p:sp>
      <p:cxnSp>
        <p:nvCxnSpPr>
          <p:cNvPr id="192" name="Shape 192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images.huffingtonpost.com/2015-07-14-1436902565-6235018-SpongeBob_5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SpongeSite.com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SpongeBob's idea is dumb. We should call it…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543175" y="5074930"/>
            <a:ext cx="3954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KobezzzSite.com</a:t>
            </a: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www.50img.com/wp-content/uploads/2016/04/6358493125468533551700185372_8-kobe-bryant-legacy-reasons-why-kobe-bryant-should-retire.jpg" id="218" name="Shape 218"/>
          <p:cNvPicPr preferRelativeResize="0"/>
          <p:nvPr/>
        </p:nvPicPr>
        <p:blipFill rotWithShape="1">
          <a:blip r:embed="rId5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229" name="Shape 229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798366" y="2501526"/>
            <a:ext cx="2535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SpongeBob's Version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242351" y="5325403"/>
            <a:ext cx="1843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Kobe’s Version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234" name="Shape 234"/>
          <p:cNvPicPr preferRelativeResize="0"/>
          <p:nvPr/>
        </p:nvPicPr>
        <p:blipFill rotWithShape="1">
          <a:blip r:embed="rId5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245" name="Shape 245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 flipH="1" rot="10800000">
            <a:off x="4209016" y="2154292"/>
            <a:ext cx="2125109" cy="1115537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4209016" y="3315592"/>
            <a:ext cx="2125109" cy="1641931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2057400" y="2925625"/>
            <a:ext cx="3962399" cy="774598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they have two completely </a:t>
            </a:r>
            <a:r>
              <a:rPr b="1" i="1" lang="en-US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versions.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252" name="Shape 252"/>
          <p:cNvPicPr preferRelativeResize="0"/>
          <p:nvPr/>
        </p:nvPicPr>
        <p:blipFill rotWithShape="1">
          <a:blip r:embed="rId5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263" name="Shape 263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266" name="Shape 2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50img.com/wp-content/uploads/2016/04/6358493125468533551700185372_8-kobe-bryant-legacy-reasons-why-kobe-bryant-should-retire.jpg" id="267" name="Shape 267"/>
          <p:cNvPicPr preferRelativeResize="0"/>
          <p:nvPr/>
        </p:nvPicPr>
        <p:blipFill rotWithShape="1">
          <a:blip r:embed="rId6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Shape 275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278" name="Shape 278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9" name="Shape 279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281" name="Shape 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 flipH="1" rot="10800000">
            <a:off x="2112652" y="30950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2579377" y="2627580"/>
            <a:ext cx="45072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Hai guyz!!!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R Kan help??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284" name="Shape 284"/>
          <p:cNvPicPr preferRelativeResize="0"/>
          <p:nvPr/>
        </p:nvPicPr>
        <p:blipFill rotWithShape="1">
          <a:blip r:embed="rId6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 – Tragedy #2</a:t>
            </a:r>
          </a:p>
        </p:txBody>
      </p:sp>
      <p:pic>
        <p:nvPicPr>
          <p:cNvPr descr="http://images.huffingtonpost.com/2015-07-14-1436902565-6235018-SpongeBob_5.png"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293" name="Shape 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295" name="Shape 295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6" name="Shape 296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Shape 299"/>
          <p:cNvCxnSpPr/>
          <p:nvPr/>
        </p:nvCxnSpPr>
        <p:spPr>
          <a:xfrm flipH="1" rot="10800000">
            <a:off x="2112652" y="30950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2579378" y="1741808"/>
            <a:ext cx="3668113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Delete. Delete. Delete. Delete.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Delete. Delete</a:t>
            </a:r>
          </a:p>
        </p:txBody>
      </p:sp>
      <p:sp>
        <p:nvSpPr>
          <p:cNvPr id="301" name="Shape 301"/>
          <p:cNvSpPr/>
          <p:nvPr/>
        </p:nvSpPr>
        <p:spPr>
          <a:xfrm>
            <a:off x="6481762" y="1162325"/>
            <a:ext cx="2219325" cy="20399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443662" y="3855744"/>
            <a:ext cx="2219325" cy="20399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50img.com/wp-content/uploads/2016/04/6358493125468533551700185372_8-kobe-bryant-legacy-reasons-why-kobe-bryant-should-retire.jpg" id="303" name="Shape 303"/>
          <p:cNvPicPr preferRelativeResize="0"/>
          <p:nvPr/>
        </p:nvPicPr>
        <p:blipFill rotWithShape="1">
          <a:blip r:embed="rId6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50img.com/wp-content/uploads/2016/04/6358493125468533551700185372_8-kobe-bryant-legacy-reasons-why-kobe-bryant-should-retire.jpg" id="309" name="Shape 309"/>
          <p:cNvPicPr preferRelativeResize="0"/>
          <p:nvPr/>
        </p:nvPicPr>
        <p:blipFill rotWithShape="1">
          <a:blip r:embed="rId3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2514600" y="2747663"/>
            <a:ext cx="6558643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use Version Control.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….And be wary of group members.</a:t>
            </a:r>
          </a:p>
        </p:txBody>
      </p:sp>
      <p:sp>
        <p:nvSpPr>
          <p:cNvPr id="314" name="Shape 314"/>
          <p:cNvSpPr/>
          <p:nvPr/>
        </p:nvSpPr>
        <p:spPr>
          <a:xfrm>
            <a:off x="866775" y="1307708"/>
            <a:ext cx="720017" cy="720017"/>
          </a:xfrm>
          <a:prstGeom prst="smileyFace">
            <a:avLst>
              <a:gd fmla="val -4653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806033" y="4685380"/>
            <a:ext cx="673930" cy="673930"/>
          </a:xfrm>
          <a:prstGeom prst="smileyFace">
            <a:avLst>
              <a:gd fmla="val -4653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Okay! </a:t>
            </a:r>
          </a:p>
        </p:txBody>
      </p:sp>
      <p:pic>
        <p:nvPicPr>
          <p:cNvPr descr="https://mdgriffin63.files.wordpress.com/2014/01/forget-to-learn.jpg"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14" y="781833"/>
            <a:ext cx="8689566" cy="5312246"/>
          </a:xfrm>
          <a:prstGeom prst="rect">
            <a:avLst/>
          </a:prstGeom>
          <a:noFill/>
          <a:ln cap="flat" cmpd="sng" w="9525">
            <a:solidFill>
              <a:srgbClr val="D8E2F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43345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Version Control: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organized system for managing code for when multiple developers work on a project </a:t>
            </a: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same time.</a:t>
            </a: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Benefits of Git:</a:t>
            </a: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strict system for resolving conflicts in code.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Shape 330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333" name="Shape 333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4" name="Shape 334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Shape 336"/>
          <p:cNvCxnSpPr/>
          <p:nvPr/>
        </p:nvCxnSpPr>
        <p:spPr>
          <a:xfrm flipH="1" rot="10800000">
            <a:off x="4209016" y="2154292"/>
            <a:ext cx="2125109" cy="1115537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4209016" y="3315592"/>
            <a:ext cx="2125109" cy="1641931"/>
          </a:xfrm>
          <a:prstGeom prst="straightConnector1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2057400" y="2925625"/>
            <a:ext cx="3962399" cy="774598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they have two completely </a:t>
            </a:r>
            <a:r>
              <a:rPr b="1" i="1" lang="en-US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versions.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340" name="Shape 340"/>
          <p:cNvPicPr preferRelativeResize="0"/>
          <p:nvPr/>
        </p:nvPicPr>
        <p:blipFill rotWithShape="1">
          <a:blip r:embed="rId5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s.huffingtonpost.com/2015-07-14-1436902565-6235018-SpongeBob_5.png"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304800" y="75953"/>
            <a:ext cx="64769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Version Control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462634" y="1061591"/>
            <a:ext cx="3241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Branch (SpongeBob's)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Kobe’s Branch</a:t>
            </a:r>
          </a:p>
        </p:txBody>
      </p:sp>
      <p:pic>
        <p:nvPicPr>
          <p:cNvPr descr="Image result for html file"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5398" y="1512501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51" name="Shape 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1076" y="1504880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6753" y="1502873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2432" y="1502871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8110" y="1502870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2693383" y="242277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56" name="Shape 356"/>
          <p:cNvSpPr/>
          <p:nvPr/>
        </p:nvSpPr>
        <p:spPr>
          <a:xfrm>
            <a:off x="3813160" y="241995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7" name="Shape 357"/>
          <p:cNvSpPr/>
          <p:nvPr/>
        </p:nvSpPr>
        <p:spPr>
          <a:xfrm>
            <a:off x="4893889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8" name="Shape 358"/>
          <p:cNvSpPr/>
          <p:nvPr/>
        </p:nvSpPr>
        <p:spPr>
          <a:xfrm>
            <a:off x="6149076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59" name="Shape 359"/>
          <p:cNvSpPr/>
          <p:nvPr/>
        </p:nvSpPr>
        <p:spPr>
          <a:xfrm>
            <a:off x="7259327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descr="Image result for html file" id="360" name="Shape 3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0232" y="4956644"/>
            <a:ext cx="880835" cy="880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 rot="-5400000">
            <a:off x="3965276" y="3664094"/>
            <a:ext cx="2572799" cy="12300"/>
          </a:xfrm>
          <a:prstGeom prst="curvedConnector3">
            <a:avLst>
              <a:gd fmla="val 50000" name="adj1"/>
            </a:avLst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2" name="Shape 362"/>
          <p:cNvCxnSpPr>
            <a:stCxn id="350" idx="3"/>
            <a:endCxn id="351" idx="1"/>
          </p:cNvCxnSpPr>
          <p:nvPr/>
        </p:nvCxnSpPr>
        <p:spPr>
          <a:xfrm flipH="1" rot="10800000">
            <a:off x="3356233" y="1945419"/>
            <a:ext cx="254700" cy="75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3" name="Shape 363"/>
          <p:cNvCxnSpPr/>
          <p:nvPr/>
        </p:nvCxnSpPr>
        <p:spPr>
          <a:xfrm flipH="1" rot="10800000">
            <a:off x="4491910" y="194529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4" name="Shape 364"/>
          <p:cNvCxnSpPr/>
          <p:nvPr/>
        </p:nvCxnSpPr>
        <p:spPr>
          <a:xfrm flipH="1" rot="10800000">
            <a:off x="5630892" y="193566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6763267" y="194529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" name="Shape 366"/>
          <p:cNvSpPr txBox="1"/>
          <p:nvPr/>
        </p:nvSpPr>
        <p:spPr>
          <a:xfrm>
            <a:off x="5310955" y="3231423"/>
            <a:ext cx="383304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pushes (uploads)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 code changes into the main branch.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conflicts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resolved before inclusion. 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368" name="Shape 368"/>
          <p:cNvPicPr preferRelativeResize="0"/>
          <p:nvPr/>
        </p:nvPicPr>
        <p:blipFill rotWithShape="1">
          <a:blip r:embed="rId5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04798" y="0"/>
            <a:ext cx="602932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 – Tragedy 2 (Revisited)</a:t>
            </a:r>
          </a:p>
        </p:txBody>
      </p:sp>
      <p:pic>
        <p:nvPicPr>
          <p:cNvPr descr="http://images.huffingtonpost.com/2015-07-14-1436902565-6235018-SpongeBob_5.png"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hape 376"/>
          <p:cNvCxnSpPr/>
          <p:nvPr/>
        </p:nvCxnSpPr>
        <p:spPr>
          <a:xfrm flipH="1" rot="10800000">
            <a:off x="2057400" y="14991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896991"/>
            <a:ext cx="25145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2543175" y="1222176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cxnSp>
        <p:nvCxnSpPr>
          <p:cNvPr id="379" name="Shape 379"/>
          <p:cNvCxnSpPr/>
          <p:nvPr/>
        </p:nvCxnSpPr>
        <p:spPr>
          <a:xfrm flipH="1" rot="10800000">
            <a:off x="2085975" y="4746999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2667000" y="4441533"/>
            <a:ext cx="16658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descr="Image result for html file" id="381" name="Shape 3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3700223"/>
            <a:ext cx="2514599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382" name="Shape 3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 flipH="1" rot="10800000">
            <a:off x="2112652" y="3095076"/>
            <a:ext cx="457200" cy="327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2579378" y="1741808"/>
            <a:ext cx="3668113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Delete. Delete. Delete. Delete.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Delete. Delete</a:t>
            </a:r>
          </a:p>
        </p:txBody>
      </p:sp>
      <p:sp>
        <p:nvSpPr>
          <p:cNvPr id="385" name="Shape 385"/>
          <p:cNvSpPr/>
          <p:nvPr/>
        </p:nvSpPr>
        <p:spPr>
          <a:xfrm>
            <a:off x="6481762" y="1162325"/>
            <a:ext cx="2219325" cy="20399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6443662" y="3855744"/>
            <a:ext cx="2219325" cy="20399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50img.com/wp-content/uploads/2016/04/6358493125468533551700185372_8-kobe-bryant-legacy-reasons-why-kobe-bryant-should-retire.jpg" id="387" name="Shape 387"/>
          <p:cNvPicPr preferRelativeResize="0"/>
          <p:nvPr/>
        </p:nvPicPr>
        <p:blipFill rotWithShape="1">
          <a:blip r:embed="rId6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04798" y="0"/>
            <a:ext cx="602932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 </a:t>
            </a: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version control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462634" y="1061591"/>
            <a:ext cx="3241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Branch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(SpongeBob's)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5088176" y="5807273"/>
            <a:ext cx="2420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Kiss Dude’s Branch </a:t>
            </a:r>
          </a:p>
        </p:txBody>
      </p:sp>
      <p:pic>
        <p:nvPicPr>
          <p:cNvPr descr="Image result for html file"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398" y="1512501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76" y="1504880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753" y="1502873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2432" y="1502871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2693383" y="242277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01" name="Shape 401"/>
          <p:cNvSpPr/>
          <p:nvPr/>
        </p:nvSpPr>
        <p:spPr>
          <a:xfrm>
            <a:off x="3813160" y="241995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02" name="Shape 402"/>
          <p:cNvSpPr/>
          <p:nvPr/>
        </p:nvSpPr>
        <p:spPr>
          <a:xfrm>
            <a:off x="4893889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03" name="Shape 403"/>
          <p:cNvSpPr/>
          <p:nvPr/>
        </p:nvSpPr>
        <p:spPr>
          <a:xfrm>
            <a:off x="6149076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404" name="Shape 404"/>
          <p:cNvCxnSpPr>
            <a:stCxn id="396" idx="3"/>
            <a:endCxn id="397" idx="1"/>
          </p:cNvCxnSpPr>
          <p:nvPr/>
        </p:nvCxnSpPr>
        <p:spPr>
          <a:xfrm flipH="1" rot="10800000">
            <a:off x="3356233" y="1945419"/>
            <a:ext cx="254700" cy="75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4491910" y="194529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 flipH="1" rot="10800000">
            <a:off x="5630892" y="193566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Image result for html file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623" y="4885578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5898180" y="4914550"/>
            <a:ext cx="901689" cy="82882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5868735" y="1542662"/>
            <a:ext cx="901689" cy="82882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Shape 410"/>
          <p:cNvCxnSpPr/>
          <p:nvPr/>
        </p:nvCxnSpPr>
        <p:spPr>
          <a:xfrm rot="-5400000">
            <a:off x="5146837" y="3645146"/>
            <a:ext cx="2572799" cy="12300"/>
          </a:xfrm>
          <a:prstGeom prst="curvedConnector3">
            <a:avLst>
              <a:gd fmla="val 50000" name="adj1"/>
            </a:avLst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2819400" y="3458141"/>
            <a:ext cx="3836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Kiss Dude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pushes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 (bad) code deletions.</a:t>
            </a:r>
          </a:p>
        </p:txBody>
      </p:sp>
      <p:pic>
        <p:nvPicPr>
          <p:cNvPr descr="http://images.huffingtonpost.com/2015-07-14-1436902565-6235018-SpongeBob_5.png" id="412" name="Shape 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413" name="Shape 4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4656130"/>
            <a:ext cx="1239405" cy="1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04798" y="0"/>
            <a:ext cx="602932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 </a:t>
            </a: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version control</a:t>
            </a:r>
          </a:p>
        </p:txBody>
      </p:sp>
      <p:pic>
        <p:nvPicPr>
          <p:cNvPr descr="http://images.huffingtonpost.com/2015-07-14-1436902565-6235018-SpongeBob_5.png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656130"/>
            <a:ext cx="1239405" cy="15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2462634" y="1061591"/>
            <a:ext cx="3241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Branch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(SpongeBob's)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5336128" y="5807273"/>
            <a:ext cx="2420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Kiss Dude’s Branch </a:t>
            </a:r>
          </a:p>
        </p:txBody>
      </p:sp>
      <p:pic>
        <p:nvPicPr>
          <p:cNvPr descr="Image result for html file" id="424" name="Shape 4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98" y="1512501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25" name="Shape 4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076" y="1504880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26" name="Shape 4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753" y="1502873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27" name="Shape 4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32" y="1502871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2693383" y="242277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9" name="Shape 429"/>
          <p:cNvSpPr/>
          <p:nvPr/>
        </p:nvSpPr>
        <p:spPr>
          <a:xfrm>
            <a:off x="3813160" y="2419958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30" name="Shape 430"/>
          <p:cNvSpPr/>
          <p:nvPr/>
        </p:nvSpPr>
        <p:spPr>
          <a:xfrm>
            <a:off x="4893889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1" name="Shape 431"/>
          <p:cNvSpPr/>
          <p:nvPr/>
        </p:nvSpPr>
        <p:spPr>
          <a:xfrm>
            <a:off x="6149076" y="2426919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432" name="Shape 432"/>
          <p:cNvCxnSpPr>
            <a:stCxn id="424" idx="3"/>
            <a:endCxn id="425" idx="1"/>
          </p:cNvCxnSpPr>
          <p:nvPr/>
        </p:nvCxnSpPr>
        <p:spPr>
          <a:xfrm flipH="1" rot="10800000">
            <a:off x="3356233" y="1945419"/>
            <a:ext cx="254700" cy="75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3" name="Shape 433"/>
          <p:cNvCxnSpPr/>
          <p:nvPr/>
        </p:nvCxnSpPr>
        <p:spPr>
          <a:xfrm flipH="1" rot="10800000">
            <a:off x="4491910" y="194529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5630892" y="1935667"/>
            <a:ext cx="254843" cy="7621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Image result for html file" id="435" name="Shape 4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7623" y="4885578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5898180" y="4914550"/>
            <a:ext cx="901689" cy="82882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868735" y="1542662"/>
            <a:ext cx="901689" cy="82882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html file" id="438" name="Shape 4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6692" y="1495249"/>
            <a:ext cx="880835" cy="88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7143828" y="2419296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440" name="Shape 440"/>
          <p:cNvCxnSpPr/>
          <p:nvPr/>
        </p:nvCxnSpPr>
        <p:spPr>
          <a:xfrm flipH="1" rot="10800000">
            <a:off x="5336129" y="2356704"/>
            <a:ext cx="2250000" cy="7499"/>
          </a:xfrm>
          <a:prstGeom prst="curvedConnector3">
            <a:avLst>
              <a:gd fmla="val 0" name="adj1"/>
            </a:avLst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5043130" y="3421307"/>
            <a:ext cx="318128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time, SpongeBob </a:t>
            </a: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rolls back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code to an earlier version.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50img.com/wp-content/uploads/2016/04/6358493125468533551700185372_8-kobe-bryant-legacy-reasons-why-kobe-bryant-should-retire.jpg" id="447" name="Shape 447"/>
          <p:cNvPicPr preferRelativeResize="0"/>
          <p:nvPr/>
        </p:nvPicPr>
        <p:blipFill rotWithShape="1">
          <a:blip r:embed="rId3">
            <a:alphaModFix/>
          </a:blip>
          <a:srcRect b="0" l="31598" r="27629" t="0"/>
          <a:stretch/>
        </p:blipFill>
        <p:spPr>
          <a:xfrm>
            <a:off x="609600" y="4599075"/>
            <a:ext cx="1219199" cy="15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descr="http://images.huffingtonpost.com/2015-07-14-1436902565-6235018-SpongeBob_5.png"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80" y="1154008"/>
            <a:ext cx="1741603" cy="1442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450" name="Shape 4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781875"/>
            <a:ext cx="1239405" cy="15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use Version Control!</a:t>
            </a:r>
          </a:p>
        </p:txBody>
      </p:sp>
      <p:sp>
        <p:nvSpPr>
          <p:cNvPr id="452" name="Shape 452"/>
          <p:cNvSpPr/>
          <p:nvPr/>
        </p:nvSpPr>
        <p:spPr>
          <a:xfrm>
            <a:off x="866775" y="1307708"/>
            <a:ext cx="720017" cy="720017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912862" y="3018430"/>
            <a:ext cx="673930" cy="67393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769987" y="4685380"/>
            <a:ext cx="673930" cy="67393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Activity!</a:t>
            </a:r>
          </a:p>
        </p:txBody>
      </p:sp>
      <p:sp>
        <p:nvSpPr>
          <p:cNvPr id="461" name="Shape 461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304800" y="914400"/>
            <a:ext cx="86868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to your neighbor and have one of you explain to the other: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of version control.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other should explain: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of the key advantages to using a version control system.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657600" y="124825"/>
            <a:ext cx="533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min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 What’s this GitHub?</a:t>
            </a:r>
          </a:p>
        </p:txBody>
      </p:sp>
      <p:sp>
        <p:nvSpPr>
          <p:cNvPr id="469" name="Shape 469"/>
          <p:cNvSpPr/>
          <p:nvPr/>
        </p:nvSpPr>
        <p:spPr>
          <a:xfrm>
            <a:off x="0" y="990600"/>
            <a:ext cx="9149869" cy="318357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is a Web-Based hosting service to store code online.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allows developers to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(download) code or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(upload) code to the same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(directory).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also allows developers to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histories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code changes and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issues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descr="https://kanbanize.com/blog/wp-content/uploads/2014/11/GitHub.jpg" id="471" name="Shape 471"/>
          <p:cNvPicPr preferRelativeResize="0"/>
          <p:nvPr/>
        </p:nvPicPr>
        <p:blipFill rotWithShape="1">
          <a:blip r:embed="rId3">
            <a:alphaModFix/>
          </a:blip>
          <a:srcRect b="16089" l="0" r="0" t="15118"/>
          <a:stretch/>
        </p:blipFill>
        <p:spPr>
          <a:xfrm>
            <a:off x="2209800" y="4174176"/>
            <a:ext cx="5301770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</a:p>
        </p:txBody>
      </p:sp>
      <p:sp>
        <p:nvSpPr>
          <p:cNvPr id="477" name="Shape 477"/>
          <p:cNvSpPr/>
          <p:nvPr/>
        </p:nvSpPr>
        <p:spPr>
          <a:xfrm>
            <a:off x="0" y="864932"/>
            <a:ext cx="9144000" cy="15208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Shape 478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Image result for html file" id="479" name="Shape 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277" y="1223203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55" y="1221195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 file"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633" y="1221194"/>
            <a:ext cx="880835" cy="880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tutsplus.com/net/uploads/2013/08/github-collab-retina-preview.gif" id="483" name="Shape 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34" y="855283"/>
            <a:ext cx="1511559" cy="1511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Shape 484"/>
          <p:cNvCxnSpPr>
            <a:stCxn id="479" idx="2"/>
          </p:cNvCxnSpPr>
          <p:nvPr/>
        </p:nvCxnSpPr>
        <p:spPr>
          <a:xfrm rot="5400000">
            <a:off x="1596317" y="2007559"/>
            <a:ext cx="873600" cy="1081800"/>
          </a:xfrm>
          <a:prstGeom prst="bentConnector2">
            <a:avLst/>
          </a:prstGeom>
          <a:noFill/>
          <a:ln cap="flat" cmpd="sng" w="666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5" name="Shape 485"/>
          <p:cNvSpPr/>
          <p:nvPr/>
        </p:nvSpPr>
        <p:spPr>
          <a:xfrm>
            <a:off x="2418356" y="867751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86" name="Shape 486"/>
          <p:cNvSpPr/>
          <p:nvPr/>
        </p:nvSpPr>
        <p:spPr>
          <a:xfrm>
            <a:off x="3538132" y="864932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7" name="Shape 487"/>
          <p:cNvSpPr/>
          <p:nvPr/>
        </p:nvSpPr>
        <p:spPr>
          <a:xfrm>
            <a:off x="4618862" y="871892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88" name="Shape 488"/>
          <p:cNvSpPr/>
          <p:nvPr/>
        </p:nvSpPr>
        <p:spPr>
          <a:xfrm>
            <a:off x="5874048" y="871892"/>
            <a:ext cx="298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489" name="Shape 489"/>
          <p:cNvCxnSpPr>
            <a:endCxn id="480" idx="2"/>
          </p:cNvCxnSpPr>
          <p:nvPr/>
        </p:nvCxnSpPr>
        <p:spPr>
          <a:xfrm flipH="1" rot="10800000">
            <a:off x="1492095" y="2104038"/>
            <a:ext cx="2217600" cy="1238100"/>
          </a:xfrm>
          <a:prstGeom prst="bentConnector2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0" name="Shape 490"/>
          <p:cNvSpPr txBox="1"/>
          <p:nvPr/>
        </p:nvSpPr>
        <p:spPr>
          <a:xfrm>
            <a:off x="1563804" y="2546408"/>
            <a:ext cx="10102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588152" y="2962181"/>
            <a:ext cx="11192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cxnSp>
        <p:nvCxnSpPr>
          <p:cNvPr id="492" name="Shape 492"/>
          <p:cNvCxnSpPr/>
          <p:nvPr/>
        </p:nvCxnSpPr>
        <p:spPr>
          <a:xfrm rot="5400000">
            <a:off x="843168" y="2749210"/>
            <a:ext cx="2379899" cy="1081799"/>
          </a:xfrm>
          <a:prstGeom prst="bentConnector2">
            <a:avLst/>
          </a:prstGeom>
          <a:noFill/>
          <a:ln cap="flat" cmpd="sng" w="666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 flipH="1" rot="10800000">
            <a:off x="1563804" y="2086326"/>
            <a:ext cx="3152399" cy="2602500"/>
          </a:xfrm>
          <a:prstGeom prst="bentConnector3">
            <a:avLst>
              <a:gd fmla="val 100357" name="adj1"/>
            </a:avLst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3523112" y="4784182"/>
            <a:ext cx="11192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563804" y="4085073"/>
            <a:ext cx="10102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496" name="Shape 496"/>
          <p:cNvCxnSpPr/>
          <p:nvPr/>
        </p:nvCxnSpPr>
        <p:spPr>
          <a:xfrm flipH="1">
            <a:off x="1505778" y="2214934"/>
            <a:ext cx="3654000" cy="3479400"/>
          </a:xfrm>
          <a:prstGeom prst="bentConnector3">
            <a:avLst>
              <a:gd fmla="val -398" name="adj1"/>
            </a:avLst>
          </a:prstGeom>
          <a:noFill/>
          <a:ln cap="flat" cmpd="sng" w="666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 txBox="1"/>
          <p:nvPr/>
        </p:nvSpPr>
        <p:spPr>
          <a:xfrm>
            <a:off x="4137221" y="5325805"/>
            <a:ext cx="10102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498" name="Shape 498"/>
          <p:cNvCxnSpPr>
            <a:endCxn id="482" idx="2"/>
          </p:cNvCxnSpPr>
          <p:nvPr/>
        </p:nvCxnSpPr>
        <p:spPr>
          <a:xfrm flipH="1" rot="10800000">
            <a:off x="1563851" y="2102029"/>
            <a:ext cx="4417200" cy="3935400"/>
          </a:xfrm>
          <a:prstGeom prst="bentConnector2">
            <a:avLst/>
          </a:prstGeom>
          <a:noFill/>
          <a:ln cap="flat" cmpd="sng" w="666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9" name="Shape 499"/>
          <p:cNvSpPr txBox="1"/>
          <p:nvPr/>
        </p:nvSpPr>
        <p:spPr>
          <a:xfrm>
            <a:off x="4861833" y="5744566"/>
            <a:ext cx="11192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</a:p>
        </p:txBody>
      </p:sp>
      <p:pic>
        <p:nvPicPr>
          <p:cNvPr descr="http://images.huffingtonpost.com/2015-07-14-1436902565-6235018-SpongeBob_5.png" id="501" name="Shape 5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08" y="2605318"/>
            <a:ext cx="1271351" cy="105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howbizgeek.com/wp-content/uploads/2013/09/Screen-Shot-2013-09-12-at-13.00.231.png" id="502" name="Shape 5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870" y="3793644"/>
            <a:ext cx="904752" cy="1109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Shape 503"/>
          <p:cNvCxnSpPr/>
          <p:nvPr/>
        </p:nvCxnSpPr>
        <p:spPr>
          <a:xfrm rot="5400000">
            <a:off x="2201061" y="2772806"/>
            <a:ext cx="2379899" cy="1081799"/>
          </a:xfrm>
          <a:prstGeom prst="bentConnector2">
            <a:avLst/>
          </a:prstGeom>
          <a:noFill/>
          <a:ln cap="flat" cmpd="sng" w="666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2921699" y="4085073"/>
            <a:ext cx="10102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505" name="Shape 505"/>
          <p:cNvPicPr preferRelativeResize="0"/>
          <p:nvPr/>
        </p:nvPicPr>
        <p:blipFill rotWithShape="1">
          <a:blip r:embed="rId7">
            <a:alphaModFix/>
          </a:blip>
          <a:srcRect b="0" l="31598" r="27629" t="0"/>
          <a:stretch/>
        </p:blipFill>
        <p:spPr>
          <a:xfrm>
            <a:off x="440895" y="5134542"/>
            <a:ext cx="897768" cy="111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Items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Started with Git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Git Demo!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60" y="823408"/>
            <a:ext cx="8559800" cy="5397051"/>
          </a:xfrm>
          <a:prstGeom prst="rect">
            <a:avLst/>
          </a:prstGeom>
          <a:noFill/>
          <a:ln cap="flat" cmpd="sng" w="9525">
            <a:solidFill>
              <a:srgbClr val="D8E2F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43345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</a:t>
            </a: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443345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its most basic, these are the five git commands to get started</a:t>
            </a: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copies an entire repo (to begin).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adds a file for inclusion in Git.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notes a change to the local repo.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sends changes to hosting service.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downloads freshest version of repo.</a:t>
            </a: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534" name="Shape 534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GitHub and the Command Line: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GitHub repository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name it whatever you like. Be sure to check the box for “initialize this repository with a README.”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Next,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repo to your local directory.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create an HTML file inside the local directory.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code to GitHub.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partner in class and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to your own GitHub account. Clone this forked repository to your local directory.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Commit, and Push the code back to your forked copy.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submit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send your changes to your partner’s repo.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2514600" y="124825"/>
            <a:ext cx="6476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Add, Commit, Push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a Bit Lost? Never Worry!</a:t>
            </a: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31" y="966787"/>
            <a:ext cx="4848225" cy="49244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43" name="Shape 543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this handy Guide!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a few times on your own before our next class.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Still Lost… Here’s a (Free) Course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89866"/>
            <a:ext cx="7239000" cy="4834455"/>
          </a:xfrm>
          <a:prstGeom prst="rect">
            <a:avLst/>
          </a:prstGeom>
          <a:noFill/>
          <a:ln cap="flat" cmpd="sng" w="9525">
            <a:solidFill>
              <a:srgbClr val="D8E2F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50" name="Shape 550"/>
          <p:cNvSpPr/>
          <p:nvPr/>
        </p:nvSpPr>
        <p:spPr>
          <a:xfrm>
            <a:off x="2261618" y="5882662"/>
            <a:ext cx="4609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https://www.codeschool.com/courses/try-git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Round 2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Ugly HTML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" y="914400"/>
            <a:ext cx="8543925" cy="31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 txBox="1"/>
          <p:nvPr/>
        </p:nvSpPr>
        <p:spPr>
          <a:xfrm>
            <a:off x="304800" y="4343400"/>
            <a:ext cx="86868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do this… Use proper indentation and sectioning.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Readable code is easier to maintain.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time to get better about this now. It will pay dividends!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Syntax (Basic)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897617" y="2974635"/>
            <a:ext cx="1371599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2269217" y="2971800"/>
            <a:ext cx="5372099" cy="7078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Mah House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6993617" y="2971800"/>
            <a:ext cx="1676399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716737" y="4497317"/>
            <a:ext cx="173336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Tag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7106577" y="4497317"/>
            <a:ext cx="163397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Tag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4148833" y="1420479"/>
            <a:ext cx="1225015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</a:p>
        </p:txBody>
      </p:sp>
      <p:cxnSp>
        <p:nvCxnSpPr>
          <p:cNvPr id="574" name="Shape 574"/>
          <p:cNvCxnSpPr>
            <a:stCxn id="571" idx="0"/>
            <a:endCxn id="568" idx="2"/>
          </p:cNvCxnSpPr>
          <p:nvPr/>
        </p:nvCxnSpPr>
        <p:spPr>
          <a:xfrm rot="10800000">
            <a:off x="1583418" y="3682517"/>
            <a:ext cx="0" cy="8148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75" name="Shape 575"/>
          <p:cNvCxnSpPr/>
          <p:nvPr/>
        </p:nvCxnSpPr>
        <p:spPr>
          <a:xfrm rot="10800000">
            <a:off x="7923563" y="3682521"/>
            <a:ext cx="0" cy="814796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76" name="Shape 576"/>
          <p:cNvCxnSpPr/>
          <p:nvPr/>
        </p:nvCxnSpPr>
        <p:spPr>
          <a:xfrm>
            <a:off x="4761341" y="1982717"/>
            <a:ext cx="0" cy="989082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Get Help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96850" y="838200"/>
            <a:ext cx="8947149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Practice, Practice, Practice: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Individually or in Groups</a:t>
            </a:r>
          </a:p>
          <a:p>
            <a:pPr indent="-257175" lvl="0" marL="2571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In Class Material (Exercises and Slides):</a:t>
            </a:r>
            <a:b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</a:rPr>
              <a:t>Me, Jimmy, or Patrick will slack the link to the class repo</a:t>
            </a:r>
          </a:p>
          <a:p>
            <a:pPr indent="-257175" lvl="0" marL="2571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Re-Watch Class Videos: </a:t>
            </a:r>
            <a:b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solidFill>
                  <a:schemeClr val="dk1"/>
                </a:solidFill>
              </a:rPr>
              <a:t>Link to playlist in class repo</a:t>
            </a: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Class Office Hours: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minutes before class, 30 minutes after</a:t>
            </a:r>
          </a:p>
          <a:p>
            <a:pPr indent="-257175" lvl="0" marL="2571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Office Hours: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T/W 6:30 – 8:00 PM</a:t>
            </a:r>
          </a:p>
          <a:p>
            <a:pPr indent="-257175" lvl="0" marL="2571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One-on-One Sessions: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Announcement through SSM</a:t>
            </a:r>
          </a:p>
          <a:p>
            <a:pPr indent="-257175" lvl="0" marL="2571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Student Success: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Anytime!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Syntax (with Attribute)</a:t>
            </a:r>
          </a:p>
        </p:txBody>
      </p:sp>
      <p:pic>
        <p:nvPicPr>
          <p:cNvPr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03" y="1326000"/>
            <a:ext cx="9251749" cy="468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Tricky Tags (Self-Closing)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72" y="1439590"/>
            <a:ext cx="7907197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Common Tags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57199" y="783752"/>
            <a:ext cx="8782008" cy="501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Headers: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 &lt;/h1&gt;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Header 1 (Largest Header)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&lt;h2&gt; &lt;/h2&gt;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Header 2 (Next Largest Header)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&lt;h3&gt; &lt;/h3&gt;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Header 3 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Containers: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 &lt;/html&gt;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Wraps the entire page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 &lt;/head&gt;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Wraps the header of the page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 &lt;/body&gt;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Wraps the main content 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 &lt;/div&gt;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Logical Container *** 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 &lt;/p&gt;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Wraps individual Paragraphs 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Others: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&lt;strong&gt;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(bold), 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(emphasis)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(images)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&lt;a href&gt;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(links)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&lt;li&gt;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(list items)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&lt;title&gt;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(title), </a:t>
            </a:r>
            <a:b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(line break), 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&lt;table&gt;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(tables), </a:t>
            </a: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--&gt;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(comments)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Common Tags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457199" y="783752"/>
            <a:ext cx="8782008" cy="501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HTML Tags are listed here: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http://www.w3schools.com/tags/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try to memorize them! Simply refer back to documentation as needed. 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tags: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&lt;video&gt; for Videos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&lt;audio&gt; for Audio files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&lt;embed&gt; for Embedded files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&lt;code&gt; for including computer code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&lt;header&gt; for headers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&lt;nav&gt; for navigation bars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&lt;footer&gt; for footers </a:t>
            </a:r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457199" y="783752"/>
            <a:ext cx="8782008" cy="501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UI (User Interface) Form Elements: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Creates a form section in HTML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&lt;input&gt;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Input boxes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&lt;label&gt;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Labels for boxes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&lt;button&gt;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Button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&lt;textarea&gt;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Large textbox</a:t>
            </a:r>
          </a:p>
          <a:p>
            <a:pPr indent="-257175" lvl="0" marL="257175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for Forms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867716"/>
            <a:ext cx="6429375" cy="3514724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13" name="Shape 6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615339"/>
            <a:ext cx="4333875" cy="1562099"/>
          </a:xfrm>
          <a:prstGeom prst="rect">
            <a:avLst/>
          </a:prstGeom>
          <a:noFill/>
          <a:ln cap="flat" cmpd="sng" w="9525">
            <a:solidFill>
              <a:srgbClr val="2E75B5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614" name="Shape 614"/>
          <p:cNvCxnSpPr>
            <a:stCxn id="612" idx="1"/>
            <a:endCxn id="613" idx="1"/>
          </p:cNvCxnSpPr>
          <p:nvPr/>
        </p:nvCxnSpPr>
        <p:spPr>
          <a:xfrm>
            <a:off x="2057400" y="2625078"/>
            <a:ext cx="600" cy="2771400"/>
          </a:xfrm>
          <a:prstGeom prst="curvedConnector3">
            <a:avLst>
              <a:gd fmla="val -288697162" name="adj1"/>
            </a:avLst>
          </a:prstGeom>
          <a:noFill/>
          <a:ln cap="flat" cmpd="sng" w="730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620" name="Shape 620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304800" y="914400"/>
            <a:ext cx="8686800" cy="30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activity, you’ll create a student bio using HTML. You will then add, commit, and push your completed HTML to GitHub for the world to see.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instructions, sent via Slack.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3657600" y="124825"/>
            <a:ext cx="533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1-HTML_Git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628" name="Shape 628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60038"/>
            <a:ext cx="7696199" cy="528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Stylin’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 Definitions 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(*yawn* unimportant)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57200" y="1143000"/>
            <a:ext cx="8153399" cy="465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Hypertext Markup Language – (Content)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Style Sheets – (Appearance)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HTML/CSS are the “languages of the web.”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(JavaScript is the third – handling logic, animation, etc.)</a:t>
            </a: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86" y="4631587"/>
            <a:ext cx="1873914" cy="14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#1 - Assignment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04798" y="762000"/>
            <a:ext cx="874077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at this point everyone should have access to the homework repository in GitHub.</a:t>
            </a:r>
            <a:b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Assignment #1 is due next week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1" marL="55721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1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MW Class: Next Wednesday (</a:t>
            </a:r>
            <a:r>
              <a:rPr b="1" lang="en-US" sz="1900" u="sng">
                <a:solidFill>
                  <a:schemeClr val="dk1"/>
                </a:solidFill>
              </a:rPr>
              <a:t>8/3</a:t>
            </a:r>
            <a:r>
              <a:rPr b="1" i="0" lang="en-US" sz="1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 Analogy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457200" y="990600"/>
            <a:ext cx="410094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Alone</a:t>
            </a:r>
          </a:p>
          <a:p>
            <a:pPr indent="-257175" lvl="0" marL="257175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writing papers in “Notepad.” </a:t>
            </a:r>
          </a:p>
          <a:p>
            <a:pPr indent="-257175" lvl="0" marL="257175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ctr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only write unformatted text. 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4743201" y="990600"/>
            <a:ext cx="410094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</a:t>
            </a:r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writing papers in Microsoft Word.</a:t>
            </a:r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format text, page settings, alignment, etc. based on “highlighting” and menu options.  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File:Notepad.png" id="650" name="Shape 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828" y="4449762"/>
            <a:ext cx="1676399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Word 2013 logo.svg" id="651" name="Shape 6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4876" y="4602162"/>
            <a:ext cx="1475764" cy="144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HTML Page</a:t>
            </a:r>
          </a:p>
        </p:txBody>
      </p:sp>
      <p:pic>
        <p:nvPicPr>
          <p:cNvPr id="657" name="Shape 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847725"/>
            <a:ext cx="7791450" cy="51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838200"/>
            <a:ext cx="7324725" cy="53911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HTML Page - Result</a:t>
            </a:r>
          </a:p>
        </p:txBody>
      </p:sp>
      <p:pic>
        <p:nvPicPr>
          <p:cNvPr id="669" name="Shape 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838200"/>
            <a:ext cx="7324725" cy="53911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70" name="Shape 670"/>
          <p:cNvSpPr txBox="1"/>
          <p:nvPr/>
        </p:nvSpPr>
        <p:spPr>
          <a:xfrm>
            <a:off x="4267200" y="4572000"/>
            <a:ext cx="4429417" cy="8309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Hella Boring…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CSS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1999"/>
            <a:ext cx="4724400" cy="49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Shape 6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198" y="761999"/>
            <a:ext cx="4855100" cy="495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CSS - Result</a:t>
            </a:r>
          </a:p>
        </p:txBody>
      </p:sp>
      <p:pic>
        <p:nvPicPr>
          <p:cNvPr id="683" name="Shape 6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62000"/>
            <a:ext cx="6781800" cy="558101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457200" y="828115"/>
            <a:ext cx="8153399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works by hooking onto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into HTML using “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identifiers.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hooked, we apply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en.support.files.wordpress.com/2011/09/css-selectors-lrg.png" id="690" name="Shape 6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82" y="2629938"/>
            <a:ext cx="8409693" cy="2883324"/>
          </a:xfrm>
          <a:prstGeom prst="rect">
            <a:avLst/>
          </a:prstGeom>
          <a:noFill/>
          <a:ln cap="flat" cmpd="sng" w="9525">
            <a:solidFill>
              <a:srgbClr val="2E75B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Example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457200" y="862016"/>
            <a:ext cx="8153399" cy="515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175" lvl="0" marL="2571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•"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below example the “Header” would be turned blue and MUCH larger because of the CSS.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•"/>
            </a:pPr>
            <a:r>
              <a:rPr lang="en-US"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incorporate an element’s class or ID to apply a CSS style to a particular part of the document. </a:t>
            </a:r>
          </a:p>
          <a:p>
            <a:pPr indent="-214312" lvl="1" marL="557213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remember to include the necessary symbol before the CSS: “.” for class, “#” for ID.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54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(HTML): 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4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b="1" i="0" lang="en-US" sz="217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class=“bigBlue”</a:t>
            </a: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&gt;Header&lt;/p&gt;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54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(CSS):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4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.bigBlue 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font-size: 100px;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color: blue;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6350" lvl="1" marL="400050" marR="0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7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6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CSS Attributes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457200" y="783752"/>
            <a:ext cx="8153399" cy="515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 / Color: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Sets color of text.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Sets size of the font.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Sets italics.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Sets bold .</a:t>
            </a: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Alignment / Spacing: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margin-top(bottom/left/right):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space between element and its own border.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margin-top (bottom/left/right):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space between element and surrounding elements.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float: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Forces elements to the sides, centers, or tops.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7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 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background color.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98421"/>
              <a:buFont typeface="Arial"/>
              <a:buChar char="•"/>
            </a:pPr>
            <a:r>
              <a:rPr b="1"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background-image: </a:t>
            </a:r>
            <a:r>
              <a:rPr lang="en-US" sz="1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background image.</a:t>
            </a: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80000"/>
              </a:lnSpc>
              <a:spcBef>
                <a:spcPts val="23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Powerful Duo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443345" y="198120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Believe it or not, HTML / CSS is all you need </a:t>
            </a: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 vivid, full-blown website. </a:t>
            </a:r>
          </a:p>
          <a:p>
            <a:pPr indent="0" lvl="0" marL="0" marR="0" rtl="0" algn="ctr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Class!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(quickexample_internalcss.html | 2-BasicCSS)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sp>
        <p:nvSpPr>
          <p:cNvPr id="720" name="Shape 720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activity, you’ll upgrade your previous HTML bio-page using CSS style rules. Once you’re done, commit and push up your changes to GitHub.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send you additional instructions via Slack.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3-HTML_CSS_Layout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</a:p>
        </p:txBody>
      </p:sp>
      <p:pic>
        <p:nvPicPr>
          <p:cNvPr id="728" name="Shape 7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455741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Recap + Questions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 Know Thyself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304798" y="1066800"/>
            <a:ext cx="874077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a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beginner to HTML/CSS and Coding: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getting comfortable with HTML. 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completely write a basic HTML document (like in last class).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CSS is, what it’s for and how it works with HTML.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you’ve had past exposure and felt comfortable with the last lesson: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to build up your skills. Clear up any questions or confusions about HTML.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knowledgeable about a wider range of HTML and CSS tags.</a:t>
            </a: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selectively apply CSS to specific HTML elements.  </a:t>
            </a:r>
          </a:p>
          <a:p>
            <a:pPr indent="-257175" lvl="0" marL="2571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Today’s Objectives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8425" y="1066800"/>
            <a:ext cx="894714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will understand the importance of Git Version Control and how to use it.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will create GitHub Repositories, push code into them and share with class.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will make more HTML documents.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will learn to properly use basic HTML tags.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will implement basic CSS styling to HTML documents.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Thyself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04798" y="1066800"/>
            <a:ext cx="874077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a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beginner to HTML/CSS and Coding: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getting comfortable with HTML. 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completely write a basic HTML document (like in last class).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CSS is, what it’s for and how it works with HTML.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you’ve had past exposure and felt comfortable with the last lesson: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to build up your skills. Clear up any questions or confusions about HTML.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knowledgeable about a wider range of HTML and CSS tags.</a:t>
            </a: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selectively apply CSS to specific HTML elements.  </a:t>
            </a:r>
          </a:p>
          <a:p>
            <a:pPr indent="-257175" lvl="0" marL="2571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Git and GitHub to upload code.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/ Why Git?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TAusti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utgers -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CF -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