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1" r:id="rId6"/>
    <p:sldId id="265" r:id="rId7"/>
    <p:sldId id="261" r:id="rId8"/>
    <p:sldId id="260" r:id="rId9"/>
    <p:sldId id="266" r:id="rId10"/>
    <p:sldId id="262" r:id="rId11"/>
    <p:sldId id="263" r:id="rId12"/>
    <p:sldId id="267" r:id="rId13"/>
    <p:sldId id="264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8A103-3CC3-4DEB-8006-5A23D5509B84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81D0C-5E01-4B22-A470-39F25364D4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52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F88B-C6D0-4957-947D-4CA262EB42C6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546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F88B-C6D0-4957-947D-4CA262EB42C6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136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F88B-C6D0-4957-947D-4CA262EB42C6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1145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F88B-C6D0-4957-947D-4CA262EB42C6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7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F88B-C6D0-4957-947D-4CA262EB42C6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3108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F88B-C6D0-4957-947D-4CA262EB42C6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19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F88B-C6D0-4957-947D-4CA262EB42C6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2445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F88B-C6D0-4957-947D-4CA262EB42C6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5381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F88B-C6D0-4957-947D-4CA262EB42C6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5785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F88B-C6D0-4957-947D-4CA262EB42C6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2329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CF88B-C6D0-4957-947D-4CA262EB42C6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68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F88B-C6D0-4957-947D-4CA262EB42C6}" type="datetime1">
              <a:rPr lang="en-US" smtClean="0"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5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E7AA85-A96E-4B2E-8C5E-72A2237EB8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081" r="-1" b="-1"/>
          <a:stretch/>
        </p:blipFill>
        <p:spPr>
          <a:xfrm>
            <a:off x="20" y="10"/>
            <a:ext cx="12188932" cy="685732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05B96-A3DF-4F51-83E0-4E05598AB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/>
              <a:t>Сервис мониторинга </a:t>
            </a:r>
            <a:r>
              <a:rPr lang="ru-RU" dirty="0"/>
              <a:t>состояния серверов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8BD417-315C-4207-A707-55FE258C3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Студентка ИУ7-75б </a:t>
            </a:r>
            <a:r>
              <a:rPr lang="ru-RU" sz="2200" dirty="0" err="1"/>
              <a:t>Оберган</a:t>
            </a:r>
            <a:r>
              <a:rPr lang="ru-RU" sz="2200" dirty="0"/>
              <a:t> Татьяна</a:t>
            </a:r>
          </a:p>
          <a:p>
            <a:r>
              <a:rPr lang="ru-RU" sz="2200" dirty="0"/>
              <a:t>Научный руководитель: Ю.В. Строганов</a:t>
            </a:r>
          </a:p>
        </p:txBody>
      </p:sp>
    </p:spTree>
    <p:extLst>
      <p:ext uri="{BB962C8B-B14F-4D97-AF65-F5344CB8AC3E}">
        <p14:creationId xmlns:p14="http://schemas.microsoft.com/office/powerpoint/2010/main" val="57998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F4F976A-B0F5-46FB-9069-704087B4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656336-380D-44EA-A590-4C4C01BA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ru-RU" dirty="0"/>
              <a:t>Веб приложение: </a:t>
            </a:r>
            <a:r>
              <a:rPr lang="en-US" dirty="0"/>
              <a:t>Angular</a:t>
            </a:r>
            <a:endParaRPr lang="ru-RU" dirty="0"/>
          </a:p>
          <a:p>
            <a:pPr marL="228600" indent="0">
              <a:buNone/>
            </a:pPr>
            <a:r>
              <a:rPr lang="ru-RU" dirty="0"/>
              <a:t>Менеджер серверов: </a:t>
            </a:r>
            <a:r>
              <a:rPr lang="en-US" dirty="0"/>
              <a:t>C#</a:t>
            </a:r>
          </a:p>
          <a:p>
            <a:pPr marL="228600" indent="0">
              <a:buNone/>
            </a:pPr>
            <a:r>
              <a:rPr lang="ru-RU" dirty="0"/>
              <a:t>Отслеживаемый сервер: </a:t>
            </a:r>
            <a:r>
              <a:rPr lang="en-US" dirty="0" err="1"/>
              <a:t>Swi</a:t>
            </a:r>
            <a:r>
              <a:rPr lang="en-US" dirty="0"/>
              <a:t>-Prolog</a:t>
            </a:r>
          </a:p>
          <a:p>
            <a:pPr marL="228600" indent="0">
              <a:buNone/>
            </a:pPr>
            <a:endParaRPr lang="en-US" dirty="0"/>
          </a:p>
          <a:p>
            <a:pPr marL="228600" indent="0">
              <a:buNone/>
            </a:pP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351DB6-53F1-4473-8D2D-D977BF5B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2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BF7AF-5AD9-41F6-96D0-0C3E120A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Интерфейс. Главная страница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F162B2E-9794-4BC0-B6D4-2F807E98D2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07" y="1889293"/>
            <a:ext cx="8725543" cy="39989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64E159-3AFC-4665-AC75-32CAA2A3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9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BF7AF-5AD9-41F6-96D0-0C3E120A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Интерфейс. Сервер занят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BF16EF0-28EA-4789-A116-B8B8AAE70D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61309"/>
            <a:ext cx="10515600" cy="1741531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420A9E-7C3F-4C90-B2C8-1C791135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9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BF7AF-5AD9-41F6-96D0-0C3E120A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Интерфейс. Запрос выполнен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EDBE184-563F-4716-B1E1-43B74B9C351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9505"/>
            <a:ext cx="10515600" cy="1993055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A5CC57-343A-4C1F-A4A7-5102EAC5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0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3F148-ECBB-46D6-8081-9C3A0C19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23BAE-8454-4074-B361-388A5FA6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ru-RU" dirty="0"/>
              <a:t>Во время выполнения курсового проекта были достигнуты поставленные цель и задачи: </a:t>
            </a:r>
          </a:p>
          <a:p>
            <a:r>
              <a:rPr lang="ru-RU" dirty="0"/>
              <a:t>формализована цель; </a:t>
            </a:r>
          </a:p>
          <a:p>
            <a:r>
              <a:rPr lang="ru-RU" dirty="0"/>
              <a:t>проанализированы аналоги; </a:t>
            </a:r>
          </a:p>
          <a:p>
            <a:r>
              <a:rPr lang="ru-RU" dirty="0"/>
              <a:t>выбран способ достижения поставленной цели; </a:t>
            </a:r>
          </a:p>
          <a:p>
            <a:r>
              <a:rPr lang="ru-RU" dirty="0"/>
              <a:t>разработана программа, которая позволяет решить задачу мониторинга серверов.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DCC28D-43E9-4985-9CFC-64572BC3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4E9BCE9-88E7-4F71-876E-CF7820FB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3B6D3F-BFFD-466A-9F48-27E25CDE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15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7FD6AC0-89AE-46E5-A341-CA9A855C65BD}"/>
              </a:ext>
            </a:extLst>
          </p:cNvPr>
          <p:cNvSpPr txBox="1">
            <a:spLocks/>
          </p:cNvSpPr>
          <p:nvPr/>
        </p:nvSpPr>
        <p:spPr>
          <a:xfrm>
            <a:off x="4900219" y="5861424"/>
            <a:ext cx="1852919" cy="379985"/>
          </a:xfrm>
          <a:prstGeom prst="rect">
            <a:avLst/>
          </a:prstGeom>
        </p:spPr>
        <p:txBody>
          <a:bodyPr/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Font typeface="Wingdings" panose="05000000000000000000" pitchFamily="2" charset="2"/>
              <a:buNone/>
            </a:pPr>
            <a:r>
              <a:rPr lang="ru-RU" sz="1600" dirty="0"/>
              <a:t>Москва, 2020</a:t>
            </a:r>
          </a:p>
        </p:txBody>
      </p:sp>
    </p:spTree>
    <p:extLst>
      <p:ext uri="{BB962C8B-B14F-4D97-AF65-F5344CB8AC3E}">
        <p14:creationId xmlns:p14="http://schemas.microsoft.com/office/powerpoint/2010/main" val="104405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48063-2CB6-4EF8-B777-B349EAA0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5AEEFA-8831-4639-9256-7B1196A3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>
              <a:buNone/>
            </a:pPr>
            <a:r>
              <a:rPr lang="ru-RU" dirty="0"/>
              <a:t>Цель данной работы - создание программы, выполняющей мониторинг серверов.</a:t>
            </a:r>
          </a:p>
          <a:p>
            <a:pPr marL="228600" indent="0">
              <a:buNone/>
            </a:pPr>
            <a:r>
              <a:rPr lang="ru-RU" dirty="0"/>
              <a:t>Задачи:</a:t>
            </a:r>
          </a:p>
          <a:p>
            <a:pPr lvl="1"/>
            <a:r>
              <a:rPr lang="ru-RU" dirty="0"/>
              <a:t>формализация цели;</a:t>
            </a:r>
          </a:p>
          <a:p>
            <a:pPr lvl="1"/>
            <a:r>
              <a:rPr lang="ru-RU" dirty="0"/>
              <a:t>анализ аналогов;</a:t>
            </a:r>
          </a:p>
          <a:p>
            <a:pPr lvl="1"/>
            <a:r>
              <a:rPr lang="ru-RU" dirty="0"/>
              <a:t>анализ и выбор способов достижения поставленной цели;</a:t>
            </a:r>
          </a:p>
          <a:p>
            <a:pPr lvl="1"/>
            <a:r>
              <a:rPr lang="ru-RU" dirty="0"/>
              <a:t>разработка программного обеспечения, которое позволит решить задачу мониторинга серверов.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8BBA07-ADAF-4ED9-B50E-F4ADB215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2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BA6C9-A39B-4EF3-9AF9-F4361DA0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BC37C3-596B-4475-B616-AEA4EAF8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8535" y="1212182"/>
            <a:ext cx="3062371" cy="823912"/>
          </a:xfrm>
        </p:spPr>
        <p:txBody>
          <a:bodyPr/>
          <a:lstStyle/>
          <a:p>
            <a:r>
              <a:rPr lang="en-US" dirty="0"/>
              <a:t>Uptime Robot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3A6F3B4-BAD8-4E7F-96B6-88B0BB93A1F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38434" y="866382"/>
            <a:ext cx="2791306" cy="2562618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C509D619-9623-4B6C-B4B3-887D187C4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11105" y="882479"/>
            <a:ext cx="1407445" cy="823912"/>
          </a:xfrm>
        </p:spPr>
        <p:txBody>
          <a:bodyPr/>
          <a:lstStyle/>
          <a:p>
            <a:r>
              <a:rPr lang="en-US" dirty="0"/>
              <a:t>Cacti</a:t>
            </a:r>
            <a:endParaRPr lang="ru-RU" dirty="0"/>
          </a:p>
        </p:txBody>
      </p:sp>
      <p:pic>
        <p:nvPicPr>
          <p:cNvPr id="9" name="Объект 8" descr="Решения для мониторинга серверов и сетевых устройств">
            <a:extLst>
              <a:ext uri="{FF2B5EF4-FFF2-40B4-BE49-F238E27FC236}">
                <a16:creationId xmlns:a16="http://schemas.microsoft.com/office/drawing/2014/main" id="{C22464AD-4443-46EF-9BDA-06028082A59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906" y="3827433"/>
            <a:ext cx="3062371" cy="226764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8886A58-DA5C-4C49-8835-68B1429D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2BFB3-2352-4290-B19E-2DD67FF6CCCD}"/>
              </a:ext>
            </a:extLst>
          </p:cNvPr>
          <p:cNvSpPr txBox="1"/>
          <p:nvPr/>
        </p:nvSpPr>
        <p:spPr>
          <a:xfrm>
            <a:off x="1589268" y="2134775"/>
            <a:ext cx="25838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Достоинства: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Оповещения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Логирование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Мобильное приложение</a:t>
            </a:r>
          </a:p>
          <a:p>
            <a:endParaRPr lang="ru-RU" dirty="0"/>
          </a:p>
          <a:p>
            <a:r>
              <a:rPr lang="ru-RU" dirty="0"/>
              <a:t>Недостатки: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Платная подписка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Не предоставляет информацию о серверных ресурсах и процент выполнения задачи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B6D227-BDC8-4106-89F5-5C0AA049804C}"/>
              </a:ext>
            </a:extLst>
          </p:cNvPr>
          <p:cNvSpPr txBox="1"/>
          <p:nvPr/>
        </p:nvSpPr>
        <p:spPr>
          <a:xfrm>
            <a:off x="8111105" y="1800629"/>
            <a:ext cx="2583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Достоинства: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Открытый исходный код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Поддержка циклический баз данных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Статистика по серверным ресурсам</a:t>
            </a:r>
          </a:p>
          <a:p>
            <a:endParaRPr lang="ru-RU" dirty="0"/>
          </a:p>
          <a:p>
            <a:r>
              <a:rPr lang="ru-RU" dirty="0"/>
              <a:t>Недостатки: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Высокий порог вхождения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Требуется </a:t>
            </a:r>
            <a:r>
              <a:rPr lang="en-US" dirty="0" err="1"/>
              <a:t>MySQL,Apache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91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79F231A-50EA-488F-80BE-1391BE90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систем мониторинга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EA7895A8-DEC9-4CD6-A18E-03581B345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ru-RU" dirty="0"/>
              <a:t>1. 	системы, которые устанавливаются непосредственно на сервер;</a:t>
            </a:r>
            <a:endParaRPr lang="en-US" dirty="0"/>
          </a:p>
          <a:p>
            <a:pPr marL="1200150" lvl="1" indent="-514350">
              <a:buFont typeface="Wingdings" panose="05000000000000000000" pitchFamily="2" charset="2"/>
              <a:buChar char="ü"/>
            </a:pPr>
            <a:r>
              <a:rPr lang="ru-RU" dirty="0"/>
              <a:t>Простота администрирования и настройки</a:t>
            </a:r>
          </a:p>
          <a:p>
            <a:pPr marL="1143000" lvl="1" indent="-457200">
              <a:buFont typeface="Wingdings" panose="05000000000000000000" pitchFamily="2" charset="2"/>
              <a:buChar char="v"/>
            </a:pPr>
            <a:r>
              <a:rPr lang="ru-RU" dirty="0"/>
              <a:t>Влияет на производительность сервера</a:t>
            </a:r>
          </a:p>
          <a:p>
            <a:pPr marL="742950" indent="-514350">
              <a:buAutoNum type="arabicPeriod" startAt="2"/>
            </a:pPr>
            <a:r>
              <a:rPr lang="ru-RU" dirty="0"/>
              <a:t>клиент-серверные системы мониторинга. </a:t>
            </a:r>
          </a:p>
          <a:p>
            <a:pPr marL="1200150" lvl="1" indent="-514350">
              <a:buFont typeface="Wingdings" panose="05000000000000000000" pitchFamily="2" charset="2"/>
              <a:buChar char="ü"/>
            </a:pPr>
            <a:r>
              <a:rPr lang="ru-RU" dirty="0"/>
              <a:t>Надёжный мониторинг</a:t>
            </a:r>
          </a:p>
          <a:p>
            <a:pPr marL="1200150" lvl="1" indent="-514350">
              <a:buFont typeface="Wingdings" panose="05000000000000000000" pitchFamily="2" charset="2"/>
              <a:buChar char="ü"/>
            </a:pPr>
            <a:r>
              <a:rPr lang="ru-RU" dirty="0"/>
              <a:t>Сохранность ресурсов сервера</a:t>
            </a:r>
          </a:p>
          <a:p>
            <a:pPr marL="1200150" lvl="1" indent="-514350">
              <a:buFont typeface="Wingdings" panose="05000000000000000000" pitchFamily="2" charset="2"/>
              <a:buChar char="v"/>
            </a:pPr>
            <a:r>
              <a:rPr lang="ru-RU" dirty="0"/>
              <a:t>Сложность администрирования и настройки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9ED008-F66B-429D-B57A-05C15D7E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4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8E755-EFB7-458F-A2D9-136206CF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F3094-0A16-4816-8170-1167E4010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HTTP – </a:t>
            </a:r>
            <a:r>
              <a:rPr lang="ru-RU" dirty="0"/>
              <a:t>протокол прикладного уровня передачи произвольных данных</a:t>
            </a:r>
          </a:p>
          <a:p>
            <a:pPr lvl="1"/>
            <a:r>
              <a:rPr lang="ru-RU" dirty="0"/>
              <a:t>Клиенты – отправляют запросы</a:t>
            </a:r>
          </a:p>
          <a:p>
            <a:pPr lvl="1"/>
            <a:r>
              <a:rPr lang="ru-RU" dirty="0"/>
              <a:t>Серверы – обрабатывают запросы</a:t>
            </a:r>
          </a:p>
          <a:p>
            <a:pPr lvl="1"/>
            <a:r>
              <a:rPr lang="ru-RU" dirty="0"/>
              <a:t>Прокси – посредники для выполнения транспортных служб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E3468E-13F8-49B0-B177-FD39185B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F6C1761-0945-4A50-9B0A-503D43F1A52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SNMP</a:t>
            </a:r>
            <a:r>
              <a:rPr lang="ru-RU" dirty="0"/>
              <a:t> – протокол для управления устройствами в </a:t>
            </a:r>
            <a:r>
              <a:rPr lang="en-US" dirty="0"/>
              <a:t>IP</a:t>
            </a:r>
            <a:r>
              <a:rPr lang="ru-RU" dirty="0"/>
              <a:t>-сетях на основе архитектур </a:t>
            </a:r>
            <a:r>
              <a:rPr lang="en-US" dirty="0"/>
              <a:t>TCP/UDP</a:t>
            </a:r>
            <a:r>
              <a:rPr lang="ru-RU" dirty="0"/>
              <a:t>. Используется в системах сетевого управления для контроля подключённых к сети устройств. (маршрутизаторы, коммутаторы, серверы, и т.д.)</a:t>
            </a:r>
          </a:p>
        </p:txBody>
      </p:sp>
    </p:spTree>
    <p:extLst>
      <p:ext uri="{BB962C8B-B14F-4D97-AF65-F5344CB8AC3E}">
        <p14:creationId xmlns:p14="http://schemas.microsoft.com/office/powerpoint/2010/main" val="382786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ACBBC-F211-4BAB-93F2-AE165944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B4273-5954-44C9-9770-B01E1799B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опрос всех серверов для обновления их статуса в системе;</a:t>
            </a:r>
          </a:p>
          <a:p>
            <a:r>
              <a:rPr lang="ru-RU" dirty="0"/>
              <a:t>добавление нового сервера в пул серверов;</a:t>
            </a:r>
          </a:p>
          <a:p>
            <a:r>
              <a:rPr lang="ru-RU" dirty="0"/>
              <a:t>удаление сервера из пула серверов;</a:t>
            </a:r>
          </a:p>
          <a:p>
            <a:r>
              <a:rPr lang="ru-RU" dirty="0"/>
              <a:t>отправление запроса выбранному серверу;</a:t>
            </a:r>
          </a:p>
          <a:p>
            <a:r>
              <a:rPr lang="ru-RU" dirty="0"/>
              <a:t>отправление запроса на автоматически выбранный сервер;</a:t>
            </a:r>
          </a:p>
          <a:p>
            <a:r>
              <a:rPr lang="ru-RU" dirty="0"/>
              <a:t>мониторинг состояния запроса.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B9DDA3-9F99-41A6-86F5-3674DE8B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C9B94CB-0777-426E-9C9E-F9591418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компонентов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0C5AB5-5619-4E10-8418-12F5A069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7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F5AA54-C99E-4059-B36A-8FBD59778E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307" y="2167021"/>
            <a:ext cx="7677386" cy="31917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Текст 5">
            <a:extLst>
              <a:ext uri="{FF2B5EF4-FFF2-40B4-BE49-F238E27FC236}">
                <a16:creationId xmlns:a16="http://schemas.microsoft.com/office/drawing/2014/main" id="{F8F3310C-5BFF-4DEC-9176-25224C803BD7}"/>
              </a:ext>
            </a:extLst>
          </p:cNvPr>
          <p:cNvSpPr txBox="1">
            <a:spLocks/>
          </p:cNvSpPr>
          <p:nvPr/>
        </p:nvSpPr>
        <p:spPr>
          <a:xfrm>
            <a:off x="711450" y="2006600"/>
            <a:ext cx="3283034" cy="757989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73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buNone/>
            </a:pP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Структура решения</a:t>
            </a:r>
            <a:r>
              <a:rPr lang="ru-RU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7865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AA674E5-DC16-4F1B-BEC9-1A9AF44C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445276" cy="1600200"/>
          </a:xfrm>
        </p:spPr>
        <p:txBody>
          <a:bodyPr>
            <a:normAutofit/>
          </a:bodyPr>
          <a:lstStyle/>
          <a:p>
            <a:r>
              <a:rPr lang="ru-RU" sz="4400" dirty="0"/>
              <a:t>Взаимодействие компонентов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8275533-8EB4-4BA6-84D6-2FF8471C7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7"/>
          </a:xfrm>
        </p:spPr>
        <p:txBody>
          <a:bodyPr>
            <a:normAutofit/>
          </a:bodyPr>
          <a:lstStyle/>
          <a:p>
            <a:r>
              <a:rPr lang="ru-RU" sz="2400" dirty="0"/>
              <a:t>На рисунке справа представлена диаграмма последовательностей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A1D4FF2-DE9B-42CF-8049-4E365609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8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EA66D7-BBA7-4E8C-97F4-BB3EBEA936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548" y="718260"/>
            <a:ext cx="4924926" cy="5421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12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074E94-3FC1-469D-83AB-25EA481172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5" y="1758364"/>
            <a:ext cx="8687669" cy="415524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C64E01A-81DB-47AB-BF10-BC50A3FB3EDD}"/>
              </a:ext>
            </a:extLst>
          </p:cNvPr>
          <p:cNvSpPr txBox="1">
            <a:spLocks/>
          </p:cNvSpPr>
          <p:nvPr/>
        </p:nvSpPr>
        <p:spPr>
          <a:xfrm>
            <a:off x="838200" y="313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Use-case </a:t>
            </a:r>
            <a:r>
              <a:rPr lang="ru-RU" sz="4400" dirty="0">
                <a:solidFill>
                  <a:schemeClr val="tx1"/>
                </a:solidFill>
              </a:rPr>
              <a:t>диаграмма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1B36D3-0E67-44D2-8CDB-AFF5A7F2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0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341</Words>
  <Application>Microsoft Office PowerPoint</Application>
  <PresentationFormat>Широкоэкранный</PresentationFormat>
  <Paragraphs>84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Сервис мониторинга состояния серверов</vt:lpstr>
      <vt:lpstr>Цель работы</vt:lpstr>
      <vt:lpstr>Аналоги</vt:lpstr>
      <vt:lpstr>Виды систем мониторинга</vt:lpstr>
      <vt:lpstr>Передача данных</vt:lpstr>
      <vt:lpstr>Требования к программе</vt:lpstr>
      <vt:lpstr>Взаимодействие компонентов</vt:lpstr>
      <vt:lpstr>Взаимодействие компонентов</vt:lpstr>
      <vt:lpstr>Презентация PowerPoint</vt:lpstr>
      <vt:lpstr>Технологический стек</vt:lpstr>
      <vt:lpstr>Интерфейс. Главная страница</vt:lpstr>
      <vt:lpstr>Интерфейс. Сервер занят</vt:lpstr>
      <vt:lpstr>Интерфейс. Запрос выполнен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Мониторинг состояния серверов</dc:title>
  <dc:creator>Night</dc:creator>
  <cp:lastModifiedBy>Night</cp:lastModifiedBy>
  <cp:revision>26</cp:revision>
  <dcterms:created xsi:type="dcterms:W3CDTF">2020-12-28T00:28:20Z</dcterms:created>
  <dcterms:modified xsi:type="dcterms:W3CDTF">2020-12-28T10:23:05Z</dcterms:modified>
</cp:coreProperties>
</file>