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Сетевая модель и стек протоколов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Курс читает Рогозин Николай Олегович</a:t>
            </a:r>
            <a:r>
              <a:rPr lang="en-US" altLang="en-US"/>
              <a:t>, </a:t>
            </a:r>
            <a:r>
              <a:rPr lang="ru-RU" altLang="en-US"/>
              <a:t>каф. ИУ-7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/>
              <a:t>прикладных процессов;</a:t>
            </a:r>
            <a:endParaRPr lang="ru-RU" dirty="0"/>
          </a:p>
          <a:p>
            <a:r>
              <a:rPr lang="ru-RU" dirty="0" smtClean="0"/>
              <a:t>формы </a:t>
            </a:r>
            <a:r>
              <a:rPr lang="ru-RU" dirty="0"/>
              <a:t>представления данных;</a:t>
            </a:r>
            <a:endParaRPr lang="ru-RU" dirty="0"/>
          </a:p>
          <a:p>
            <a:r>
              <a:rPr lang="ru-RU" dirty="0" smtClean="0"/>
              <a:t>единообразное хранение </a:t>
            </a:r>
            <a:r>
              <a:rPr lang="ru-RU" dirty="0"/>
              <a:t>данных;</a:t>
            </a:r>
            <a:endParaRPr lang="ru-RU" dirty="0"/>
          </a:p>
          <a:p>
            <a:r>
              <a:rPr lang="ru-RU" dirty="0" smtClean="0"/>
              <a:t>управление </a:t>
            </a:r>
            <a:r>
              <a:rPr lang="ru-RU" dirty="0"/>
              <a:t>сетевыми ресурсами;</a:t>
            </a:r>
            <a:endParaRPr lang="ru-RU" dirty="0"/>
          </a:p>
          <a:p>
            <a:r>
              <a:rPr lang="ru-RU" dirty="0" smtClean="0"/>
              <a:t>безопасность </a:t>
            </a:r>
            <a:r>
              <a:rPr lang="ru-RU" dirty="0"/>
              <a:t>данных и защите информации;</a:t>
            </a:r>
            <a:endParaRPr lang="ru-RU" dirty="0"/>
          </a:p>
          <a:p>
            <a:r>
              <a:rPr lang="ru-RU" dirty="0" smtClean="0"/>
              <a:t>диагностика </a:t>
            </a:r>
            <a:r>
              <a:rPr lang="ru-RU" dirty="0"/>
              <a:t>программ и технических средств.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</a:t>
            </a:r>
            <a:r>
              <a:rPr lang="ru-RU" dirty="0" smtClean="0"/>
              <a:t>беспечивает </a:t>
            </a:r>
            <a:r>
              <a:rPr lang="ru-RU" dirty="0"/>
              <a:t>прикладным процессам средства доступа к области </a:t>
            </a:r>
            <a:r>
              <a:rPr lang="ru-RU" dirty="0" smtClean="0"/>
              <a:t>взаимодействия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абор </a:t>
            </a:r>
            <a:r>
              <a:rPr lang="ru-RU" dirty="0"/>
              <a:t>разнообразных протоколов, с помощью которых пользователи сети получают доступ к разделяемым ресурсам, таким как файлы, принтеры или гипертекстовые </a:t>
            </a:r>
            <a:r>
              <a:rPr lang="ru-RU" dirty="0" err="1"/>
              <a:t>Web</a:t>
            </a:r>
            <a:r>
              <a:rPr lang="ru-RU" dirty="0"/>
              <a:t>-страницы, а также организуют свою совместную работу, например с помощью протокола электронной почты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Одна из основных задач этого уровня – определить, как следует обрабатывать запрос прикладной программы, другими словами, какой вид должен принять данный запрос.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прикладного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50160"/>
          </a:xfrm>
        </p:spPr>
        <p:txBody>
          <a:bodyPr>
            <a:normAutofit fontScale="85000"/>
          </a:bodyPr>
          <a:lstStyle/>
          <a:p>
            <a:r>
              <a:rPr lang="ru-RU" sz="3200" dirty="0"/>
              <a:t>П</a:t>
            </a:r>
            <a:r>
              <a:rPr lang="ru-RU" sz="3200" dirty="0" smtClean="0"/>
              <a:t>ередача файлов</a:t>
            </a:r>
            <a:r>
              <a:rPr lang="en-US" sz="3200" dirty="0" smtClean="0"/>
              <a:t>,</a:t>
            </a:r>
            <a:r>
              <a:rPr lang="ru-RU" sz="3200" dirty="0" smtClean="0"/>
              <a:t> управление заданиями</a:t>
            </a:r>
            <a:r>
              <a:rPr lang="en-US" sz="3200" dirty="0" smtClean="0"/>
              <a:t>,</a:t>
            </a:r>
            <a:r>
              <a:rPr lang="ru-RU" sz="3200" dirty="0" smtClean="0"/>
              <a:t> управление </a:t>
            </a:r>
            <a:r>
              <a:rPr lang="ru-RU" sz="3200" dirty="0"/>
              <a:t>системой и т. д;</a:t>
            </a:r>
            <a:endParaRPr lang="ru-RU" sz="3200" dirty="0"/>
          </a:p>
          <a:p>
            <a:r>
              <a:rPr lang="ru-RU" sz="3200" dirty="0" smtClean="0"/>
              <a:t>Идентификация </a:t>
            </a:r>
            <a:r>
              <a:rPr lang="ru-RU" sz="3200" dirty="0"/>
              <a:t>пользователей по их паролям, адресам, электронным подписям;</a:t>
            </a:r>
            <a:endParaRPr lang="ru-RU" sz="3200" dirty="0"/>
          </a:p>
          <a:p>
            <a:r>
              <a:rPr lang="ru-RU" sz="3200" dirty="0" smtClean="0"/>
              <a:t>Определение </a:t>
            </a:r>
            <a:r>
              <a:rPr lang="ru-RU" sz="3200" dirty="0"/>
              <a:t>функционирующих абонентов и возможности доступа к новым прикладным процессам;</a:t>
            </a:r>
            <a:endParaRPr lang="ru-RU" sz="3200" dirty="0"/>
          </a:p>
          <a:p>
            <a:r>
              <a:rPr lang="ru-RU" sz="3200" dirty="0" smtClean="0"/>
              <a:t>Определение </a:t>
            </a:r>
            <a:r>
              <a:rPr lang="ru-RU" sz="3200" dirty="0"/>
              <a:t>достаточности имеющихся ресурсов;</a:t>
            </a:r>
            <a:endParaRPr lang="ru-RU" sz="3200" dirty="0"/>
          </a:p>
          <a:p>
            <a:r>
              <a:rPr lang="ru-RU" sz="3200" dirty="0"/>
              <a:t> </a:t>
            </a:r>
            <a:r>
              <a:rPr lang="ru-RU" sz="3200" dirty="0" smtClean="0"/>
              <a:t>Организация </a:t>
            </a:r>
            <a:r>
              <a:rPr lang="ru-RU" sz="3200" dirty="0"/>
              <a:t>запросов на соединение с другими прикладными процессами;</a:t>
            </a:r>
            <a:endParaRPr lang="ru-RU" sz="3200" dirty="0"/>
          </a:p>
          <a:p>
            <a:r>
              <a:rPr lang="ru-RU" sz="3200" dirty="0" smtClean="0"/>
              <a:t>Передача </a:t>
            </a:r>
            <a:r>
              <a:rPr lang="ru-RU" sz="3200" dirty="0"/>
              <a:t>заявок представительскому уровню на необходимые методы описания информации;</a:t>
            </a:r>
            <a:endParaRPr lang="ru-RU" sz="32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прикладного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Выбор процедур планируемого диалога процессов;</a:t>
            </a:r>
            <a:endParaRPr lang="ru-RU" sz="2800" dirty="0"/>
          </a:p>
          <a:p>
            <a:r>
              <a:rPr lang="ru-RU" sz="2800" dirty="0"/>
              <a:t>Управление данными, которыми обмениваются прикладные процессы и синхронизация взаимодействия прикладных процессов;</a:t>
            </a:r>
            <a:endParaRPr lang="ru-RU" sz="2800" dirty="0"/>
          </a:p>
          <a:p>
            <a:r>
              <a:rPr lang="ru-RU" sz="2800" dirty="0"/>
              <a:t>Определение качества обслуживания (время доставки блоков данных, допустимой частоты ошибок);</a:t>
            </a:r>
            <a:endParaRPr lang="ru-RU" sz="2800" dirty="0"/>
          </a:p>
          <a:p>
            <a:r>
              <a:rPr lang="ru-RU" sz="2800" dirty="0"/>
              <a:t>Соглашение об исправлении ошибок и определении достоверности данных;</a:t>
            </a:r>
            <a:endParaRPr lang="ru-RU" sz="2800" dirty="0"/>
          </a:p>
          <a:p>
            <a:r>
              <a:rPr lang="ru-RU" sz="2800" dirty="0"/>
              <a:t>Согласование ограничений, накладываемых на синтаксис (наборы символов, структура данных).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прикладного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/>
              <a:t>FTP </a:t>
            </a:r>
            <a:r>
              <a:rPr lang="en-US" dirty="0"/>
              <a:t>(File Transfer Protocol) </a:t>
            </a:r>
            <a:r>
              <a:rPr lang="ru-RU" dirty="0"/>
              <a:t>протокол передачи файлов;</a:t>
            </a:r>
            <a:endParaRPr lang="ru-RU" dirty="0"/>
          </a:p>
          <a:p>
            <a:r>
              <a:rPr lang="en-US" dirty="0" smtClean="0"/>
              <a:t>TFTP </a:t>
            </a:r>
            <a:r>
              <a:rPr lang="en-US" dirty="0"/>
              <a:t>(Trivial File Transfer Protocol) </a:t>
            </a:r>
            <a:r>
              <a:rPr lang="ru-RU" dirty="0"/>
              <a:t>простейший протокол пересылки файлов;</a:t>
            </a:r>
            <a:endParaRPr lang="ru-RU" dirty="0"/>
          </a:p>
          <a:p>
            <a:r>
              <a:rPr lang="en-US" dirty="0" smtClean="0"/>
              <a:t>X.400 </a:t>
            </a:r>
            <a:r>
              <a:rPr lang="ru-RU" dirty="0"/>
              <a:t>электронная почта;</a:t>
            </a:r>
            <a:endParaRPr lang="ru-RU" dirty="0"/>
          </a:p>
          <a:p>
            <a:r>
              <a:rPr lang="en-US" dirty="0" smtClean="0"/>
              <a:t>Telnet </a:t>
            </a:r>
            <a:r>
              <a:rPr lang="ru-RU" dirty="0"/>
              <a:t>работа с удаленным терминалом;</a:t>
            </a:r>
            <a:endParaRPr lang="ru-RU" dirty="0"/>
          </a:p>
          <a:p>
            <a:r>
              <a:rPr lang="en-US" dirty="0" smtClean="0"/>
              <a:t>SMTP </a:t>
            </a:r>
            <a:r>
              <a:rPr lang="en-US" dirty="0"/>
              <a:t>(Simple Mail Transfer Protocol) </a:t>
            </a:r>
            <a:r>
              <a:rPr lang="ru-RU" dirty="0"/>
              <a:t>простой протокол почтового обмена;</a:t>
            </a:r>
            <a:endParaRPr lang="ru-RU" dirty="0"/>
          </a:p>
          <a:p>
            <a:r>
              <a:rPr lang="en-US" dirty="0" smtClean="0"/>
              <a:t>CMIP </a:t>
            </a:r>
            <a:r>
              <a:rPr lang="en-US" dirty="0"/>
              <a:t>(Common Management Information Protocol) </a:t>
            </a:r>
            <a:r>
              <a:rPr lang="ru-RU" dirty="0"/>
              <a:t>общий протокол управления информацией;</a:t>
            </a:r>
            <a:endParaRPr lang="ru-RU" dirty="0"/>
          </a:p>
          <a:p>
            <a:r>
              <a:rPr lang="en-US" dirty="0" smtClean="0"/>
              <a:t>SLIP </a:t>
            </a:r>
            <a:r>
              <a:rPr lang="en-US" dirty="0"/>
              <a:t>(Serial Line IP) IP </a:t>
            </a:r>
            <a:r>
              <a:rPr lang="ru-RU" dirty="0"/>
              <a:t>для последовательных линий. Протокол последовательной посимвольной передачи данных;</a:t>
            </a:r>
            <a:endParaRPr lang="ru-RU" dirty="0"/>
          </a:p>
          <a:p>
            <a:r>
              <a:rPr lang="en-US" dirty="0" smtClean="0"/>
              <a:t>SNMP </a:t>
            </a:r>
            <a:r>
              <a:rPr lang="en-US" dirty="0"/>
              <a:t>(Simple Network Management Protocol) </a:t>
            </a:r>
            <a:r>
              <a:rPr lang="ru-RU" dirty="0"/>
              <a:t>простой протокол сетевого управления;</a:t>
            </a:r>
            <a:endParaRPr lang="ru-RU" dirty="0"/>
          </a:p>
          <a:p>
            <a:r>
              <a:rPr lang="en-US" dirty="0" smtClean="0"/>
              <a:t>FTAM </a:t>
            </a:r>
            <a:r>
              <a:rPr lang="en-US" dirty="0"/>
              <a:t>(File Transfer, Access, and Management) </a:t>
            </a:r>
            <a:r>
              <a:rPr lang="ru-RU" dirty="0"/>
              <a:t>протокол передачи, доступа и управления файлами.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беспечивает </a:t>
            </a:r>
            <a:r>
              <a:rPr lang="ru-RU" dirty="0"/>
              <a:t>то, что информация, передаваемая прикладным уровнем, будет понятна прикладному уровню в другой системе.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случаях необходимости уровень представления в момент передачи информации выполняет преобразование форматов данных в некоторый общий формат представления, а в момент приема, соответственно, выполняет обратное преобразование. Таким образом, прикладные уровни могут преодолеть, например, синтаксические различия в представлении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</a:t>
            </a:r>
            <a:r>
              <a:rPr lang="ru-RU" dirty="0" smtClean="0"/>
              <a:t>основе система ASN.1</a:t>
            </a:r>
            <a:r>
              <a:rPr lang="en-US" dirty="0"/>
              <a:t>,</a:t>
            </a:r>
            <a:r>
              <a:rPr lang="ru-RU" dirty="0" smtClean="0"/>
              <a:t> служащая </a:t>
            </a:r>
            <a:r>
              <a:rPr lang="ru-RU" dirty="0"/>
              <a:t>для описания структуры файлов, а также </a:t>
            </a:r>
            <a:r>
              <a:rPr lang="ru-RU" dirty="0" smtClean="0"/>
              <a:t>позволяющая </a:t>
            </a:r>
            <a:r>
              <a:rPr lang="ru-RU" dirty="0"/>
              <a:t>решить проблему шифрования данных.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этом уровне может выполняться шифрование и дешифрование данных, благодаря которым секретность обмена данными обеспечивается сразу для всех прикладных сервисов. </a:t>
            </a:r>
            <a:endParaRPr lang="ru-RU" dirty="0" smtClean="0"/>
          </a:p>
          <a:p>
            <a:r>
              <a:rPr lang="ru-RU" dirty="0" smtClean="0"/>
              <a:t>Примером </a:t>
            </a:r>
            <a:r>
              <a:rPr lang="ru-RU" dirty="0"/>
              <a:t>такого протокола является протокол </a:t>
            </a:r>
            <a:r>
              <a:rPr lang="ru-RU" dirty="0" err="1"/>
              <a:t>Secure</a:t>
            </a:r>
            <a:r>
              <a:rPr lang="ru-RU" dirty="0"/>
              <a:t> </a:t>
            </a:r>
            <a:r>
              <a:rPr lang="ru-RU" dirty="0" err="1"/>
              <a:t>Socket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(SSL), который обеспечивает секретный обмен сообщениями для протоколов прикладного уровня стека TCP/IP.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уровень обеспечивает преобразование данных (кодирование, компрессия и т.п.) прикладного уровня в поток информации для транспортного уровня.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уровня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Генерация запросов на установление сеансов взаимодействия прикладных процессов.</a:t>
            </a:r>
            <a:endParaRPr lang="ru-RU" dirty="0"/>
          </a:p>
          <a:p>
            <a:r>
              <a:rPr lang="ru-RU" dirty="0" smtClean="0"/>
              <a:t>Согласование </a:t>
            </a:r>
            <a:r>
              <a:rPr lang="ru-RU" dirty="0"/>
              <a:t>представления данных между прикладными процессами.</a:t>
            </a:r>
            <a:endParaRPr lang="ru-RU" dirty="0"/>
          </a:p>
          <a:p>
            <a:r>
              <a:rPr lang="ru-RU" dirty="0" smtClean="0"/>
              <a:t>Реализация </a:t>
            </a:r>
            <a:r>
              <a:rPr lang="ru-RU" dirty="0"/>
              <a:t>форм представления данных.</a:t>
            </a:r>
            <a:endParaRPr lang="ru-RU" dirty="0"/>
          </a:p>
          <a:p>
            <a:r>
              <a:rPr lang="ru-RU" dirty="0" smtClean="0"/>
              <a:t>Представление </a:t>
            </a:r>
            <a:r>
              <a:rPr lang="ru-RU" dirty="0"/>
              <a:t>графического материала (чертежей, рисунков, схем).</a:t>
            </a:r>
            <a:endParaRPr lang="ru-RU" dirty="0"/>
          </a:p>
          <a:p>
            <a:r>
              <a:rPr lang="ru-RU" dirty="0" smtClean="0"/>
              <a:t>Засекречивание </a:t>
            </a:r>
            <a:r>
              <a:rPr lang="ru-RU" dirty="0"/>
              <a:t>данных.</a:t>
            </a:r>
            <a:endParaRPr lang="ru-RU" dirty="0"/>
          </a:p>
          <a:p>
            <a:r>
              <a:rPr lang="ru-RU" dirty="0" smtClean="0"/>
              <a:t>Передача </a:t>
            </a:r>
            <a:r>
              <a:rPr lang="ru-RU" dirty="0"/>
              <a:t>запросов на прекращение сеансов.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Определяет </a:t>
            </a:r>
            <a:r>
              <a:rPr lang="ru-RU" dirty="0"/>
              <a:t>процедуру проведения сеансов между пользователями или прикладными процессами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 </a:t>
            </a:r>
            <a:r>
              <a:rPr lang="ru-RU" dirty="0" smtClean="0"/>
              <a:t>Обеспечивает </a:t>
            </a:r>
            <a:r>
              <a:rPr lang="ru-RU" dirty="0"/>
              <a:t>управление диалогом для того, чтобы фиксировать, какая из сторон является активной в настоящий момент, а также предоставляет средства синхронизации. </a:t>
            </a:r>
            <a:endParaRPr lang="ru-RU" dirty="0" smtClean="0"/>
          </a:p>
          <a:p>
            <a:r>
              <a:rPr lang="ru-RU" dirty="0" smtClean="0"/>
              <a:t>Последние </a:t>
            </a:r>
            <a:r>
              <a:rPr lang="ru-RU" dirty="0"/>
              <a:t>позволяют вставлять контрольные точки в длинные передачи, чтобы в случае отказа можно было вернуться назад к последней контрольной точке, вместо того чтобы начинать все сначала.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сеансового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сеансовом уровне определяется, какой будет передача между двумя прикладными процессами:</a:t>
            </a:r>
            <a:endParaRPr lang="ru-RU" dirty="0" smtClean="0"/>
          </a:p>
          <a:p>
            <a:pPr lvl="1"/>
            <a:r>
              <a:rPr lang="ru-RU" dirty="0" smtClean="0"/>
              <a:t>полудуплексной </a:t>
            </a:r>
            <a:r>
              <a:rPr lang="ru-RU" dirty="0"/>
              <a:t>(процессы будут передавать и принимать данные по очереди</a:t>
            </a:r>
            <a:r>
              <a:rPr lang="ru-RU" dirty="0" smtClean="0"/>
              <a:t>);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marL="274320" lvl="1" indent="0">
              <a:buNone/>
            </a:pPr>
            <a:endParaRPr lang="ru-RU" dirty="0"/>
          </a:p>
          <a:p>
            <a:pPr lvl="1"/>
            <a:r>
              <a:rPr lang="ru-RU" dirty="0" smtClean="0"/>
              <a:t>дуплексной </a:t>
            </a:r>
            <a:r>
              <a:rPr lang="ru-RU" dirty="0"/>
              <a:t>(процессы будут передавать данные, и принимать их </a:t>
            </a:r>
            <a:r>
              <a:rPr lang="ru-RU" dirty="0" smtClean="0"/>
              <a:t>одновременно</a:t>
            </a:r>
            <a:r>
              <a:rPr lang="ru-RU" dirty="0"/>
              <a:t>).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http://ok-t.ru/studopedia/baza10/3600183254985.files/image06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70" y="3425324"/>
            <a:ext cx="367240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26" y="5505301"/>
            <a:ext cx="4659150" cy="92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Эталонная </a:t>
            </a:r>
            <a:r>
              <a:rPr lang="ru-RU" dirty="0"/>
              <a:t>модель OSI, иногда называемая стеком OSI представляет собой 7-уровневую сетевую иерархию </a:t>
            </a:r>
            <a:r>
              <a:rPr lang="ru-RU" dirty="0" smtClean="0"/>
              <a:t> </a:t>
            </a:r>
            <a:r>
              <a:rPr lang="ru-RU" dirty="0"/>
              <a:t>разработанную Международной организацией по стандартам (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Standardization</a:t>
            </a:r>
            <a:r>
              <a:rPr lang="ru-RU" dirty="0"/>
              <a:t> </a:t>
            </a:r>
            <a:r>
              <a:rPr lang="ru-RU" dirty="0" err="1"/>
              <a:t>Organization</a:t>
            </a:r>
            <a:r>
              <a:rPr lang="ru-RU" dirty="0"/>
              <a:t> - ISO). </a:t>
            </a:r>
            <a:endParaRPr lang="ru-RU" dirty="0" smtClean="0"/>
          </a:p>
          <a:p>
            <a:r>
              <a:rPr lang="ru-RU" dirty="0" smtClean="0"/>
              <a:t>Содержит </a:t>
            </a:r>
            <a:r>
              <a:rPr lang="ru-RU" dirty="0"/>
              <a:t>в себе по сути 2 различных модели:</a:t>
            </a:r>
            <a:endParaRPr lang="ru-RU" dirty="0"/>
          </a:p>
          <a:p>
            <a:pPr lvl="1"/>
            <a:r>
              <a:rPr lang="ru-RU" b="1" dirty="0"/>
              <a:t>горизонтальную модель </a:t>
            </a:r>
            <a:r>
              <a:rPr lang="ru-RU" dirty="0"/>
              <a:t>на базе протоколов, обеспечивающую механизм взаимодействия программ и процессов на различных машинах</a:t>
            </a:r>
            <a:endParaRPr lang="ru-RU" dirty="0"/>
          </a:p>
          <a:p>
            <a:pPr lvl="1"/>
            <a:r>
              <a:rPr lang="ru-RU" b="1" dirty="0"/>
              <a:t>вертикальную модель </a:t>
            </a:r>
            <a:r>
              <a:rPr lang="ru-RU" dirty="0"/>
              <a:t>на основе услуг, обеспечиваемых соседними уровнями друг другу на одной машине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сеансового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ru-RU" dirty="0"/>
              <a:t>Установление и завершение на сеансовом уровне соединения между взаимодействующими системами.</a:t>
            </a:r>
            <a:endParaRPr lang="ru-RU" dirty="0"/>
          </a:p>
          <a:p>
            <a:r>
              <a:rPr lang="ru-RU" dirty="0" smtClean="0"/>
              <a:t>Выполнение </a:t>
            </a:r>
            <a:r>
              <a:rPr lang="ru-RU" dirty="0"/>
              <a:t>нормального и срочного обмена данными между прикладными процессами.</a:t>
            </a:r>
            <a:endParaRPr lang="ru-RU" dirty="0"/>
          </a:p>
          <a:p>
            <a:r>
              <a:rPr lang="ru-RU" dirty="0" smtClean="0"/>
              <a:t>Управление </a:t>
            </a:r>
            <a:r>
              <a:rPr lang="ru-RU" dirty="0"/>
              <a:t>взаимодействием прикладных процессов.</a:t>
            </a:r>
            <a:endParaRPr lang="ru-RU" dirty="0"/>
          </a:p>
          <a:p>
            <a:r>
              <a:rPr lang="ru-RU" dirty="0" smtClean="0"/>
              <a:t>Синхронизация </a:t>
            </a:r>
            <a:r>
              <a:rPr lang="ru-RU" dirty="0"/>
              <a:t>сеансовых соединений.</a:t>
            </a:r>
            <a:endParaRPr lang="ru-RU" dirty="0"/>
          </a:p>
          <a:p>
            <a:r>
              <a:rPr lang="ru-RU" dirty="0" smtClean="0"/>
              <a:t>Извещение </a:t>
            </a:r>
            <a:r>
              <a:rPr lang="ru-RU" dirty="0"/>
              <a:t>прикладных процессов об исключительных ситуациях.</a:t>
            </a:r>
            <a:endParaRPr lang="ru-RU" dirty="0"/>
          </a:p>
          <a:p>
            <a:r>
              <a:rPr lang="ru-RU" dirty="0" smtClean="0"/>
              <a:t>Установление </a:t>
            </a:r>
            <a:r>
              <a:rPr lang="ru-RU" dirty="0"/>
              <a:t>в прикладном процессе меток, позволяющих после отказа либо ошибки восстановить его выполнение от ближайшей метки.</a:t>
            </a:r>
            <a:endParaRPr lang="ru-RU" dirty="0"/>
          </a:p>
          <a:p>
            <a:r>
              <a:rPr lang="ru-RU" dirty="0" smtClean="0"/>
              <a:t>Прерывание </a:t>
            </a:r>
            <a:r>
              <a:rPr lang="ru-RU" dirty="0"/>
              <a:t>в нужных случаях прикладного процесса и его корректное возобновление.</a:t>
            </a:r>
            <a:endParaRPr lang="ru-RU" dirty="0"/>
          </a:p>
          <a:p>
            <a:r>
              <a:rPr lang="ru-RU" dirty="0" smtClean="0"/>
              <a:t>Прекращение </a:t>
            </a:r>
            <a:r>
              <a:rPr lang="ru-RU" dirty="0"/>
              <a:t>сеанса без потери данных.</a:t>
            </a:r>
            <a:endParaRPr lang="ru-RU" dirty="0"/>
          </a:p>
          <a:p>
            <a:r>
              <a:rPr lang="ru-RU" dirty="0" smtClean="0"/>
              <a:t>Передача </a:t>
            </a:r>
            <a:r>
              <a:rPr lang="ru-RU" dirty="0"/>
              <a:t>особых сообщений о ходе проведения сеанса.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Транспортный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предназначен для передачи пакетов через коммуникационную сеть. На транспортном уровне пакеты разбиваются на блоки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Работа транспортного уровня заключается в том, чтобы обеспечить приложениям или верхним уровням модели (прикладному и сеансовому) передачу данных с той степенью надежности, которая им </a:t>
            </a:r>
            <a:r>
              <a:rPr lang="ru-RU" dirty="0" smtClean="0"/>
              <a:t>требуется</a:t>
            </a:r>
            <a:r>
              <a:rPr lang="en-US" dirty="0" smtClean="0"/>
              <a:t>, </a:t>
            </a:r>
            <a:r>
              <a:rPr lang="ru-RU" dirty="0" smtClean="0"/>
              <a:t>в связи с возможной потерей</a:t>
            </a:r>
            <a:r>
              <a:rPr lang="en-US" dirty="0" smtClean="0"/>
              <a:t>/</a:t>
            </a:r>
            <a:r>
              <a:rPr lang="ru-RU" dirty="0" smtClean="0"/>
              <a:t>искажением данных</a:t>
            </a:r>
            <a:endParaRPr lang="en-US" dirty="0" smtClean="0"/>
          </a:p>
          <a:p>
            <a:r>
              <a:rPr lang="ru-RU" dirty="0"/>
              <a:t>определяет адресацию физических устройств (систем, их частей) в сети. Этот уровень гарантирует доставку блоков информации адресатам и управляет этой доставкой. Его главной задачей является обеспечение эффективных, удобных и надежных форм передачи информации между системами.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протоколы транспортного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(Transmission Control Protocol) </a:t>
            </a:r>
            <a:r>
              <a:rPr lang="ru-RU" dirty="0"/>
              <a:t>протокол управления передачей стека </a:t>
            </a:r>
            <a:r>
              <a:rPr lang="en-US" dirty="0"/>
              <a:t>TCP/IP;</a:t>
            </a:r>
            <a:endParaRPr lang="en-US" dirty="0"/>
          </a:p>
          <a:p>
            <a:r>
              <a:rPr lang="en-US" dirty="0" smtClean="0"/>
              <a:t>UDP </a:t>
            </a:r>
            <a:r>
              <a:rPr lang="en-US" dirty="0"/>
              <a:t>(User Datagram Protocol) </a:t>
            </a:r>
            <a:r>
              <a:rPr lang="ru-RU" dirty="0"/>
              <a:t>пользовательский протокол дейтаграмм стека </a:t>
            </a:r>
            <a:r>
              <a:rPr lang="en-US" dirty="0"/>
              <a:t>TCP/IP;</a:t>
            </a:r>
            <a:endParaRPr lang="en-US" dirty="0"/>
          </a:p>
          <a:p>
            <a:r>
              <a:rPr lang="en-US" dirty="0" smtClean="0"/>
              <a:t>NCP </a:t>
            </a:r>
            <a:r>
              <a:rPr lang="en-US" dirty="0"/>
              <a:t>(NetWare Core Protocol) </a:t>
            </a:r>
            <a:r>
              <a:rPr lang="ru-RU" dirty="0"/>
              <a:t>базовый протокол сетей </a:t>
            </a:r>
            <a:r>
              <a:rPr lang="en-US" dirty="0"/>
              <a:t>NetWare;</a:t>
            </a:r>
            <a:endParaRPr lang="en-US" dirty="0"/>
          </a:p>
          <a:p>
            <a:r>
              <a:rPr lang="en-US" dirty="0" smtClean="0"/>
              <a:t>SPX </a:t>
            </a:r>
            <a:r>
              <a:rPr lang="en-US" dirty="0"/>
              <a:t>(Sequenced Packet </a:t>
            </a:r>
            <a:r>
              <a:rPr lang="en-US" dirty="0" err="1"/>
              <a:t>eXchange</a:t>
            </a:r>
            <a:r>
              <a:rPr lang="en-US" dirty="0"/>
              <a:t>) </a:t>
            </a:r>
            <a:r>
              <a:rPr lang="ru-RU" dirty="0"/>
              <a:t>упорядоченный обмен пакетами стека </a:t>
            </a:r>
            <a:r>
              <a:rPr lang="en-US" dirty="0"/>
              <a:t>Novell;</a:t>
            </a:r>
            <a:endParaRPr lang="en-US" dirty="0"/>
          </a:p>
          <a:p>
            <a:r>
              <a:rPr lang="en-US" dirty="0" smtClean="0"/>
              <a:t>TP4 </a:t>
            </a:r>
            <a:r>
              <a:rPr lang="en-US" dirty="0"/>
              <a:t>(Transmission Protocol) – </a:t>
            </a:r>
            <a:r>
              <a:rPr lang="ru-RU" dirty="0"/>
              <a:t>протокол передачи класса 4.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TCP (</a:t>
            </a:r>
            <a:r>
              <a:rPr lang="ru-RU" dirty="0" smtClean="0"/>
              <a:t>Установление соединения)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88840"/>
            <a:ext cx="466656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3832" y="4930508"/>
            <a:ext cx="2652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Соединение установлено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83832" y="2924944"/>
            <a:ext cx="54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53018" y="3471463"/>
            <a:ext cx="99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SYN/ACK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55840" y="4077072"/>
            <a:ext cx="553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43621" y="5855267"/>
            <a:ext cx="1906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UDP </a:t>
            </a:r>
            <a:r>
              <a:rPr lang="ru-RU" dirty="0" smtClean="0"/>
              <a:t>(без установления соединения)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276872"/>
            <a:ext cx="480926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83832" y="3136322"/>
            <a:ext cx="85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12024" y="3789040"/>
            <a:ext cx="732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транспортного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dirty="0"/>
              <a:t>Управление передачей по сети и обеспечение целостности блоков данных.</a:t>
            </a:r>
            <a:endParaRPr lang="ru-RU" dirty="0"/>
          </a:p>
          <a:p>
            <a:r>
              <a:rPr lang="ru-RU" dirty="0" smtClean="0"/>
              <a:t>Обнаружение </a:t>
            </a:r>
            <a:r>
              <a:rPr lang="ru-RU" dirty="0"/>
              <a:t>ошибок, частичная их ликвидация и сообщение о неисправленных ошибках.</a:t>
            </a:r>
            <a:endParaRPr lang="ru-RU" dirty="0"/>
          </a:p>
          <a:p>
            <a:r>
              <a:rPr lang="ru-RU" dirty="0" smtClean="0"/>
              <a:t>Восстановление </a:t>
            </a:r>
            <a:r>
              <a:rPr lang="ru-RU" dirty="0"/>
              <a:t>передачи после отказов и неисправностей.</a:t>
            </a:r>
            <a:endParaRPr lang="ru-RU" dirty="0"/>
          </a:p>
          <a:p>
            <a:r>
              <a:rPr lang="ru-RU" dirty="0" smtClean="0"/>
              <a:t>Укрупнение </a:t>
            </a:r>
            <a:r>
              <a:rPr lang="ru-RU" dirty="0"/>
              <a:t>или разделение блоков данных.</a:t>
            </a:r>
            <a:endParaRPr lang="ru-RU" dirty="0"/>
          </a:p>
          <a:p>
            <a:r>
              <a:rPr lang="ru-RU" dirty="0" smtClean="0"/>
              <a:t>Предоставление </a:t>
            </a:r>
            <a:r>
              <a:rPr lang="ru-RU" dirty="0"/>
              <a:t>приоритетов при передаче блоков (нормальная или срочная).</a:t>
            </a:r>
            <a:endParaRPr lang="ru-RU" dirty="0"/>
          </a:p>
          <a:p>
            <a:r>
              <a:rPr lang="ru-RU" dirty="0" smtClean="0"/>
              <a:t>Подтверждение </a:t>
            </a:r>
            <a:r>
              <a:rPr lang="ru-RU" dirty="0"/>
              <a:t>передачи.</a:t>
            </a:r>
            <a:endParaRPr lang="ru-RU" dirty="0"/>
          </a:p>
          <a:p>
            <a:r>
              <a:rPr lang="ru-RU" dirty="0" smtClean="0"/>
              <a:t>Ликвидация </a:t>
            </a:r>
            <a:r>
              <a:rPr lang="ru-RU" dirty="0"/>
              <a:t>блоков при тупиковых ситуациях в сети.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Устанавливает </a:t>
            </a:r>
            <a:r>
              <a:rPr lang="ru-RU" dirty="0"/>
              <a:t>связь в вычислительной сети между двумя системами и обеспечивает прокладку виртуальных каналов между </a:t>
            </a:r>
            <a:r>
              <a:rPr lang="ru-RU" dirty="0" smtClean="0"/>
              <a:t>ними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ообщает </a:t>
            </a:r>
            <a:r>
              <a:rPr lang="ru-RU" dirty="0"/>
              <a:t>транспортному уровню о появляющихся ошибках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твечает </a:t>
            </a:r>
            <a:r>
              <a:rPr lang="ru-RU" dirty="0"/>
              <a:t>за их адресацию и </a:t>
            </a:r>
            <a:r>
              <a:rPr lang="ru-RU" dirty="0" smtClean="0"/>
              <a:t>доставку сообщений – </a:t>
            </a:r>
            <a:r>
              <a:rPr lang="en-US" dirty="0" smtClean="0"/>
              <a:t>“</a:t>
            </a:r>
            <a:r>
              <a:rPr lang="ru-RU" dirty="0" smtClean="0"/>
              <a:t>пакетов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Прокладка наилучшего пути для передачи данных называется маршрутизацией, и ее решение является главной задачей сетевого уровня. 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роблема </a:t>
            </a:r>
            <a:r>
              <a:rPr lang="ru-RU" dirty="0"/>
              <a:t>осложняется тем, что самый короткий путь не всегда самый лучший. Часто критерием при выборе маршрута является время передачи данных по этому маршруту; оно зависит от пропускной способности каналов связи и интенсивности трафика, которая может изменяться с течением времени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нутри </a:t>
            </a:r>
            <a:r>
              <a:rPr lang="ru-RU" dirty="0"/>
              <a:t>сети доставка данных регулируется канальным уровнем</a:t>
            </a:r>
            <a:r>
              <a:rPr lang="ru-RU" dirty="0" smtClean="0"/>
              <a:t>, связанным с жестким ограничением по использованию в определенной топологии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а вот доставкой данных между сетями занимается сетевой уровень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организации доставки пакетов на сетевом уровне используется понятие номер сети. В этом случае адрес получателя состоит из номера сети и номера компьютера в этой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сетевого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IP (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протокол </a:t>
            </a:r>
            <a:r>
              <a:rPr lang="ru-RU" dirty="0" err="1"/>
              <a:t>Internet</a:t>
            </a:r>
            <a:r>
              <a:rPr lang="ru-RU" dirty="0"/>
              <a:t>, сетевой протокол стека TCP/IP, который предоставляет адресную и маршрутную информацию;</a:t>
            </a:r>
            <a:endParaRPr lang="ru-RU" dirty="0"/>
          </a:p>
          <a:p>
            <a:r>
              <a:rPr lang="ru-RU" dirty="0" smtClean="0"/>
              <a:t>IPX </a:t>
            </a:r>
            <a:r>
              <a:rPr lang="ru-RU" dirty="0"/>
              <a:t>(</a:t>
            </a:r>
            <a:r>
              <a:rPr lang="ru-RU" dirty="0" err="1"/>
              <a:t>Internetwork</a:t>
            </a:r>
            <a:r>
              <a:rPr lang="ru-RU" dirty="0"/>
              <a:t>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Exchange</a:t>
            </a:r>
            <a:r>
              <a:rPr lang="ru-RU" dirty="0"/>
              <a:t>) протокол межсетевого обмена пакетами, предназначенный для адресации и маршрутизации пакетов в сетях </a:t>
            </a:r>
            <a:r>
              <a:rPr lang="ru-RU" dirty="0" err="1"/>
              <a:t>Novell</a:t>
            </a:r>
            <a:r>
              <a:rPr lang="ru-RU" dirty="0"/>
              <a:t>;</a:t>
            </a:r>
            <a:endParaRPr lang="ru-RU" dirty="0"/>
          </a:p>
          <a:p>
            <a:r>
              <a:rPr lang="ru-RU" dirty="0" smtClean="0"/>
              <a:t>X.25 </a:t>
            </a:r>
            <a:r>
              <a:rPr lang="ru-RU" dirty="0"/>
              <a:t>международный стандарт для глобальных коммуникаций с коммутацией пакетов (частично этот протокол реализован на уровне 2);</a:t>
            </a:r>
            <a:endParaRPr lang="ru-RU" dirty="0"/>
          </a:p>
          <a:p>
            <a:r>
              <a:rPr lang="ru-RU" dirty="0" smtClean="0"/>
              <a:t>CLNP </a:t>
            </a:r>
            <a:r>
              <a:rPr lang="ru-RU" dirty="0"/>
              <a:t>(</a:t>
            </a:r>
            <a:r>
              <a:rPr lang="ru-RU" dirty="0" err="1"/>
              <a:t>Connection</a:t>
            </a:r>
            <a:r>
              <a:rPr lang="ru-RU" dirty="0"/>
              <a:t> </a:t>
            </a:r>
            <a:r>
              <a:rPr lang="ru-RU" dirty="0" err="1"/>
              <a:t>Less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сетевой протокол без организации соединений.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сетевого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Создание сетевых соединений и идентификация их портов.</a:t>
            </a:r>
            <a:endParaRPr lang="ru-RU" dirty="0"/>
          </a:p>
          <a:p>
            <a:r>
              <a:rPr lang="ru-RU" dirty="0" smtClean="0"/>
              <a:t>Обнаружение </a:t>
            </a:r>
            <a:r>
              <a:rPr lang="ru-RU" dirty="0"/>
              <a:t>и исправление ошибок, возникающих при передаче через коммуникационную сеть.</a:t>
            </a:r>
            <a:endParaRPr lang="ru-RU" dirty="0"/>
          </a:p>
          <a:p>
            <a:r>
              <a:rPr lang="ru-RU" dirty="0" smtClean="0"/>
              <a:t>Управление </a:t>
            </a:r>
            <a:r>
              <a:rPr lang="ru-RU" dirty="0"/>
              <a:t>потоками пакетов.</a:t>
            </a:r>
            <a:endParaRPr lang="ru-RU" dirty="0"/>
          </a:p>
          <a:p>
            <a:r>
              <a:rPr lang="ru-RU" dirty="0" smtClean="0"/>
              <a:t>Организация </a:t>
            </a:r>
            <a:r>
              <a:rPr lang="ru-RU" dirty="0"/>
              <a:t>(упорядочение) последовательностей пакетов.</a:t>
            </a:r>
            <a:endParaRPr lang="ru-RU" dirty="0"/>
          </a:p>
          <a:p>
            <a:r>
              <a:rPr lang="ru-RU" dirty="0" smtClean="0"/>
              <a:t>Маршрутизация </a:t>
            </a:r>
            <a:r>
              <a:rPr lang="ru-RU" dirty="0"/>
              <a:t>и коммутация.</a:t>
            </a:r>
            <a:endParaRPr lang="ru-RU" dirty="0"/>
          </a:p>
          <a:p>
            <a:r>
              <a:rPr lang="ru-RU" dirty="0" smtClean="0"/>
              <a:t>Сегментирование </a:t>
            </a:r>
            <a:r>
              <a:rPr lang="ru-RU" dirty="0"/>
              <a:t>и объединение пакетов.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уровень компьютера-отправителя взаимодействует с таким же уровнем компьютера-получателя, как будто он связан напрямую. Такая связь называется логической или виртуальной связью. В действительности взаимодействие осуществляется между смежными уровнями одного компьютера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В горизонтальной модели двум программам требуется общий протокол для обмена данными.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вертикальной модели соседние уровни обмениваются данными с использованием интерфейсов прикладных программ API (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Канальный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предназначен для обеспечения взаимодействия сетей на физическом </a:t>
            </a:r>
            <a:r>
              <a:rPr lang="ru-RU" dirty="0" smtClean="0"/>
              <a:t>уровне (в частности проверка доступности среды передачи) и реализация механизмов </a:t>
            </a:r>
            <a:r>
              <a:rPr lang="ru-RU" dirty="0"/>
              <a:t>контроля за ошибками, которые могут возникнуть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Упаковывает данные в битах </a:t>
            </a:r>
            <a:r>
              <a:rPr lang="ru-RU" dirty="0"/>
              <a:t>в кадры, проверяет их на целостность и, если нужно, исправляет ошибки (формирует повторный запрос поврежденного кадра) и отправляет на сетевой </a:t>
            </a:r>
            <a:r>
              <a:rPr lang="ru-RU" dirty="0" smtClean="0"/>
              <a:t>уровень</a:t>
            </a:r>
            <a:endParaRPr lang="ru-RU" dirty="0" smtClean="0"/>
          </a:p>
          <a:p>
            <a:r>
              <a:rPr lang="ru-RU" dirty="0"/>
              <a:t>обеспечивает корректность передачи каждого кадра, помещая специальную последовательность бит, в начало и конец каждого кадра, чтобы отметить его, а также вычисляет контрольную сумму, суммируя все байты кадра определенным способом и добавляя контрольную сумму к кадру.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канального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800" dirty="0"/>
              <a:t>HDLC (</a:t>
            </a:r>
            <a:r>
              <a:rPr lang="ru-RU" sz="3800" dirty="0" err="1"/>
              <a:t>High</a:t>
            </a:r>
            <a:r>
              <a:rPr lang="ru-RU" sz="3800" dirty="0"/>
              <a:t> </a:t>
            </a:r>
            <a:r>
              <a:rPr lang="ru-RU" sz="3800" dirty="0" err="1"/>
              <a:t>Level</a:t>
            </a:r>
            <a:r>
              <a:rPr lang="ru-RU" sz="3800" dirty="0"/>
              <a:t> </a:t>
            </a:r>
            <a:r>
              <a:rPr lang="ru-RU" sz="3800" dirty="0" err="1"/>
              <a:t>Data</a:t>
            </a:r>
            <a:r>
              <a:rPr lang="ru-RU" sz="3800" dirty="0"/>
              <a:t> </a:t>
            </a:r>
            <a:r>
              <a:rPr lang="ru-RU" sz="3800" dirty="0" err="1"/>
              <a:t>Link</a:t>
            </a:r>
            <a:r>
              <a:rPr lang="ru-RU" sz="3800" dirty="0"/>
              <a:t> </a:t>
            </a:r>
            <a:r>
              <a:rPr lang="ru-RU" sz="3800" dirty="0" err="1"/>
              <a:t>Control</a:t>
            </a:r>
            <a:r>
              <a:rPr lang="ru-RU" sz="3800" dirty="0"/>
              <a:t>) протокол управления каналом передачи данных высокого уровня, для последовательных соединений;</a:t>
            </a:r>
            <a:endParaRPr lang="ru-RU" sz="3800" dirty="0"/>
          </a:p>
          <a:p>
            <a:r>
              <a:rPr lang="ru-RU" sz="3800" dirty="0" smtClean="0"/>
              <a:t>IEEE </a:t>
            </a:r>
            <a:r>
              <a:rPr lang="ru-RU" sz="3800" dirty="0"/>
              <a:t>802.2 LLC (тип I и тип II) обеспечивают MAC для сред 802.x;</a:t>
            </a:r>
            <a:endParaRPr lang="ru-RU" sz="3800" dirty="0"/>
          </a:p>
          <a:p>
            <a:r>
              <a:rPr lang="ru-RU" sz="3800" dirty="0" smtClean="0"/>
              <a:t> </a:t>
            </a:r>
            <a:r>
              <a:rPr lang="ru-RU" sz="3800" dirty="0" err="1"/>
              <a:t>Ethernet</a:t>
            </a:r>
            <a:r>
              <a:rPr lang="ru-RU" sz="3800" dirty="0"/>
              <a:t> сетевая технология по стандарту IEEE 802.3 для сетей, использующая шинную топологию и коллективный доступ с прослушиванием несущей частоты и обнаружением конфликтов;</a:t>
            </a:r>
            <a:endParaRPr lang="ru-RU" sz="3800" dirty="0"/>
          </a:p>
          <a:p>
            <a:r>
              <a:rPr lang="ru-RU" sz="3800" dirty="0" err="1" smtClean="0"/>
              <a:t>Token</a:t>
            </a:r>
            <a:r>
              <a:rPr lang="ru-RU" sz="3800" dirty="0" smtClean="0"/>
              <a:t> </a:t>
            </a:r>
            <a:r>
              <a:rPr lang="ru-RU" sz="3800" dirty="0" err="1"/>
              <a:t>ring</a:t>
            </a:r>
            <a:r>
              <a:rPr lang="ru-RU" sz="3800" dirty="0"/>
              <a:t> сетевая технология по стандарту IEEE 802.5, использующая кольцевую топологию и метод доступа к кольцу с передачей маркера;</a:t>
            </a:r>
            <a:endParaRPr lang="ru-RU" sz="3800" dirty="0"/>
          </a:p>
          <a:p>
            <a:r>
              <a:rPr lang="ru-RU" sz="3800" dirty="0" smtClean="0"/>
              <a:t>FDDI </a:t>
            </a:r>
            <a:r>
              <a:rPr lang="ru-RU" sz="3800" dirty="0"/>
              <a:t>(</a:t>
            </a:r>
            <a:r>
              <a:rPr lang="ru-RU" sz="3800" dirty="0" err="1"/>
              <a:t>Fiber</a:t>
            </a:r>
            <a:r>
              <a:rPr lang="ru-RU" sz="3800" dirty="0"/>
              <a:t> </a:t>
            </a:r>
            <a:r>
              <a:rPr lang="ru-RU" sz="3800" dirty="0" err="1"/>
              <a:t>Distributed</a:t>
            </a:r>
            <a:r>
              <a:rPr lang="ru-RU" sz="3800" dirty="0"/>
              <a:t> </a:t>
            </a:r>
            <a:r>
              <a:rPr lang="ru-RU" sz="3800" err="1"/>
              <a:t>Date</a:t>
            </a:r>
            <a:r>
              <a:rPr lang="ru-RU" sz="3800"/>
              <a:t> </a:t>
            </a:r>
            <a:r>
              <a:rPr lang="ru-RU" sz="3800" smtClean="0"/>
              <a:t>Interface) </a:t>
            </a:r>
            <a:r>
              <a:rPr lang="ru-RU" sz="3800" dirty="0"/>
              <a:t>сетевая технология по стандарту IEEE 802.6, использующая оптоволоконный носитель;</a:t>
            </a:r>
            <a:endParaRPr lang="ru-RU" sz="3800" dirty="0"/>
          </a:p>
          <a:p>
            <a:r>
              <a:rPr lang="ru-RU" sz="3800" dirty="0" smtClean="0"/>
              <a:t>X.25 </a:t>
            </a:r>
            <a:r>
              <a:rPr lang="ru-RU" sz="3800" dirty="0"/>
              <a:t>международный стандарт для глобальных коммуникаций с коммутацией пакетов;</a:t>
            </a:r>
            <a:endParaRPr lang="ru-RU" sz="3800" dirty="0"/>
          </a:p>
          <a:p>
            <a:r>
              <a:rPr lang="ru-RU" sz="3800" dirty="0" err="1" smtClean="0"/>
              <a:t>Frame</a:t>
            </a:r>
            <a:r>
              <a:rPr lang="ru-RU" sz="3800" dirty="0" smtClean="0"/>
              <a:t> </a:t>
            </a:r>
            <a:r>
              <a:rPr lang="ru-RU" sz="3800" dirty="0" err="1"/>
              <a:t>relay</a:t>
            </a:r>
            <a:r>
              <a:rPr lang="ru-RU" sz="3800" dirty="0"/>
              <a:t> сеть, организованная из технологий Х25 и ISDN.</a:t>
            </a:r>
            <a:endParaRPr lang="ru-RU" sz="38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Канальный уровень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 </a:t>
            </a:r>
            <a:r>
              <a:rPr lang="ru-RU" dirty="0"/>
              <a:t>уровень – подуровень канального (второго) уровня модели OSI, согласно стандартам IEEE 802.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Выступает </a:t>
            </a:r>
            <a:r>
              <a:rPr lang="ru-RU" dirty="0"/>
              <a:t>в качестве интерфейса между </a:t>
            </a:r>
            <a:r>
              <a:rPr lang="ru-RU" dirty="0" smtClean="0"/>
              <a:t>подуровнем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LLC </a:t>
            </a:r>
            <a:r>
              <a:rPr lang="ru-RU" dirty="0"/>
              <a:t>и физическим (первым) уровнем.</a:t>
            </a:r>
            <a:endParaRPr lang="ru-RU" dirty="0" smtClean="0"/>
          </a:p>
          <a:p>
            <a:r>
              <a:rPr lang="en-US" dirty="0" smtClean="0"/>
              <a:t>LLC </a:t>
            </a:r>
            <a:r>
              <a:rPr lang="ru-RU" dirty="0" smtClean="0"/>
              <a:t>уровень -</a:t>
            </a:r>
            <a:r>
              <a:rPr lang="en-US" dirty="0" smtClean="0"/>
              <a:t> </a:t>
            </a:r>
            <a:r>
              <a:rPr lang="ru-RU" dirty="0"/>
              <a:t>подуровень управления логической связью — по стандарту IEEE 802 — верхний подуровень канального уровня модели OSI, осуществляет: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1) управление </a:t>
            </a:r>
            <a:r>
              <a:rPr lang="ru-RU" dirty="0"/>
              <a:t>передачей </a:t>
            </a:r>
            <a:r>
              <a:rPr lang="ru-RU" dirty="0" smtClean="0"/>
              <a:t>данных;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2)обеспечивает </a:t>
            </a:r>
            <a:r>
              <a:rPr lang="ru-RU" dirty="0"/>
              <a:t>проверку и правильность передачи  </a:t>
            </a:r>
            <a:r>
              <a:rPr lang="ru-RU" dirty="0" smtClean="0"/>
              <a:t>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информации </a:t>
            </a:r>
            <a:r>
              <a:rPr lang="ru-RU" dirty="0"/>
              <a:t>по соединению.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канального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Организация (установление, управление, расторжение) канальных соединений и идентификация их портов.</a:t>
            </a:r>
            <a:endParaRPr lang="ru-RU" dirty="0"/>
          </a:p>
          <a:p>
            <a:r>
              <a:rPr lang="ru-RU" dirty="0" smtClean="0"/>
              <a:t>Организация </a:t>
            </a:r>
            <a:r>
              <a:rPr lang="ru-RU" dirty="0"/>
              <a:t>и передача кадров.</a:t>
            </a:r>
            <a:endParaRPr lang="ru-RU" dirty="0"/>
          </a:p>
          <a:p>
            <a:r>
              <a:rPr lang="ru-RU" dirty="0" smtClean="0"/>
              <a:t>Обнаружение </a:t>
            </a:r>
            <a:r>
              <a:rPr lang="ru-RU" dirty="0"/>
              <a:t>и исправление ошибок.</a:t>
            </a:r>
            <a:endParaRPr lang="ru-RU" dirty="0"/>
          </a:p>
          <a:p>
            <a:r>
              <a:rPr lang="ru-RU" dirty="0" smtClean="0"/>
              <a:t>Управление </a:t>
            </a:r>
            <a:r>
              <a:rPr lang="ru-RU" dirty="0"/>
              <a:t>потоками данных.</a:t>
            </a:r>
            <a:endParaRPr lang="ru-RU" dirty="0"/>
          </a:p>
          <a:p>
            <a:r>
              <a:rPr lang="ru-RU" dirty="0" smtClean="0"/>
              <a:t>Обеспечение </a:t>
            </a:r>
            <a:r>
              <a:rPr lang="ru-RU" dirty="0"/>
              <a:t>прозрачности логических каналов (передачи по ним данных, закодированных любым способом).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определяет метод передачи данных, представленных в двоичном виде, от одного устройства (компьютера) к другому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Задает то</a:t>
            </a:r>
            <a:r>
              <a:rPr lang="en-US" dirty="0" smtClean="0"/>
              <a:t>, </a:t>
            </a:r>
            <a:r>
              <a:rPr lang="ru-RU" dirty="0" smtClean="0"/>
              <a:t>как кабель присоединен к адаптеру</a:t>
            </a:r>
            <a:r>
              <a:rPr lang="en-US" dirty="0" smtClean="0"/>
              <a:t>, </a:t>
            </a:r>
            <a:r>
              <a:rPr lang="ru-RU" dirty="0" smtClean="0"/>
              <a:t>характеристики оборудования</a:t>
            </a:r>
            <a:r>
              <a:rPr lang="en-US" dirty="0" smtClean="0"/>
              <a:t>, </a:t>
            </a:r>
            <a:r>
              <a:rPr lang="ru-RU" dirty="0" smtClean="0"/>
              <a:t>топологию и дизайн сети.</a:t>
            </a:r>
            <a:endParaRPr lang="ru-RU" dirty="0" smtClean="0"/>
          </a:p>
          <a:p>
            <a:r>
              <a:rPr lang="ru-RU" dirty="0" smtClean="0"/>
              <a:t>Передает данные в виде потока бит информации.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физ.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Тип кабелей и разъемов</a:t>
            </a:r>
            <a:endParaRPr lang="ru-RU" dirty="0"/>
          </a:p>
          <a:p>
            <a:r>
              <a:rPr lang="ru-RU" dirty="0"/>
              <a:t>Разводку контактов в разъемах</a:t>
            </a:r>
            <a:endParaRPr lang="ru-RU" dirty="0"/>
          </a:p>
          <a:p>
            <a:r>
              <a:rPr lang="ru-RU" dirty="0"/>
              <a:t>Схему кодирования сигналов для значений 0 и 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физ.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 Установление и разъединение физических соединений.</a:t>
            </a:r>
            <a:endParaRPr lang="ru-RU" dirty="0"/>
          </a:p>
          <a:p>
            <a:r>
              <a:rPr lang="ru-RU" dirty="0" smtClean="0"/>
              <a:t>Передача </a:t>
            </a:r>
            <a:r>
              <a:rPr lang="ru-RU" dirty="0"/>
              <a:t>сигналов в последовательном коде и прием.</a:t>
            </a:r>
            <a:endParaRPr lang="ru-RU" dirty="0"/>
          </a:p>
          <a:p>
            <a:r>
              <a:rPr lang="ru-RU" dirty="0" smtClean="0"/>
              <a:t>Прослушивание</a:t>
            </a:r>
            <a:r>
              <a:rPr lang="ru-RU" dirty="0"/>
              <a:t>, в нужных случаях, каналов.</a:t>
            </a:r>
            <a:endParaRPr lang="ru-RU" dirty="0"/>
          </a:p>
          <a:p>
            <a:r>
              <a:rPr lang="ru-RU" dirty="0" smtClean="0"/>
              <a:t>Идентификация </a:t>
            </a:r>
            <a:r>
              <a:rPr lang="ru-RU" dirty="0"/>
              <a:t>каналов.</a:t>
            </a:r>
            <a:endParaRPr lang="ru-RU" dirty="0"/>
          </a:p>
          <a:p>
            <a:r>
              <a:rPr lang="ru-RU" dirty="0" smtClean="0"/>
              <a:t>Оповещение </a:t>
            </a:r>
            <a:r>
              <a:rPr lang="ru-RU" dirty="0"/>
              <a:t>о появлении неисправностей и отказов.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пецификации</a:t>
            </a:r>
            <a:r>
              <a:rPr lang="ru-RU" dirty="0" smtClean="0"/>
              <a:t> физ.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EIA-RS-232-C, CCITT V.24/V.28 - механические/электрические характеристики несбалансированного последовательного интерфейса.</a:t>
            </a:r>
            <a:endParaRPr lang="ru-RU" dirty="0"/>
          </a:p>
          <a:p>
            <a:r>
              <a:rPr lang="ru-RU" dirty="0"/>
              <a:t>EIA-RS-422/449, CCITT V.10 - механические, электрические и оптические характеристики сбалансированного последовательного интерфейса.</a:t>
            </a:r>
            <a:endParaRPr lang="ru-RU" dirty="0"/>
          </a:p>
          <a:p>
            <a:r>
              <a:rPr lang="ru-RU" dirty="0"/>
              <a:t>IEEE 802.3 -- </a:t>
            </a:r>
            <a:r>
              <a:rPr lang="ru-RU" dirty="0" err="1"/>
              <a:t>Ethernet</a:t>
            </a:r>
            <a:endParaRPr lang="ru-RU" dirty="0"/>
          </a:p>
          <a:p>
            <a:r>
              <a:rPr lang="ru-RU" dirty="0"/>
              <a:t>IEEE 802.5 -- 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ring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IEEE (</a:t>
            </a:r>
            <a:r>
              <a:rPr lang="ru-RU" dirty="0" err="1"/>
              <a:t>Institute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Electrical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Electronics</a:t>
            </a:r>
            <a:r>
              <a:rPr lang="ru-RU" dirty="0"/>
              <a:t> </a:t>
            </a:r>
            <a:r>
              <a:rPr lang="ru-RU" dirty="0" err="1"/>
              <a:t>Engineers</a:t>
            </a:r>
            <a:r>
              <a:rPr lang="ru-RU" dirty="0"/>
              <a:t>) является профессиональной организацией (США), определяющей стандарты, связанные с сетями и другими аспектами электронных коммуникаций. </a:t>
            </a:r>
            <a:endParaRPr lang="en-US" dirty="0" smtClean="0"/>
          </a:p>
          <a:p>
            <a:r>
              <a:rPr lang="ru-RU" dirty="0" smtClean="0"/>
              <a:t>Группа </a:t>
            </a:r>
            <a:r>
              <a:rPr lang="ru-RU" dirty="0"/>
              <a:t>IEEE 802.X содержит описание сетевых спецификаций и содержит стандарты, рекомендации и информационные документы для сетей и телекоммуникаций.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тандарты</a:t>
            </a:r>
            <a:r>
              <a:rPr lang="ru-RU" dirty="0" smtClean="0"/>
              <a:t> </a:t>
            </a:r>
            <a:r>
              <a:rPr lang="en-US" dirty="0"/>
              <a:t>IEEE 802.X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802.1</a:t>
            </a:r>
            <a:r>
              <a:rPr lang="ru-RU" dirty="0"/>
              <a:t> - задает стандарты управления сетью на MAC-уровне, включая алгоритм </a:t>
            </a:r>
            <a:r>
              <a:rPr lang="ru-RU" dirty="0" err="1"/>
              <a:t>Spanning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. Этот алгоритм используется для обеспечения единственности пути (отсутствия петель) в многосвязных сетях на основе мостов и коммутаторов с возможностью его замены альтернативным путем в случае выхода из строя. Документы также содержат спецификации сетевого управления и межсетевого взаимодействия.</a:t>
            </a:r>
            <a:endParaRPr lang="ru-RU" dirty="0"/>
          </a:p>
          <a:p>
            <a:r>
              <a:rPr lang="ru-RU" b="1" dirty="0"/>
              <a:t>802.2</a:t>
            </a:r>
            <a:r>
              <a:rPr lang="ru-RU" dirty="0"/>
              <a:t> - определяет функционирование подуровня LLC на канальном уровне модели OSI. LLC обеспечивает интерфейс между методами доступа к среде и сетевым уровнем. Прозрачные для вышележащих уровней функции LLC включают кадрирование, адресацию, контроль ошибок. Этот подуровень используется в спецификации 802.3 </a:t>
            </a:r>
            <a:r>
              <a:rPr lang="ru-RU" dirty="0" err="1"/>
              <a:t>Ethernet</a:t>
            </a:r>
            <a:r>
              <a:rPr lang="ru-RU" dirty="0"/>
              <a:t>, но не включен в спецификацию </a:t>
            </a:r>
            <a:r>
              <a:rPr lang="ru-RU" dirty="0" err="1"/>
              <a:t>Ethernet</a:t>
            </a:r>
            <a:r>
              <a:rPr lang="ru-RU" dirty="0"/>
              <a:t> II.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Появился впервые в 1973</a:t>
            </a:r>
            <a:endParaRPr lang="ru-RU" dirty="0" smtClean="0"/>
          </a:p>
          <a:p>
            <a:r>
              <a:rPr lang="ru-RU" dirty="0" smtClean="0"/>
              <a:t>В 1978 разделился на </a:t>
            </a:r>
            <a:r>
              <a:rPr lang="en-US" dirty="0" smtClean="0"/>
              <a:t>TCP </a:t>
            </a:r>
            <a:r>
              <a:rPr lang="ru-RU" dirty="0" smtClean="0"/>
              <a:t>и </a:t>
            </a:r>
            <a:r>
              <a:rPr lang="en-US" dirty="0" smtClean="0"/>
              <a:t>IP</a:t>
            </a:r>
            <a:endParaRPr lang="ru-RU" dirty="0" smtClean="0"/>
          </a:p>
          <a:p>
            <a:r>
              <a:rPr lang="ru-RU" dirty="0" smtClean="0"/>
              <a:t>В 1983 заменил </a:t>
            </a:r>
            <a:r>
              <a:rPr lang="en-US" dirty="0" smtClean="0"/>
              <a:t>NCP (Network Control Protocol) </a:t>
            </a:r>
            <a:r>
              <a:rPr lang="ru-RU" dirty="0" smtClean="0"/>
              <a:t>для </a:t>
            </a:r>
            <a:r>
              <a:rPr lang="en-US" dirty="0" smtClean="0"/>
              <a:t>ARPANET</a:t>
            </a:r>
            <a:endParaRPr lang="ru-RU" dirty="0" smtClean="0"/>
          </a:p>
          <a:p>
            <a:r>
              <a:rPr lang="ru-RU" dirty="0" smtClean="0"/>
              <a:t>Основной вклад принадлежит университету Беркли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тандарты</a:t>
            </a:r>
            <a:r>
              <a:rPr lang="ru-RU" dirty="0"/>
              <a:t> </a:t>
            </a:r>
            <a:r>
              <a:rPr lang="en-US" dirty="0"/>
              <a:t>IEEE 802.X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802.3</a:t>
            </a:r>
            <a:r>
              <a:rPr lang="ru-RU" dirty="0"/>
              <a:t> - описывает физический уровень и подуровень MAC для сетей с немодулированной передачей (</a:t>
            </a:r>
            <a:r>
              <a:rPr lang="ru-RU" dirty="0" err="1"/>
              <a:t>baseband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), использующих шинную топологию и метод доступа CSMA/CD. Этот стандарт был разработан совместно с компаниями </a:t>
            </a:r>
            <a:r>
              <a:rPr lang="ru-RU" dirty="0" err="1"/>
              <a:t>Digital</a:t>
            </a:r>
            <a:r>
              <a:rPr lang="ru-RU" dirty="0"/>
              <a:t>, </a:t>
            </a:r>
            <a:r>
              <a:rPr lang="ru-RU" dirty="0" err="1"/>
              <a:t>Intel</a:t>
            </a:r>
            <a:r>
              <a:rPr lang="ru-RU" dirty="0"/>
              <a:t>, </a:t>
            </a:r>
            <a:r>
              <a:rPr lang="ru-RU" dirty="0" err="1"/>
              <a:t>Xerox</a:t>
            </a:r>
            <a:r>
              <a:rPr lang="ru-RU" dirty="0"/>
              <a:t> и весьма близок к стандарту </a:t>
            </a:r>
            <a:r>
              <a:rPr lang="ru-RU" dirty="0" err="1"/>
              <a:t>Ethernet</a:t>
            </a:r>
            <a:r>
              <a:rPr lang="ru-RU" dirty="0"/>
              <a:t>. Однако стандарты </a:t>
            </a:r>
            <a:r>
              <a:rPr lang="ru-RU" dirty="0" err="1"/>
              <a:t>Ethernet</a:t>
            </a:r>
            <a:r>
              <a:rPr lang="ru-RU" dirty="0"/>
              <a:t> II и IEEE 802.3 не полностью идентичны и для обеспечения совместимости разнотипных узлов требуется применять специальные меры. 802.3 также включает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(100BaseTx, 100BaseFx, 100BaseFl).</a:t>
            </a:r>
            <a:endParaRPr lang="ru-RU" dirty="0"/>
          </a:p>
          <a:p>
            <a:r>
              <a:rPr lang="ru-RU" b="1" dirty="0"/>
              <a:t>802.5</a:t>
            </a:r>
            <a:r>
              <a:rPr lang="ru-RU" dirty="0"/>
              <a:t> - описывает физический уровень и подуровень MAC для сетей с кольцевой топологией и передачей маркеров. Этому стандарту соответствуют сети IBM 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Ring</a:t>
            </a:r>
            <a:r>
              <a:rPr lang="ru-RU" dirty="0"/>
              <a:t> 4/16 Мбит/с.</a:t>
            </a:r>
            <a:endParaRPr lang="ru-RU" dirty="0"/>
          </a:p>
          <a:p>
            <a:r>
              <a:rPr lang="ru-RU" b="1" dirty="0"/>
              <a:t>802.8</a:t>
            </a:r>
            <a:r>
              <a:rPr lang="ru-RU" dirty="0"/>
              <a:t> - отчет TAG по оптическим сетям. Документ содержит обсуждение использования оптических кабелей в сетях 802.3 - 802.6, а также рекомендации по установке оптических кабельных систем.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тандарты</a:t>
            </a:r>
            <a:r>
              <a:rPr lang="ru-RU" dirty="0"/>
              <a:t> </a:t>
            </a:r>
            <a:r>
              <a:rPr lang="en-US" dirty="0"/>
              <a:t>IEEE 802.X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802.9</a:t>
            </a:r>
            <a:r>
              <a:rPr lang="ru-RU" dirty="0"/>
              <a:t> - отчет рабочей группы по интеграции голоса и данных (IVD). Документ задает архитектуру и интерфейсы устройств для одновременной передачи данных и голоса по одной линии. Стандарт 802.9, принятый в 1993 году, совместим с ISDN и использует подуровень LLC, определенный в 802.2, а также поддерживает кабельные системы UTP (неэкранированные кабели из скрученных пар).</a:t>
            </a:r>
            <a:endParaRPr lang="ru-RU" dirty="0"/>
          </a:p>
          <a:p>
            <a:r>
              <a:rPr lang="ru-RU" b="1" dirty="0"/>
              <a:t>802.10</a:t>
            </a:r>
            <a:r>
              <a:rPr lang="ru-RU" dirty="0"/>
              <a:t> - в этом отчете рабочей группы по безопасности ЛВС рассмотрены вопросы обмена данными, шифрования, управления сетями и безопасности в сетевых архитектурах, совместимых с моделью OSI.</a:t>
            </a:r>
            <a:endParaRPr lang="ru-RU" dirty="0"/>
          </a:p>
          <a:p>
            <a:r>
              <a:rPr lang="ru-RU" b="1" dirty="0"/>
              <a:t>802.11</a:t>
            </a:r>
            <a:r>
              <a:rPr lang="ru-RU" dirty="0"/>
              <a:t> - имя рабочей группы, занимающейся </a:t>
            </a:r>
            <a:r>
              <a:rPr lang="ru-RU" dirty="0" err="1"/>
              <a:t>спецификацийе</a:t>
            </a:r>
            <a:r>
              <a:rPr lang="ru-RU" dirty="0"/>
              <a:t> 100BaseVG </a:t>
            </a:r>
            <a:r>
              <a:rPr lang="ru-RU" dirty="0" err="1"/>
              <a:t>Ethernet</a:t>
            </a:r>
            <a:r>
              <a:rPr lang="ru-RU" dirty="0"/>
              <a:t> 100BaseVG. Комитет 802.3, в свою очередь, также предложил спецификации для </a:t>
            </a:r>
            <a:r>
              <a:rPr lang="ru-RU" dirty="0" err="1"/>
              <a:t>Ethernet</a:t>
            </a:r>
            <a:r>
              <a:rPr lang="ru-RU" dirty="0"/>
              <a:t> 100 Мбит/с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тандарты</a:t>
            </a:r>
            <a:r>
              <a:rPr lang="ru-RU" dirty="0"/>
              <a:t> </a:t>
            </a:r>
            <a:r>
              <a:rPr lang="en-US" dirty="0"/>
              <a:t>IEEE 802.X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азные </a:t>
            </a:r>
            <a:r>
              <a:rPr lang="ru-RU" dirty="0"/>
              <a:t>комитеты 802.X задают разный порядок битов при передаче. </a:t>
            </a:r>
            <a:endParaRPr lang="ru-RU" dirty="0" smtClean="0"/>
          </a:p>
          <a:p>
            <a:r>
              <a:rPr lang="ru-RU" dirty="0" smtClean="0"/>
              <a:t>802.3 </a:t>
            </a:r>
            <a:r>
              <a:rPr lang="ru-RU" dirty="0"/>
              <a:t>(CSMA/CD) задает порядок LSB, при котором передается сначала наименее значимый бит (младший разряд</a:t>
            </a:r>
            <a:r>
              <a:rPr lang="ru-RU" dirty="0" smtClean="0"/>
              <a:t>) </a:t>
            </a:r>
            <a:endParaRPr lang="ru-RU" dirty="0" smtClean="0"/>
          </a:p>
          <a:p>
            <a:r>
              <a:rPr lang="ru-RU" dirty="0" smtClean="0"/>
              <a:t>802.5 </a:t>
            </a:r>
            <a:r>
              <a:rPr lang="ru-RU" dirty="0"/>
              <a:t>(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ring</a:t>
            </a:r>
            <a:r>
              <a:rPr lang="ru-RU" dirty="0"/>
              <a:t>) использует обратный порядок - MSB, как и ANSI X3T9.5 - комитет, отвечающий за архитектурные спецификации FDDI.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два варианта порядка передачи известны как "</a:t>
            </a:r>
            <a:r>
              <a:rPr lang="ru-RU" dirty="0" err="1"/>
              <a:t>little-endian</a:t>
            </a:r>
            <a:r>
              <a:rPr lang="ru-RU" dirty="0"/>
              <a:t>" (канонический) и "</a:t>
            </a:r>
            <a:r>
              <a:rPr lang="ru-RU" dirty="0" err="1"/>
              <a:t>big-endian</a:t>
            </a:r>
            <a:r>
              <a:rPr lang="ru-RU" dirty="0"/>
              <a:t>" </a:t>
            </a:r>
            <a:r>
              <a:rPr lang="ru-RU"/>
              <a:t>(</a:t>
            </a:r>
            <a:r>
              <a:rPr lang="ru-RU" smtClean="0"/>
              <a:t>нек</a:t>
            </a:r>
            <a:r>
              <a:rPr lang="ru-RU"/>
              <a:t>а</a:t>
            </a:r>
            <a:r>
              <a:rPr lang="ru-RU" smtClean="0"/>
              <a:t>нонический</a:t>
            </a:r>
            <a:r>
              <a:rPr lang="ru-RU" dirty="0"/>
              <a:t>), соответственно. Эта разница в порядке передачи имеет существенное значение для мостов и маршрутизаторов, связывающих различные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Наиболее </a:t>
            </a:r>
            <a:r>
              <a:rPr lang="ru-RU" dirty="0"/>
              <a:t>завершенный стандартный и в то же время популярный стек сетевых протоколов, имеющий многолетнюю историю.</a:t>
            </a:r>
            <a:endParaRPr lang="ru-RU" dirty="0"/>
          </a:p>
          <a:p>
            <a:r>
              <a:rPr lang="ru-RU" dirty="0"/>
              <a:t>Почти все большие сети передают основную часть своего трафика с помощью протокола TCP/IP.</a:t>
            </a:r>
            <a:endParaRPr lang="ru-RU" dirty="0"/>
          </a:p>
          <a:p>
            <a:r>
              <a:rPr lang="ru-RU" dirty="0"/>
              <a:t>Это метод получения доступа к сети </a:t>
            </a:r>
            <a:r>
              <a:rPr lang="ru-RU" dirty="0" err="1"/>
              <a:t>Internet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 smtClean="0"/>
              <a:t>Стек служит </a:t>
            </a:r>
            <a:r>
              <a:rPr lang="ru-RU" dirty="0"/>
              <a:t>основой для создания </a:t>
            </a:r>
            <a:r>
              <a:rPr lang="ru-RU" dirty="0" err="1"/>
              <a:t>intranet</a:t>
            </a:r>
            <a:r>
              <a:rPr lang="ru-RU" dirty="0"/>
              <a:t>- корпоративной сети, использующей транспортные услуги </a:t>
            </a:r>
            <a:r>
              <a:rPr lang="ru-RU" dirty="0" err="1"/>
              <a:t>Internet</a:t>
            </a:r>
            <a:r>
              <a:rPr lang="ru-RU" dirty="0"/>
              <a:t> и гипертекстовую технологию WWW, разработанную в </a:t>
            </a:r>
            <a:r>
              <a:rPr lang="ru-RU" dirty="0" err="1"/>
              <a:t>Internet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Все современные операционные системы поддерживают стек TCP/IP.</a:t>
            </a:r>
            <a:endParaRPr lang="ru-RU" dirty="0"/>
          </a:p>
          <a:p>
            <a:r>
              <a:rPr lang="ru-RU" dirty="0"/>
              <a:t>Это гибкая технология для соединения разнородных систем как на уровне транспортных подсистем, так и на уровне прикладных сервисов.</a:t>
            </a:r>
            <a:endParaRPr lang="ru-RU" dirty="0"/>
          </a:p>
          <a:p>
            <a:r>
              <a:rPr lang="ru-RU" dirty="0"/>
              <a:t>Это устойчивая масштабируемая межплатформенная среда для приложений клиент-сервер.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•   Независимость от сетевой технологии. </a:t>
            </a:r>
            <a:r>
              <a:rPr lang="ru-RU" dirty="0"/>
              <a:t>Стек протоколов TCP/IP не зависит от оборудования конечных пользователей, так как он только определяет элемент передачи - дейтаграмму - и описывает способ ее движения по сети.</a:t>
            </a:r>
            <a:endParaRPr lang="ru-RU" dirty="0"/>
          </a:p>
          <a:p>
            <a:r>
              <a:rPr lang="ru-RU" dirty="0"/>
              <a:t>•     </a:t>
            </a:r>
            <a:r>
              <a:rPr lang="ru-RU" b="1" dirty="0"/>
              <a:t>Всеобщая связанность. </a:t>
            </a:r>
            <a:r>
              <a:rPr lang="ru-RU" dirty="0"/>
              <a:t>Стек позволяет любой паре компьютеров, которые его поддерживают, взаимодействовать друг с другом. Каждому компьютеру назначается логический адрес, а каждая передаваемая дейтаграмма содержит логические адреса отправителя и получателя. Промежуточные маршрутизаторы используют адрес получателя для принятия решения о маршрутизации.</a:t>
            </a:r>
            <a:endParaRPr lang="ru-RU" dirty="0"/>
          </a:p>
          <a:p>
            <a:r>
              <a:rPr lang="ru-RU" dirty="0"/>
              <a:t>•     </a:t>
            </a:r>
            <a:r>
              <a:rPr lang="ru-RU" b="1" dirty="0" err="1"/>
              <a:t>Межконцевые</a:t>
            </a:r>
            <a:r>
              <a:rPr lang="ru-RU" b="1" dirty="0"/>
              <a:t> подтверждения. </a:t>
            </a:r>
            <a:r>
              <a:rPr lang="ru-RU" dirty="0"/>
              <a:t>Протоколы стека TCP/IP обеспечивают подтверждение правильности прохождения информации при обмене между отправителем и получателем.</a:t>
            </a:r>
            <a:endParaRPr lang="ru-RU" dirty="0"/>
          </a:p>
          <a:p>
            <a:r>
              <a:rPr lang="ru-RU" dirty="0"/>
              <a:t>•     </a:t>
            </a:r>
            <a:r>
              <a:rPr lang="ru-RU" b="1" dirty="0"/>
              <a:t>Стандартные прикладные протоколы. </a:t>
            </a:r>
            <a:r>
              <a:rPr lang="ru-RU" dirty="0"/>
              <a:t>Протоколы TCP/IP включают в свой состав средства для поддержки наиболее часто встречающихся приложений, таких как электронная почта, передача файлов, удаленный доступ и т.д.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тек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5122" name="Picture 2" descr="http://commons.bmstu.wiki/images/5/53/SiSS_12.1_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06" y="1412776"/>
            <a:ext cx="8369995" cy="416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PDU</a:t>
            </a:r>
            <a:endParaRPr lang="en-US" altLang="en-US"/>
          </a:p>
        </p:txBody>
      </p:sp>
      <p:graphicFrame>
        <p:nvGraphicFramePr>
          <p:cNvPr id="5" name="Замещающее содержимое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6870" cy="35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435"/>
                <a:gridCol w="5258435"/>
              </a:tblGrid>
              <a:tr h="894884">
                <a:tc>
                  <a:txBody>
                    <a:bodyPr/>
                    <a:p>
                      <a:r>
                        <a:rPr lang="ru-RU" dirty="0" smtClean="0"/>
                        <a:t>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ru-RU" dirty="0" smtClean="0"/>
                        <a:t>Единица данных</a:t>
                      </a:r>
                      <a:endParaRPr lang="ru-RU" dirty="0"/>
                    </a:p>
                  </a:txBody>
                  <a:tcPr/>
                </a:tc>
              </a:tr>
              <a:tr h="658377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dirty="0" smtClean="0"/>
                        <a:t>Прикладной уровень</a:t>
                      </a:r>
                      <a:r>
                        <a:rPr lang="ru-RU" baseline="0" dirty="0" smtClean="0"/>
                        <a:t> ( </a:t>
                      </a:r>
                      <a:r>
                        <a:rPr lang="en-US" baseline="0" dirty="0" smtClean="0"/>
                        <a:t>I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ru-RU" dirty="0" smtClean="0"/>
                        <a:t>Поток</a:t>
                      </a:r>
                      <a:endParaRPr lang="ru-RU" dirty="0"/>
                    </a:p>
                  </a:txBody>
                  <a:tcPr/>
                </a:tc>
              </a:tr>
              <a:tr h="658377">
                <a:tc>
                  <a:txBody>
                    <a:bodyPr/>
                    <a:p>
                      <a:r>
                        <a:rPr lang="ru-RU" dirty="0" smtClean="0"/>
                        <a:t>Основной уровень (</a:t>
                      </a:r>
                      <a:r>
                        <a:rPr lang="en-US" baseline="0" dirty="0" smtClean="0"/>
                        <a:t> II 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ru-RU" dirty="0" smtClean="0"/>
                        <a:t>Дейтаграмма</a:t>
                      </a:r>
                      <a:r>
                        <a:rPr lang="en-US" dirty="0" smtClean="0"/>
                        <a:t>(UDP)/ </a:t>
                      </a:r>
                      <a:r>
                        <a:rPr lang="ru-RU" dirty="0" smtClean="0"/>
                        <a:t>сегмент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smtClean="0"/>
                        <a:t>(</a:t>
                      </a:r>
                      <a:r>
                        <a:rPr lang="en-US" baseline="0" smtClean="0"/>
                        <a:t>TCP)</a:t>
                      </a:r>
                      <a:endParaRPr lang="ru-RU" dirty="0"/>
                    </a:p>
                  </a:txBody>
                  <a:tcPr/>
                </a:tc>
              </a:tr>
              <a:tr h="658377">
                <a:tc>
                  <a:txBody>
                    <a:bodyPr/>
                    <a:p>
                      <a:r>
                        <a:rPr lang="ru-RU" dirty="0" smtClean="0"/>
                        <a:t>Межсетевой ( </a:t>
                      </a:r>
                      <a:r>
                        <a:rPr lang="en-US" dirty="0" smtClean="0"/>
                        <a:t>III</a:t>
                      </a:r>
                      <a:r>
                        <a:rPr lang="en-US" baseline="0" dirty="0" smtClean="0"/>
                        <a:t> 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ru-RU" dirty="0" smtClean="0"/>
                        <a:t>Пакет или </a:t>
                      </a:r>
                      <a:r>
                        <a:rPr lang="en-US" dirty="0" smtClean="0"/>
                        <a:t>IP</a:t>
                      </a:r>
                      <a:r>
                        <a:rPr lang="ru-RU" dirty="0" smtClean="0"/>
                        <a:t>-дейтаграмма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(IP)</a:t>
                      </a:r>
                      <a:endParaRPr lang="ru-RU" dirty="0"/>
                    </a:p>
                  </a:txBody>
                  <a:tcPr/>
                </a:tc>
              </a:tr>
              <a:tr h="658377">
                <a:tc>
                  <a:txBody>
                    <a:bodyPr/>
                    <a:p>
                      <a:r>
                        <a:rPr lang="ru-RU" dirty="0" smtClean="0"/>
                        <a:t>Сетевых</a:t>
                      </a:r>
                      <a:r>
                        <a:rPr lang="ru-RU" baseline="0" dirty="0" smtClean="0"/>
                        <a:t> интерфейсов </a:t>
                      </a:r>
                      <a:r>
                        <a:rPr lang="en-US" baseline="0" dirty="0" smtClean="0"/>
                        <a:t>( IV 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ru-RU" dirty="0" smtClean="0"/>
                        <a:t>Кадр</a:t>
                      </a:r>
                      <a:r>
                        <a:rPr lang="ru-RU" baseline="0" dirty="0" smtClean="0"/>
                        <a:t> (фрейм)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стеков протоколов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412776"/>
            <a:ext cx="5832648" cy="529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18111</Words>
  <Application>WPS Presentation</Application>
  <PresentationFormat>Widescreen</PresentationFormat>
  <Paragraphs>346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Модель OSI</vt:lpstr>
      <vt:lpstr>Модель OSI</vt:lpstr>
      <vt:lpstr>Развитие TCP</vt:lpstr>
      <vt:lpstr>TCP/IP</vt:lpstr>
      <vt:lpstr>Преимущества TCP/IP</vt:lpstr>
      <vt:lpstr>Cтек TCP/IP</vt:lpstr>
      <vt:lpstr>PowerPoint 演示文稿</vt:lpstr>
      <vt:lpstr>Взаимодействие стеков протоколов</vt:lpstr>
      <vt:lpstr>Действия модели OSI</vt:lpstr>
      <vt:lpstr>Прикладной уровень</vt:lpstr>
      <vt:lpstr>Функции прикладного уровня</vt:lpstr>
      <vt:lpstr>Функции прикладного уровня</vt:lpstr>
      <vt:lpstr>Протоколы прикладного уровня</vt:lpstr>
      <vt:lpstr>Уровень представления</vt:lpstr>
      <vt:lpstr>Уровень представления</vt:lpstr>
      <vt:lpstr>Функции уровня представления</vt:lpstr>
      <vt:lpstr>Сеансовый уровень</vt:lpstr>
      <vt:lpstr>Режимы сеансового уровня</vt:lpstr>
      <vt:lpstr>Функции сеансового уровня</vt:lpstr>
      <vt:lpstr>Транспортный уровень</vt:lpstr>
      <vt:lpstr>Основные протоколы транспортного уровня</vt:lpstr>
      <vt:lpstr>Протокол TCP (Установление соединения)</vt:lpstr>
      <vt:lpstr>Протокол UDP (без установления соединения)</vt:lpstr>
      <vt:lpstr>Функции транспортного уровня</vt:lpstr>
      <vt:lpstr>Сетевой уровень</vt:lpstr>
      <vt:lpstr>Сетевой уровень</vt:lpstr>
      <vt:lpstr>Протоколы сетевого уровня</vt:lpstr>
      <vt:lpstr>Функции сетевого уровня</vt:lpstr>
      <vt:lpstr>Канальный уровень</vt:lpstr>
      <vt:lpstr>Протоколы канального уровня</vt:lpstr>
      <vt:lpstr>Канальный уровень, cont.</vt:lpstr>
      <vt:lpstr>Функции канального уровня</vt:lpstr>
      <vt:lpstr>Физический уровень</vt:lpstr>
      <vt:lpstr>Свойства физ. уровня</vt:lpstr>
      <vt:lpstr>Функции физ. уровня</vt:lpstr>
      <vt:lpstr>Cпецификации физ. уровня</vt:lpstr>
      <vt:lpstr>IEEE 802</vt:lpstr>
      <vt:lpstr>Cтандарты IEEE 802.X</vt:lpstr>
      <vt:lpstr>Cтандарты IEEE 802.X</vt:lpstr>
      <vt:lpstr>Cтандарты IEEE 802.X</vt:lpstr>
      <vt:lpstr>Cтандарты IEEE 802.X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модель и стек протоколов</dc:title>
  <dc:creator/>
  <cp:lastModifiedBy>google1599855454</cp:lastModifiedBy>
  <cp:revision>4</cp:revision>
  <dcterms:created xsi:type="dcterms:W3CDTF">2020-09-23T18:06:19Z</dcterms:created>
  <dcterms:modified xsi:type="dcterms:W3CDTF">2020-09-23T18:09:02Z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