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4"/>
  </p:handoutMasterIdLst>
  <p:sldIdLst>
    <p:sldId id="257" r:id="rId3"/>
    <p:sldId id="314" r:id="rId5"/>
    <p:sldId id="296" r:id="rId6"/>
    <p:sldId id="286" r:id="rId7"/>
    <p:sldId id="352" r:id="rId8"/>
    <p:sldId id="353" r:id="rId9"/>
    <p:sldId id="320" r:id="rId10"/>
    <p:sldId id="321" r:id="rId11"/>
    <p:sldId id="355" r:id="rId12"/>
    <p:sldId id="291" r:id="rId13"/>
    <p:sldId id="356" r:id="rId14"/>
    <p:sldId id="303" r:id="rId15"/>
    <p:sldId id="301" r:id="rId16"/>
    <p:sldId id="319" r:id="rId17"/>
    <p:sldId id="322" r:id="rId18"/>
    <p:sldId id="344" r:id="rId19"/>
    <p:sldId id="351" r:id="rId20"/>
    <p:sldId id="358" r:id="rId21"/>
    <p:sldId id="287" r:id="rId22"/>
    <p:sldId id="292" r:id="rId23"/>
    <p:sldId id="302" r:id="rId24"/>
    <p:sldId id="289" r:id="rId25"/>
    <p:sldId id="359" r:id="rId26"/>
    <p:sldId id="304" r:id="rId27"/>
    <p:sldId id="288" r:id="rId28"/>
    <p:sldId id="324" r:id="rId29"/>
    <p:sldId id="290" r:id="rId30"/>
    <p:sldId id="305" r:id="rId31"/>
    <p:sldId id="318" r:id="rId32"/>
    <p:sldId id="325" r:id="rId33"/>
    <p:sldId id="326" r:id="rId34"/>
    <p:sldId id="345" r:id="rId35"/>
    <p:sldId id="308" r:id="rId36"/>
    <p:sldId id="309" r:id="rId37"/>
    <p:sldId id="346" r:id="rId38"/>
    <p:sldId id="330" r:id="rId39"/>
    <p:sldId id="335" r:id="rId40"/>
    <p:sldId id="336" r:id="rId41"/>
    <p:sldId id="337" r:id="rId42"/>
    <p:sldId id="338" r:id="rId43"/>
    <p:sldId id="313" r:id="rId44"/>
    <p:sldId id="342" r:id="rId45"/>
    <p:sldId id="343" r:id="rId46"/>
    <p:sldId id="340" r:id="rId47"/>
    <p:sldId id="333" r:id="rId48"/>
    <p:sldId id="334" r:id="rId49"/>
    <p:sldId id="341" r:id="rId50"/>
    <p:sldId id="361" r:id="rId51"/>
    <p:sldId id="306" r:id="rId52"/>
    <p:sldId id="262" r:id="rId53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A4B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1692" y="1296"/>
      </p:cViewPr>
      <p:guideLst>
        <p:guide orient="horz" pos="209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.emf"/><Relationship Id="rId8" Type="http://schemas.openxmlformats.org/officeDocument/2006/relationships/image" Target="../media/image12.emf"/><Relationship Id="rId7" Type="http://schemas.openxmlformats.org/officeDocument/2006/relationships/image" Target="../media/image11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0" Type="http://schemas.openxmlformats.org/officeDocument/2006/relationships/image" Target="../media/image2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25.emf"/><Relationship Id="rId4" Type="http://schemas.openxmlformats.org/officeDocument/2006/relationships/image" Target="../media/image24.emf"/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435834A-FCC1-4831-9483-0EBB2B88BA3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12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481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48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0887AD-934F-442F-A161-4B1820EBFB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Заголовок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Замещающий текст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Замещающая дата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9" name="Замещающий нижний колонтитул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Замещающий номер слайда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0887AD-934F-442F-A161-4B1820EBFB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7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0.e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24.e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2.e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1.e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25.emf"/><Relationship Id="rId1" Type="http://schemas.openxmlformats.org/officeDocument/2006/relationships/oleObject" Target="../embeddings/oleObject20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5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8.e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Relationship Id="rId3" Type="http://schemas.openxmlformats.org/officeDocument/2006/relationships/oleObject" Target="../embeddings/oleObject6.bin"/><Relationship Id="rId22" Type="http://schemas.openxmlformats.org/officeDocument/2006/relationships/vmlDrawing" Target="../drawings/vmlDrawing3.vml"/><Relationship Id="rId21" Type="http://schemas.openxmlformats.org/officeDocument/2006/relationships/slideLayout" Target="../slideLayouts/slideLayout4.xml"/><Relationship Id="rId20" Type="http://schemas.openxmlformats.org/officeDocument/2006/relationships/image" Target="../media/image2.emf"/><Relationship Id="rId2" Type="http://schemas.openxmlformats.org/officeDocument/2006/relationships/image" Target="../media/image5.emf"/><Relationship Id="rId19" Type="http://schemas.openxmlformats.org/officeDocument/2006/relationships/oleObject" Target="../embeddings/oleObject14.bin"/><Relationship Id="rId18" Type="http://schemas.openxmlformats.org/officeDocument/2006/relationships/image" Target="../media/image13.emf"/><Relationship Id="rId17" Type="http://schemas.openxmlformats.org/officeDocument/2006/relationships/oleObject" Target="../embeddings/oleObject13.bin"/><Relationship Id="rId16" Type="http://schemas.openxmlformats.org/officeDocument/2006/relationships/image" Target="../media/image12.emf"/><Relationship Id="rId15" Type="http://schemas.openxmlformats.org/officeDocument/2006/relationships/oleObject" Target="../embeddings/oleObject12.bin"/><Relationship Id="rId14" Type="http://schemas.openxmlformats.org/officeDocument/2006/relationships/image" Target="../media/image11.emf"/><Relationship Id="rId13" Type="http://schemas.openxmlformats.org/officeDocument/2006/relationships/oleObject" Target="../embeddings/oleObject11.bin"/><Relationship Id="rId12" Type="http://schemas.openxmlformats.org/officeDocument/2006/relationships/image" Target="../media/image10.emf"/><Relationship Id="rId11" Type="http://schemas.openxmlformats.org/officeDocument/2006/relationships/oleObject" Target="../embeddings/oleObject10.bin"/><Relationship Id="rId10" Type="http://schemas.openxmlformats.org/officeDocument/2006/relationships/image" Target="../media/image9.emf"/><Relationship Id="rId1" Type="http://schemas.openxmlformats.org/officeDocument/2006/relationships/oleObject" Target="../embeddings/oleObject5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GI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4B6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9" name="文本框 2"/>
          <p:cNvSpPr txBox="1"/>
          <p:nvPr/>
        </p:nvSpPr>
        <p:spPr>
          <a:xfrm>
            <a:off x="1080135" y="1752600"/>
            <a:ext cx="10031095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ru-RU" altLang="zh-CN" sz="6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Лекция </a:t>
            </a:r>
            <a:r>
              <a:rPr lang="en-US" altLang="zh-CN" sz="6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III.</a:t>
            </a:r>
            <a:endParaRPr lang="ru-RU" altLang="zh-CN" sz="6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ru-RU" altLang="zh-CN" sz="6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Компоненты сети</a:t>
            </a:r>
            <a:r>
              <a:rPr lang="en-US" altLang="ru-RU" sz="6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ru-RU" altLang="ru-RU" sz="6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узлы и линии связи</a:t>
            </a:r>
            <a:endParaRPr lang="ru-RU" altLang="ru-RU" sz="6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00" name="文本框 3"/>
          <p:cNvSpPr txBox="1"/>
          <p:nvPr/>
        </p:nvSpPr>
        <p:spPr>
          <a:xfrm>
            <a:off x="3333115" y="4613593"/>
            <a:ext cx="5526088" cy="3067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/>
            <a:r>
              <a:rPr lang="ru-RU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Курс читает</a:t>
            </a: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ru-RU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Рогозин Николай Олегович</a:t>
            </a: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ru-RU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кафедра ИУ-7</a:t>
            </a:r>
            <a:endParaRPr lang="ru-RU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Характеристики линии связи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 sz="2800" b="1"/>
              <a:t>Предложенная нагрузка</a:t>
            </a:r>
            <a:r>
              <a:rPr lang="ru-RU" altLang="en-US" sz="2800"/>
              <a:t> — это поток данных, поступающий от пользователя на вход сети. (скорость поступления данных в сеть в битах в секунду)</a:t>
            </a:r>
            <a:endParaRPr lang="ru-RU" altLang="en-US" sz="2800"/>
          </a:p>
          <a:p>
            <a:r>
              <a:rPr lang="ru-RU" altLang="en-US" sz="2800" b="1"/>
              <a:t>Скорость передачи данных</a:t>
            </a:r>
            <a:r>
              <a:rPr lang="ru-RU" altLang="en-US" sz="2800"/>
              <a:t> (information rate, или throughput) — это фактическая скорость потока данных, прошедшего через сеть.</a:t>
            </a:r>
            <a:endParaRPr lang="ru-RU" altLang="en-US" sz="2800"/>
          </a:p>
          <a:p>
            <a:r>
              <a:rPr lang="ru-RU" altLang="en-US" sz="2800" b="1"/>
              <a:t>Емкость канала связи</a:t>
            </a:r>
            <a:r>
              <a:rPr lang="ru-RU" altLang="en-US" sz="2800"/>
              <a:t> (capacity), называемая также пропускной способностью, представляет собой максимально возможную скорость передачи информации по каналу.</a:t>
            </a:r>
            <a:endParaRPr lang="ru-RU" altLang="en-US" sz="2800"/>
          </a:p>
          <a:p>
            <a:endParaRPr lang="ru-RU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Пропускная способность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571500" indent="-571500">
              <a:buFont typeface="+mj-lt"/>
              <a:buAutoNum type="arabicParenR"/>
            </a:pPr>
            <a:r>
              <a:rPr lang="ru-RU" altLang="en-US"/>
              <a:t>Характерика среды передачи -ширина полосы частот, </a:t>
            </a:r>
            <a:endParaRPr lang="ru-RU" altLang="en-US"/>
          </a:p>
          <a:p>
            <a:pPr marL="0" indent="0">
              <a:buFont typeface="+mj-lt"/>
              <a:buNone/>
            </a:pPr>
            <a:r>
              <a:rPr lang="ru-RU" altLang="en-US"/>
              <a:t>которую линия передает без существенных искажений </a:t>
            </a:r>
            <a:r>
              <a:rPr lang="ru-RU" altLang="en-US">
                <a:sym typeface="+mn-ea"/>
              </a:rPr>
              <a:t>измеряется в герцах (Гц)</a:t>
            </a:r>
            <a:r>
              <a:rPr lang="ru-RU" altLang="en-US"/>
              <a:t>    </a:t>
            </a:r>
            <a:endParaRPr lang="ru-RU" altLang="en-US"/>
          </a:p>
          <a:p>
            <a:pPr marL="0" indent="0">
              <a:buFont typeface="+mj-lt"/>
              <a:buNone/>
            </a:pPr>
            <a:r>
              <a:rPr lang="ru-RU" altLang="en-US"/>
              <a:t>2) Синоним термина емкость канала связи. И</a:t>
            </a:r>
            <a:r>
              <a:rPr lang="ru-RU" altLang="en-US">
                <a:sym typeface="+mn-ea"/>
              </a:rPr>
              <a:t>змеряется     </a:t>
            </a:r>
            <a:endParaRPr lang="ru-RU" altLang="en-US">
              <a:sym typeface="+mn-ea"/>
            </a:endParaRPr>
          </a:p>
          <a:p>
            <a:pPr marL="0" indent="0">
              <a:buFont typeface="+mj-lt"/>
              <a:buNone/>
            </a:pPr>
            <a:r>
              <a:rPr lang="ru-RU" altLang="en-US">
                <a:sym typeface="+mn-ea"/>
              </a:rPr>
              <a:t>  в </a:t>
            </a:r>
            <a:r>
              <a:rPr lang="ru-RU" altLang="en-US">
                <a:sym typeface="+mn-ea"/>
              </a:rPr>
              <a:t> </a:t>
            </a:r>
            <a:r>
              <a:rPr lang="ru-RU" altLang="en-US"/>
              <a:t> в битах в секунду.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Типы физических каналов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1600200"/>
            <a:ext cx="8381365" cy="4526280"/>
          </a:xfrm>
        </p:spPr>
        <p:txBody>
          <a:bodyPr/>
          <a:p>
            <a:r>
              <a:rPr lang="ru-RU" altLang="en-US" sz="3600" b="1"/>
              <a:t>Дуплекс</a:t>
            </a:r>
            <a:r>
              <a:rPr lang="ru-RU" altLang="en-US" sz="3600"/>
              <a:t> - одновременная передача информации в обоих направлениях</a:t>
            </a:r>
            <a:endParaRPr lang="ru-RU" altLang="en-US" sz="3600"/>
          </a:p>
          <a:p>
            <a:r>
              <a:rPr lang="ru-RU" altLang="en-US" sz="3600" b="1"/>
              <a:t>Полудуплекс</a:t>
            </a:r>
            <a:r>
              <a:rPr lang="ru-RU" altLang="en-US" sz="3600"/>
              <a:t> - поочередная передача информации в обоих направлениях</a:t>
            </a:r>
            <a:endParaRPr lang="ru-RU" altLang="en-US" sz="3600"/>
          </a:p>
          <a:p>
            <a:r>
              <a:rPr lang="ru-RU" altLang="en-US" sz="3600" b="1"/>
              <a:t>Симплекс</a:t>
            </a:r>
            <a:r>
              <a:rPr lang="ru-RU" altLang="en-US" sz="3600"/>
              <a:t> - односторонняя передача информации</a:t>
            </a:r>
            <a:endParaRPr lang="ru-RU" altLang="en-US"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Коаксиальный кабель (</a:t>
            </a:r>
            <a:r>
              <a:rPr lang="en-US" altLang="ru-RU"/>
              <a:t>C</a:t>
            </a:r>
            <a:r>
              <a:rPr lang="en-US" altLang="en-US"/>
              <a:t>oaxial cable</a:t>
            </a:r>
            <a:r>
              <a:rPr lang="ru-RU" altLang="en-US"/>
              <a:t>)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ru-RU"/>
              <a:t>Два медных проводника</a:t>
            </a:r>
            <a:r>
              <a:rPr lang="en-US" altLang="ru-RU"/>
              <a:t>, </a:t>
            </a:r>
            <a:r>
              <a:rPr lang="ru-RU" altLang="ru-RU"/>
              <a:t>расположенных концентрически (коаксиально)</a:t>
            </a:r>
            <a:endParaRPr lang="ru-RU" altLang="ru-RU"/>
          </a:p>
          <a:p>
            <a:r>
              <a:rPr lang="ru-RU" dirty="0" smtClean="0">
                <a:sym typeface="+mn-ea"/>
              </a:rPr>
              <a:t>Передача со скоростью до 10 Мбит</a:t>
            </a:r>
            <a:r>
              <a:rPr lang="en-US" dirty="0" smtClean="0">
                <a:sym typeface="+mn-ea"/>
              </a:rPr>
              <a:t>/c</a:t>
            </a:r>
            <a:endParaRPr lang="en-US" dirty="0" smtClean="0"/>
          </a:p>
          <a:p>
            <a:r>
              <a:rPr lang="ru-RU" dirty="0" smtClean="0">
                <a:sym typeface="+mn-ea"/>
              </a:rPr>
              <a:t>Максимальная длина сегмента лежит в диапазоне от 185 до 500 м</a:t>
            </a:r>
            <a:endParaRPr lang="ru-RU" dirty="0" smtClean="0">
              <a:sym typeface="+mn-ea"/>
            </a:endParaRPr>
          </a:p>
          <a:p>
            <a:endParaRPr lang="ru-RU" dirty="0"/>
          </a:p>
          <a:p>
            <a:pPr marL="0" indent="0">
              <a:buNone/>
            </a:pPr>
            <a:endParaRPr lang="ru-RU" altLang="ru-RU"/>
          </a:p>
          <a:p>
            <a:endParaRPr lang="ru-RU" alt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“</a:t>
            </a:r>
            <a:r>
              <a:rPr lang="ru-RU" altLang="ru-RU"/>
              <a:t>Толстый</a:t>
            </a:r>
            <a:r>
              <a:rPr lang="en-US" altLang="ru-RU"/>
              <a:t>” </a:t>
            </a:r>
            <a:r>
              <a:rPr lang="ru-RU" altLang="en-US"/>
              <a:t>коаксиальный кабель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sym typeface="+mn-ea"/>
              </a:rPr>
              <a:t>Внешний диаметр около 12 мм</a:t>
            </a:r>
            <a:endParaRPr lang="ru-RU" altLang="en-US"/>
          </a:p>
          <a:p>
            <a:r>
              <a:rPr lang="ru-RU" altLang="en-US">
                <a:sym typeface="+mn-ea"/>
              </a:rPr>
              <a:t>Волновое сопротивление 50 Ом</a:t>
            </a:r>
            <a:endParaRPr lang="ru-RU" altLang="en-US"/>
          </a:p>
          <a:p>
            <a:r>
              <a:rPr lang="ru-RU" altLang="en-US">
                <a:sym typeface="+mn-ea"/>
              </a:rPr>
              <a:t>Достаточно толстый внутренний проводник диаметром 2,17 мм, который обеспечивает хорошие механические и электрические характеристики (затухание на частоте 10 МГц — не хуже 18 дБ/км).</a:t>
            </a:r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“</a:t>
            </a:r>
            <a:r>
              <a:rPr lang="ru-RU" altLang="en-US"/>
              <a:t>Тонкий</a:t>
            </a:r>
            <a:r>
              <a:rPr lang="en-US" altLang="en-US"/>
              <a:t>” </a:t>
            </a:r>
            <a:r>
              <a:rPr lang="ru-RU" altLang="en-US"/>
              <a:t>коаксиальный кабель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Внешний диаметр около 50 мм </a:t>
            </a:r>
            <a:endParaRPr lang="ru-RU" altLang="en-US"/>
          </a:p>
          <a:p>
            <a:r>
              <a:rPr lang="ru-RU" altLang="en-US"/>
              <a:t>Тонкий внутренний проводник 0,89 мм</a:t>
            </a:r>
            <a:endParaRPr lang="ru-RU" altLang="en-US"/>
          </a:p>
          <a:p>
            <a:r>
              <a:rPr lang="ru-RU" altLang="en-US"/>
              <a:t>Не так прочен, как «толстый» коаксиал, зато обладает гораздо большей гибкостью, что удобно при монтаже. </a:t>
            </a:r>
            <a:endParaRPr lang="ru-RU" altLang="en-US"/>
          </a:p>
          <a:p>
            <a:r>
              <a:rPr lang="ru-RU" altLang="en-US"/>
              <a:t>Волновое сопротивление 50 Ом, но его механические и электрические характеристики хуже, чем у «толстого» коаксиального кабеля.</a:t>
            </a: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Передача данных витой парой</a:t>
            </a:r>
            <a:endParaRPr lang="ru-RU" alt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2007870" y="2229485"/>
            <a:ext cx="2735580" cy="2827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820660" y="2229485"/>
            <a:ext cx="2735580" cy="2827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cxnSp>
        <p:nvCxnSpPr>
          <p:cNvPr id="6" name="Прямое соединение 5"/>
          <p:cNvCxnSpPr/>
          <p:nvPr/>
        </p:nvCxnSpPr>
        <p:spPr>
          <a:xfrm>
            <a:off x="4722495" y="3141345"/>
            <a:ext cx="30841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ое соединение 6"/>
          <p:cNvCxnSpPr/>
          <p:nvPr/>
        </p:nvCxnSpPr>
        <p:spPr>
          <a:xfrm>
            <a:off x="4722495" y="3996055"/>
            <a:ext cx="30841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Текстовое поле 7"/>
          <p:cNvSpPr txBox="1"/>
          <p:nvPr/>
        </p:nvSpPr>
        <p:spPr>
          <a:xfrm>
            <a:off x="5260975" y="3379470"/>
            <a:ext cx="2006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Электрический ток</a:t>
            </a:r>
            <a:endParaRPr lang="ru-RU" alt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805680" y="3305175"/>
            <a:ext cx="2952115" cy="532765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5441315" y="2834640"/>
            <a:ext cx="3957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1400"/>
              <a:t>первый провод</a:t>
            </a:r>
            <a:endParaRPr lang="ru-RU" altLang="en-US" sz="1400"/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5441315" y="3996055"/>
            <a:ext cx="3957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1400"/>
              <a:t>второй провод</a:t>
            </a:r>
            <a:endParaRPr lang="ru-RU" altLang="en-US" sz="1400"/>
          </a:p>
        </p:txBody>
      </p:sp>
      <p:sp>
        <p:nvSpPr>
          <p:cNvPr id="14" name="Левая скобка 13"/>
          <p:cNvSpPr/>
          <p:nvPr/>
        </p:nvSpPr>
        <p:spPr>
          <a:xfrm>
            <a:off x="4646295" y="3141345"/>
            <a:ext cx="76200" cy="85534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3165475" y="3325495"/>
            <a:ext cx="1516380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Передатчик</a:t>
            </a:r>
            <a:endParaRPr lang="ru-RU" altLang="en-US"/>
          </a:p>
        </p:txBody>
      </p:sp>
      <p:sp>
        <p:nvSpPr>
          <p:cNvPr id="15" name="Левая скобка 14"/>
          <p:cNvSpPr/>
          <p:nvPr/>
        </p:nvSpPr>
        <p:spPr>
          <a:xfrm flipH="1">
            <a:off x="7820660" y="3135630"/>
            <a:ext cx="76200" cy="85534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7896860" y="3325495"/>
            <a:ext cx="1290955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Приемник</a:t>
            </a:r>
            <a:endParaRPr lang="ru-RU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Разъем и коннектор 8</a:t>
            </a:r>
            <a:r>
              <a:rPr lang="en-US" altLang="en-US"/>
              <a:t>P8C</a:t>
            </a:r>
            <a:endParaRPr lang="en-US" altLang="en-US"/>
          </a:p>
        </p:txBody>
      </p:sp>
      <p:pic>
        <p:nvPicPr>
          <p:cNvPr id="8" name="Замещающее содержимое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05855" y="1599565"/>
            <a:ext cx="5376545" cy="4526915"/>
          </a:xfrm>
          <a:prstGeom prst="rect">
            <a:avLst/>
          </a:prstGeom>
        </p:spPr>
      </p:pic>
      <p:pic>
        <p:nvPicPr>
          <p:cNvPr id="9" name="Замещающее содержимое 8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98220" y="1599565"/>
            <a:ext cx="4762500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Витая пара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dirty="0">
                <a:sym typeface="+mn-ea"/>
              </a:rPr>
              <a:t>Н</a:t>
            </a:r>
            <a:r>
              <a:rPr lang="ru-RU" dirty="0" smtClean="0">
                <a:sym typeface="+mn-ea"/>
              </a:rPr>
              <a:t>ескольких пар медных проводов, покрытых пластиковой оболочкой.</a:t>
            </a:r>
            <a:endParaRPr lang="ru-RU" dirty="0" smtClean="0"/>
          </a:p>
          <a:p>
            <a:r>
              <a:rPr lang="ru-RU" dirty="0" smtClean="0">
                <a:sym typeface="+mn-ea"/>
              </a:rPr>
              <a:t>Делится на экранированную (выше защита от интерференций) и неэкранированную</a:t>
            </a:r>
            <a:endParaRPr lang="ru-RU" dirty="0" smtClean="0">
              <a:sym typeface="+mn-ea"/>
            </a:endParaRPr>
          </a:p>
          <a:p>
            <a:r>
              <a:rPr lang="ru-RU" dirty="0" smtClean="0"/>
              <a:t>Состоит из двух одинаковых в конструктивном отношении проводников</a:t>
            </a:r>
            <a:endParaRPr lang="ru-RU" dirty="0" smtClean="0"/>
          </a:p>
          <a:p>
            <a:r>
              <a:rPr lang="ru-RU" dirty="0" smtClean="0">
                <a:sym typeface="+mn-ea"/>
              </a:rPr>
              <a:t>Скорость от 10Мбит</a:t>
            </a:r>
            <a:r>
              <a:rPr lang="en-US" dirty="0" smtClean="0">
                <a:sym typeface="+mn-ea"/>
              </a:rPr>
              <a:t>/c</a:t>
            </a:r>
            <a:r>
              <a:rPr lang="ru-RU" dirty="0" smtClean="0">
                <a:sym typeface="+mn-ea"/>
              </a:rPr>
              <a:t> – </a:t>
            </a:r>
            <a:r>
              <a:rPr lang="en-US" dirty="0" smtClean="0">
                <a:sym typeface="+mn-ea"/>
              </a:rPr>
              <a:t>1</a:t>
            </a:r>
            <a:r>
              <a:rPr lang="ru-RU" dirty="0" smtClean="0">
                <a:sym typeface="+mn-ea"/>
              </a:rPr>
              <a:t>Гбит</a:t>
            </a:r>
            <a:r>
              <a:rPr lang="en-US" dirty="0" smtClean="0">
                <a:sym typeface="+mn-ea"/>
              </a:rPr>
              <a:t>/c</a:t>
            </a:r>
            <a:endParaRPr lang="ru-RU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Неэкранированная витая пара (</a:t>
            </a:r>
            <a:r>
              <a:rPr lang="en-US" altLang="en-US"/>
              <a:t>Unshielded Twisted Pair)</a:t>
            </a:r>
            <a:endParaRPr lang="en-US" altLang="en-US"/>
          </a:p>
        </p:txBody>
      </p:sp>
      <p:graphicFrame>
        <p:nvGraphicFramePr>
          <p:cNvPr id="4" name="Замещающее содержимое 3"/>
          <p:cNvGraphicFramePr>
            <a:graphicFrameLocks noChangeAspect="1"/>
          </p:cNvGraphicFramePr>
          <p:nvPr>
            <p:ph idx="1"/>
          </p:nvPr>
        </p:nvGraphicFramePr>
        <p:xfrm>
          <a:off x="2976880" y="2152650"/>
          <a:ext cx="5293995" cy="313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552825" imgH="2028825" progId="Paint.Picture">
                  <p:embed/>
                </p:oleObj>
              </mc:Choice>
              <mc:Fallback>
                <p:oleObj name="" r:id="rId1" imgW="3552825" imgH="2028825" progId="Paint.Picture">
                  <p:embed/>
                  <p:pic>
                    <p:nvPicPr>
                      <p:cNvPr id="0" name="Изображение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76880" y="2152650"/>
                        <a:ext cx="5293995" cy="3134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Пример 1</a:t>
            </a:r>
            <a:endParaRPr lang="ru-RU" altLang="ru-RU"/>
          </a:p>
        </p:txBody>
      </p:sp>
      <p:graphicFrame>
        <p:nvGraphicFramePr>
          <p:cNvPr id="5" name="Замещающее содержимое 4"/>
          <p:cNvGraphicFramePr/>
          <p:nvPr>
            <p:ph idx="1"/>
          </p:nvPr>
        </p:nvGraphicFramePr>
        <p:xfrm>
          <a:off x="3701120" y="1600200"/>
          <a:ext cx="4789759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029200" imgH="4752975" progId="Visio.Drawing.11">
                  <p:embed/>
                </p:oleObj>
              </mc:Choice>
              <mc:Fallback>
                <p:oleObj name="" r:id="rId1" imgW="5029200" imgH="4752975" progId="Visio.Drawing.11">
                  <p:embed/>
                  <p:pic>
                    <p:nvPicPr>
                      <p:cNvPr id="0" name="Изображение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01120" y="1600200"/>
                        <a:ext cx="4789759" cy="452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Экранированная витая пара</a:t>
            </a:r>
            <a:br>
              <a:rPr lang="ru-RU" altLang="ru-RU"/>
            </a:br>
            <a:r>
              <a:rPr lang="en-US" altLang="ru-RU"/>
              <a:t>(Shielded Twisted Pair)</a:t>
            </a:r>
            <a:endParaRPr lang="en-US" altLang="ru-RU"/>
          </a:p>
        </p:txBody>
      </p:sp>
      <p:graphicFrame>
        <p:nvGraphicFramePr>
          <p:cNvPr id="4" name="Замещающее содержимое 3"/>
          <p:cNvGraphicFramePr>
            <a:graphicFrameLocks noChangeAspect="1"/>
          </p:cNvGraphicFramePr>
          <p:nvPr>
            <p:ph idx="1"/>
          </p:nvPr>
        </p:nvGraphicFramePr>
        <p:xfrm>
          <a:off x="3302000" y="2073275"/>
          <a:ext cx="4930775" cy="3077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352800" imgH="1962150" progId="Paint.Picture">
                  <p:embed/>
                </p:oleObj>
              </mc:Choice>
              <mc:Fallback>
                <p:oleObj name="" r:id="rId1" imgW="3352800" imgH="1962150" progId="Paint.Picture">
                  <p:embed/>
                  <p:pic>
                    <p:nvPicPr>
                      <p:cNvPr id="0" name="Изображение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02000" y="2073275"/>
                        <a:ext cx="4930775" cy="3077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Категории кабеля </a:t>
            </a:r>
            <a:r>
              <a:rPr lang="en-US" altLang="ru-RU"/>
              <a:t>8P8C (</a:t>
            </a:r>
            <a:r>
              <a:rPr lang="ru-RU" altLang="ru-RU"/>
              <a:t>т.н. </a:t>
            </a:r>
            <a:r>
              <a:rPr lang="en-US" altLang="en-US"/>
              <a:t>RJ-45)</a:t>
            </a:r>
            <a:endParaRPr lang="en-US" altLang="en-US"/>
          </a:p>
        </p:txBody>
      </p:sp>
      <p:graphicFrame>
        <p:nvGraphicFramePr>
          <p:cNvPr id="5" name="Таблица 4"/>
          <p:cNvGraphicFramePr/>
          <p:nvPr/>
        </p:nvGraphicFramePr>
        <p:xfrm>
          <a:off x="4534535" y="1417955"/>
          <a:ext cx="8295640" cy="466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910"/>
                <a:gridCol w="2073910"/>
              </a:tblGrid>
              <a:tr h="4660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/>
                        <a:t>Категория</a:t>
                      </a:r>
                      <a:endParaRPr lang="ru-RU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/>
                        <a:t>Скорость</a:t>
                      </a:r>
                      <a:endParaRPr lang="ru-RU" altLang="en-US"/>
                    </a:p>
                  </a:txBody>
                  <a:tcPr anchor="ctr" anchorCtr="0"/>
                </a:tc>
              </a:tr>
              <a:tr h="4660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CAT1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ru-RU"/>
                        <a:t>До 1 </a:t>
                      </a:r>
                      <a:r>
                        <a:rPr lang="en-US" altLang="ru-RU"/>
                        <a:t>Mbps</a:t>
                      </a:r>
                      <a:endParaRPr lang="en-US" altLang="ru-RU"/>
                    </a:p>
                  </a:txBody>
                  <a:tcPr anchor="ctr" anchorCtr="0"/>
                </a:tc>
              </a:tr>
              <a:tr h="4660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/>
                        <a:t>CAT2</a:t>
                      </a:r>
                      <a:endParaRPr lang="en-US" altLang="ru-RU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ru-RU"/>
                        <a:t>До 4 </a:t>
                      </a:r>
                      <a:r>
                        <a:rPr lang="en-US" altLang="ru-RU"/>
                        <a:t>Mbps</a:t>
                      </a:r>
                      <a:endParaRPr lang="en-US" altLang="ru-RU"/>
                    </a:p>
                  </a:txBody>
                  <a:tcPr anchor="ctr" anchorCtr="0"/>
                </a:tc>
              </a:tr>
              <a:tr h="4660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/>
                        <a:t>CAT3</a:t>
                      </a:r>
                      <a:endParaRPr lang="en-US" altLang="ru-RU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/>
                        <a:t>До </a:t>
                      </a:r>
                      <a:r>
                        <a:rPr lang="en-US" altLang="en-US"/>
                        <a:t>10 Mbps</a:t>
                      </a:r>
                      <a:endParaRPr lang="ru-RU" altLang="en-US"/>
                    </a:p>
                  </a:txBody>
                  <a:tcPr anchor="ctr" anchorCtr="0"/>
                </a:tc>
              </a:tr>
              <a:tr h="4660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/>
                        <a:t>CAT4</a:t>
                      </a:r>
                      <a:endParaRPr lang="en-US" altLang="ru-RU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ru-RU"/>
                        <a:t>До 16 </a:t>
                      </a:r>
                      <a:r>
                        <a:rPr lang="en-US" altLang="ru-RU"/>
                        <a:t>Mbps</a:t>
                      </a:r>
                      <a:endParaRPr lang="en-US" altLang="ru-RU"/>
                    </a:p>
                  </a:txBody>
                  <a:tcPr anchor="ctr" anchorCtr="0"/>
                </a:tc>
              </a:tr>
              <a:tr h="4660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/>
                        <a:t>CAT5</a:t>
                      </a:r>
                      <a:endParaRPr lang="en-US" altLang="ru-RU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ru-RU"/>
                        <a:t>До 100 </a:t>
                      </a:r>
                      <a:r>
                        <a:rPr lang="en-US" altLang="ru-RU"/>
                        <a:t>Mbps</a:t>
                      </a:r>
                      <a:endParaRPr lang="en-US" altLang="ru-RU"/>
                    </a:p>
                  </a:txBody>
                  <a:tcPr anchor="ctr" anchorCtr="0"/>
                </a:tc>
              </a:tr>
              <a:tr h="4660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/>
                        <a:t>CAT</a:t>
                      </a:r>
                      <a:r>
                        <a:rPr lang="ru-RU" altLang="en-US"/>
                        <a:t>5-</a:t>
                      </a:r>
                      <a:r>
                        <a:rPr lang="en-US" altLang="en-US"/>
                        <a:t>e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ru-RU"/>
                        <a:t>До 1 </a:t>
                      </a:r>
                      <a:r>
                        <a:rPr lang="en-US" altLang="ru-RU"/>
                        <a:t>Gbps</a:t>
                      </a:r>
                      <a:endParaRPr lang="en-US" altLang="ru-RU"/>
                    </a:p>
                  </a:txBody>
                  <a:tcPr anchor="ctr" anchorCtr="0"/>
                </a:tc>
              </a:tr>
              <a:tr h="4660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sym typeface="+mn-ea"/>
                        </a:rPr>
                        <a:t>CAT</a:t>
                      </a:r>
                      <a:r>
                        <a:rPr lang="ru-RU" altLang="en-US" sz="1800">
                          <a:sym typeface="+mn-ea"/>
                        </a:rPr>
                        <a:t>6</a:t>
                      </a:r>
                      <a:endParaRPr lang="ru-RU" alt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ru-RU" sz="1800">
                          <a:sym typeface="+mn-ea"/>
                        </a:rPr>
                        <a:t>До 1</a:t>
                      </a:r>
                      <a:r>
                        <a:rPr lang="en-US" altLang="ru-RU" sz="1800">
                          <a:sym typeface="+mn-ea"/>
                        </a:rPr>
                        <a:t>0</a:t>
                      </a:r>
                      <a:r>
                        <a:rPr lang="ru-RU" altLang="ru-RU" sz="1800">
                          <a:sym typeface="+mn-ea"/>
                        </a:rPr>
                        <a:t> </a:t>
                      </a:r>
                      <a:r>
                        <a:rPr lang="en-US" altLang="ru-RU" sz="1800">
                          <a:sym typeface="+mn-ea"/>
                        </a:rPr>
                        <a:t>Gbps</a:t>
                      </a:r>
                      <a:endParaRPr lang="en-US" altLang="ru-RU"/>
                    </a:p>
                  </a:txBody>
                  <a:tcPr anchor="ctr" anchorCtr="0"/>
                </a:tc>
              </a:tr>
              <a:tr h="4660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sym typeface="+mn-ea"/>
                        </a:rPr>
                        <a:t>CAT</a:t>
                      </a:r>
                      <a:r>
                        <a:rPr lang="ru-RU" altLang="en-US" sz="1800">
                          <a:sym typeface="+mn-ea"/>
                        </a:rPr>
                        <a:t>7</a:t>
                      </a:r>
                      <a:endParaRPr lang="ru-RU" alt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ru-RU" sz="1800">
                          <a:sym typeface="+mn-ea"/>
                        </a:rPr>
                        <a:t>До 1</a:t>
                      </a:r>
                      <a:r>
                        <a:rPr lang="en-US" altLang="ru-RU" sz="1800">
                          <a:sym typeface="+mn-ea"/>
                        </a:rPr>
                        <a:t>0</a:t>
                      </a:r>
                      <a:r>
                        <a:rPr lang="ru-RU" altLang="ru-RU" sz="1800">
                          <a:sym typeface="+mn-ea"/>
                        </a:rPr>
                        <a:t> </a:t>
                      </a:r>
                      <a:r>
                        <a:rPr lang="en-US" altLang="ru-RU" sz="1800">
                          <a:sym typeface="+mn-ea"/>
                        </a:rPr>
                        <a:t>Gbps</a:t>
                      </a:r>
                      <a:endParaRPr lang="en-US" altLang="ru-RU"/>
                    </a:p>
                  </a:txBody>
                  <a:tcPr anchor="ctr" anchorCtr="0"/>
                </a:tc>
              </a:tr>
              <a:tr h="4660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CAT8</a:t>
                      </a:r>
                      <a:endParaRPr lang="en-US" alt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ru-RU" sz="1800">
                          <a:sym typeface="+mn-ea"/>
                        </a:rPr>
                        <a:t>До 1</a:t>
                      </a:r>
                      <a:r>
                        <a:rPr lang="en-US" altLang="ru-RU" sz="1800">
                          <a:sym typeface="+mn-ea"/>
                        </a:rPr>
                        <a:t>00</a:t>
                      </a:r>
                      <a:r>
                        <a:rPr lang="ru-RU" altLang="ru-RU" sz="1800">
                          <a:sym typeface="+mn-ea"/>
                        </a:rPr>
                        <a:t> </a:t>
                      </a:r>
                      <a:r>
                        <a:rPr lang="en-US" altLang="ru-RU" sz="1800">
                          <a:sym typeface="+mn-ea"/>
                        </a:rPr>
                        <a:t>Gbps</a:t>
                      </a:r>
                      <a:endParaRPr lang="en-US" altLang="ru-RU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Прямой кабель </a:t>
            </a:r>
            <a:r>
              <a:rPr lang="en-US" altLang="ru-RU"/>
              <a:t>(Straight-through, T586A)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ru-RU" altLang="en-US"/>
              <a:t>Хост к коммутатору или концентратору</a:t>
            </a:r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r>
              <a:rPr lang="ru-RU" altLang="en-US"/>
              <a:t>Маршрутизатор к коммутатору или концентратору</a:t>
            </a:r>
            <a:endParaRPr lang="ru-RU" altLang="en-US"/>
          </a:p>
          <a:p>
            <a:endParaRPr lang="ru-RU" altLang="en-US"/>
          </a:p>
        </p:txBody>
      </p:sp>
      <p:graphicFrame>
        <p:nvGraphicFramePr>
          <p:cNvPr id="4" name="Замещающее содержимое 3"/>
          <p:cNvGraphicFramePr/>
          <p:nvPr>
            <p:ph sz="half" idx="2"/>
          </p:nvPr>
        </p:nvGraphicFramePr>
        <p:xfrm>
          <a:off x="5986082" y="1740059"/>
          <a:ext cx="3156585" cy="1494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190875" imgH="1533525" progId="Visio.Drawing.11">
                  <p:embed/>
                </p:oleObj>
              </mc:Choice>
              <mc:Fallback>
                <p:oleObj name="" r:id="rId1" imgW="3190875" imgH="1533525" progId="Visio.Drawing.11">
                  <p:embed/>
                  <p:pic>
                    <p:nvPicPr>
                      <p:cNvPr id="0" name="Изображение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86082" y="1740059"/>
                        <a:ext cx="3156585" cy="1494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/>
          <p:nvPr/>
        </p:nvGraphicFramePr>
        <p:xfrm>
          <a:off x="6103620" y="4003675"/>
          <a:ext cx="2922270" cy="1494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2962275" imgH="1533525" progId="Visio.Drawing.11">
                  <p:embed/>
                </p:oleObj>
              </mc:Choice>
              <mc:Fallback>
                <p:oleObj name="" r:id="rId3" imgW="2962275" imgH="1533525" progId="Visio.Drawing.11">
                  <p:embed/>
                  <p:pic>
                    <p:nvPicPr>
                      <p:cNvPr id="0" name="Изображение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03620" y="4003675"/>
                        <a:ext cx="2922270" cy="1494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>
                <a:sym typeface="+mn-ea"/>
              </a:rPr>
              <a:t>Прямой кабель </a:t>
            </a:r>
            <a:r>
              <a:rPr lang="en-US" altLang="ru-RU">
                <a:sym typeface="+mn-ea"/>
              </a:rPr>
              <a:t>(Straight-through, T586A)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4526280"/>
          </a:xfrm>
        </p:spPr>
        <p:txBody>
          <a:bodyPr/>
          <a:p>
            <a:r>
              <a:rPr lang="ru-RU" altLang="en-US"/>
              <a:t>также называют патч-кабелем, он используется как альтернатива беспроводному соединению, при котором один или более компьютеров связываются с маршрутизатором посредством беспроводного сигнала</a:t>
            </a:r>
            <a:endParaRPr lang="ru-RU" altLang="en-US"/>
          </a:p>
          <a:p>
            <a:r>
              <a:rPr lang="ru-RU" altLang="en-US"/>
              <a:t>контакты проводов соответствуют контактам на другой стороне</a:t>
            </a:r>
            <a:endParaRPr lang="ru-RU" altLang="en-US"/>
          </a:p>
          <a:p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>
                <a:sym typeface="+mn-ea"/>
              </a:rPr>
              <a:t>Кроссовый</a:t>
            </a:r>
            <a:r>
              <a:rPr lang="en-US" altLang="ru-RU">
                <a:sym typeface="+mn-ea"/>
              </a:rPr>
              <a:t>/ </a:t>
            </a:r>
            <a:r>
              <a:rPr lang="ru-RU" altLang="en-US">
                <a:sym typeface="+mn-ea"/>
              </a:rPr>
              <a:t>П</a:t>
            </a:r>
            <a:r>
              <a:rPr lang="ru-RU" altLang="ru-RU">
                <a:sym typeface="+mn-ea"/>
              </a:rPr>
              <a:t>ерекрёстный кабель (</a:t>
            </a:r>
            <a:r>
              <a:rPr lang="en-US" altLang="ru-RU">
                <a:sym typeface="+mn-ea"/>
              </a:rPr>
              <a:t>Crossover cable, T586B</a:t>
            </a:r>
            <a:r>
              <a:rPr lang="ru-RU" altLang="ru-RU">
                <a:sym typeface="+mn-ea"/>
              </a:rPr>
              <a:t>)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ru-RU" sz="2800"/>
              <a:t>И</a:t>
            </a:r>
            <a:r>
              <a:rPr lang="en-US" altLang="ru-RU" sz="2800"/>
              <a:t>спользуется для прямого соединения компьютерных устройств. </a:t>
            </a:r>
            <a:endParaRPr lang="en-US" altLang="ru-RU" sz="2800"/>
          </a:p>
          <a:p>
            <a:r>
              <a:rPr lang="en-US" altLang="ru-RU" sz="2800"/>
              <a:t>В отличие от прямого кабеля, использованы разные стандарты расположения контактов передачи: Чтобы получить этот тип соединения с UTP кабелем, один конец должен быть обжат согласно расположению контактов EIA/TIA T568A, а другой конец должен быть обжат согласно схеме T568B. </a:t>
            </a:r>
            <a:endParaRPr lang="en-US" altLang="ru-RU" sz="2800"/>
          </a:p>
          <a:p>
            <a:r>
              <a:rPr lang="en-US" altLang="ru-RU" sz="2800"/>
              <a:t>часто используется для соединения устройств одного типа, например, двух компьютеров (через сетевой контроллер) или коммутаторов.</a:t>
            </a:r>
            <a:endParaRPr lang="en-US" altLang="ru-RU"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Кроссовый</a:t>
            </a:r>
            <a:r>
              <a:rPr lang="en-US" altLang="ru-RU"/>
              <a:t>/ </a:t>
            </a:r>
            <a:r>
              <a:rPr lang="ru-RU" altLang="ru-RU"/>
              <a:t>Перекрёстный кабель (</a:t>
            </a:r>
            <a:r>
              <a:rPr lang="en-US" altLang="ru-RU"/>
              <a:t>Crossover cable, 586B</a:t>
            </a:r>
            <a:r>
              <a:rPr lang="ru-RU" altLang="ru-RU"/>
              <a:t>)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6444615" cy="4526280"/>
          </a:xfrm>
        </p:spPr>
        <p:txBody>
          <a:bodyPr/>
          <a:p>
            <a:r>
              <a:rPr lang="ru-RU" altLang="en-US" sz="2800"/>
              <a:t>Коммутатор к коммутатору </a:t>
            </a:r>
            <a:endParaRPr lang="ru-RU" altLang="en-US" sz="2800"/>
          </a:p>
          <a:p>
            <a:endParaRPr lang="ru-RU" altLang="en-US" sz="2800"/>
          </a:p>
          <a:p>
            <a:r>
              <a:rPr lang="ru-RU" altLang="en-US" sz="2800"/>
              <a:t>Концентратор к концентратору</a:t>
            </a:r>
            <a:endParaRPr lang="ru-RU" altLang="en-US" sz="2800"/>
          </a:p>
          <a:p>
            <a:endParaRPr lang="ru-RU" altLang="en-US" sz="2800"/>
          </a:p>
          <a:p>
            <a:r>
              <a:rPr lang="ru-RU" altLang="en-US" sz="2800"/>
              <a:t>Хост к хосту</a:t>
            </a:r>
            <a:endParaRPr lang="ru-RU" altLang="en-US" sz="2800"/>
          </a:p>
          <a:p>
            <a:endParaRPr lang="ru-RU" altLang="en-US" sz="2800"/>
          </a:p>
          <a:p>
            <a:r>
              <a:rPr lang="ru-RU" altLang="en-US" sz="2800"/>
              <a:t>Концентратор к коммутатору</a:t>
            </a:r>
            <a:endParaRPr lang="ru-RU" altLang="en-US" sz="2800"/>
          </a:p>
          <a:p>
            <a:endParaRPr lang="ru-RU" altLang="en-US" sz="2800"/>
          </a:p>
          <a:p>
            <a:r>
              <a:rPr lang="ru-RU" altLang="en-US" sz="2800"/>
              <a:t>Маршрутизатор к хосту</a:t>
            </a:r>
            <a:endParaRPr lang="ru-RU" altLang="en-US" sz="2800"/>
          </a:p>
        </p:txBody>
      </p:sp>
      <p:graphicFrame>
        <p:nvGraphicFramePr>
          <p:cNvPr id="15" name="Замещающее содержимое 14"/>
          <p:cNvGraphicFramePr>
            <a:graphicFrameLocks noChangeAspect="1"/>
          </p:cNvGraphicFramePr>
          <p:nvPr>
            <p:ph sz="half" idx="2"/>
          </p:nvPr>
        </p:nvGraphicFramePr>
        <p:xfrm>
          <a:off x="3522980" y="3244215"/>
          <a:ext cx="2771775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" imgW="2771775" imgH="1238250" progId="Visio.Drawing.11">
                  <p:embed/>
                </p:oleObj>
              </mc:Choice>
              <mc:Fallback>
                <p:oleObj name="" r:id="rId1" imgW="2771775" imgH="1238250" progId="Visio.Drawing.11">
                  <p:embed/>
                  <p:pic>
                    <p:nvPicPr>
                      <p:cNvPr id="0" name="Изображение 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22980" y="3244215"/>
                        <a:ext cx="2771775" cy="123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/>
          <p:nvPr/>
        </p:nvGraphicFramePr>
        <p:xfrm>
          <a:off x="5431790" y="5409565"/>
          <a:ext cx="3008630" cy="1204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3" imgW="3048000" imgH="1238250" progId="Visio.Drawing.11">
                  <p:embed/>
                </p:oleObj>
              </mc:Choice>
              <mc:Fallback>
                <p:oleObj name="" r:id="rId3" imgW="3048000" imgH="1238250" progId="Visio.Drawing.11">
                  <p:embed/>
                  <p:pic>
                    <p:nvPicPr>
                      <p:cNvPr id="0" name="Изображение 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1790" y="5409565"/>
                        <a:ext cx="3008630" cy="1204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/>
          <p:nvPr/>
        </p:nvGraphicFramePr>
        <p:xfrm>
          <a:off x="5983605" y="4280535"/>
          <a:ext cx="3356610" cy="1234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5" imgW="3781425" imgH="1533525" progId="Visio.Drawing.11">
                  <p:embed/>
                </p:oleObj>
              </mc:Choice>
              <mc:Fallback>
                <p:oleObj name="" r:id="rId5" imgW="3781425" imgH="1533525" progId="Visio.Drawing.11">
                  <p:embed/>
                  <p:pic>
                    <p:nvPicPr>
                      <p:cNvPr id="0" name="Изображение 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83605" y="4280535"/>
                        <a:ext cx="3356610" cy="1234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/>
          <p:nvPr/>
        </p:nvGraphicFramePr>
        <p:xfrm>
          <a:off x="6045835" y="1600200"/>
          <a:ext cx="2952750" cy="1245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7" imgW="3571875" imgH="1581150" progId="Visio.Drawing.11">
                  <p:embed/>
                </p:oleObj>
              </mc:Choice>
              <mc:Fallback>
                <p:oleObj name="" r:id="rId7" imgW="3571875" imgH="1581150" progId="Visio.Drawing.11">
                  <p:embed/>
                  <p:pic>
                    <p:nvPicPr>
                      <p:cNvPr id="0" name="Изображение 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45835" y="1600200"/>
                        <a:ext cx="2952750" cy="1245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/>
          <p:nvPr/>
        </p:nvGraphicFramePr>
        <p:xfrm>
          <a:off x="6357620" y="2588260"/>
          <a:ext cx="2982595" cy="1151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9" imgW="3638550" imgH="1533525" progId="Visio.Drawing.11">
                  <p:embed/>
                </p:oleObj>
              </mc:Choice>
              <mc:Fallback>
                <p:oleObj name="" r:id="rId9" imgW="3638550" imgH="1533525" progId="Visio.Drawing.11">
                  <p:embed/>
                  <p:pic>
                    <p:nvPicPr>
                      <p:cNvPr id="0" name="Изображение 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57620" y="2588260"/>
                        <a:ext cx="2982595" cy="1151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Применение</a:t>
            </a:r>
            <a:endParaRPr lang="ru-RU" altLang="en-US"/>
          </a:p>
        </p:txBody>
      </p:sp>
      <p:graphicFrame>
        <p:nvGraphicFramePr>
          <p:cNvPr id="4" name="Замещающее содержимое 3"/>
          <p:cNvGraphicFramePr>
            <a:graphicFrameLocks noChangeAspect="1"/>
          </p:cNvGraphicFramePr>
          <p:nvPr>
            <p:ph idx="1"/>
          </p:nvPr>
        </p:nvGraphicFramePr>
        <p:xfrm>
          <a:off x="2523490" y="2224405"/>
          <a:ext cx="714375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143750" imgH="3276600" progId="Visio.Drawing.11">
                  <p:embed/>
                </p:oleObj>
              </mc:Choice>
              <mc:Fallback>
                <p:oleObj name="" r:id="rId1" imgW="7143750" imgH="3276600" progId="Visio.Drawing.11">
                  <p:embed/>
                  <p:pic>
                    <p:nvPicPr>
                      <p:cNvPr id="0" name="Изображение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23490" y="2224405"/>
                        <a:ext cx="7143750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Текстовое поле 5"/>
          <p:cNvSpPr txBox="1"/>
          <p:nvPr/>
        </p:nvSpPr>
        <p:spPr>
          <a:xfrm>
            <a:off x="2407285" y="3678555"/>
            <a:ext cx="2282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/>
              <a:t>Прямой кабель</a:t>
            </a:r>
            <a:endParaRPr lang="ru-RU" altLang="ru-RU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4966335" y="3678555"/>
            <a:ext cx="2750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/>
              <a:t>Перекрестный кабель</a:t>
            </a:r>
            <a:endParaRPr lang="ru-RU" altLang="ru-RU"/>
          </a:p>
        </p:txBody>
      </p:sp>
      <p:cxnSp>
        <p:nvCxnSpPr>
          <p:cNvPr id="8" name="Прямое соединение 7"/>
          <p:cNvCxnSpPr>
            <a:endCxn id="6" idx="0"/>
          </p:cNvCxnSpPr>
          <p:nvPr/>
        </p:nvCxnSpPr>
        <p:spPr>
          <a:xfrm flipH="1">
            <a:off x="3549015" y="3049270"/>
            <a:ext cx="231140" cy="629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ое соединение 9"/>
          <p:cNvCxnSpPr>
            <a:stCxn id="6" idx="2"/>
          </p:cNvCxnSpPr>
          <p:nvPr/>
        </p:nvCxnSpPr>
        <p:spPr>
          <a:xfrm>
            <a:off x="3549015" y="4046855"/>
            <a:ext cx="200660" cy="579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Скрученная витая пара</a:t>
            </a:r>
            <a:r>
              <a:rPr lang="en-US" altLang="ru-RU"/>
              <a:t>/</a:t>
            </a:r>
            <a:r>
              <a:rPr lang="ru-RU" altLang="en-US"/>
              <a:t>Консольный кабель (</a:t>
            </a:r>
            <a:r>
              <a:rPr lang="en-US" altLang="en-US"/>
              <a:t>Rollover cable</a:t>
            </a:r>
            <a:r>
              <a:rPr lang="ru-RU" altLang="en-US"/>
              <a:t>)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sym typeface="+mn-ea"/>
              </a:rPr>
              <a:t>Может соединять устр-ва</a:t>
            </a:r>
            <a:r>
              <a:rPr lang="en-US" altLang="ru-RU">
                <a:sym typeface="+mn-ea"/>
              </a:rPr>
              <a:t>, </a:t>
            </a:r>
            <a:r>
              <a:rPr lang="ru-RU" altLang="ru-RU">
                <a:sym typeface="+mn-ea"/>
              </a:rPr>
              <a:t>исп. </a:t>
            </a:r>
            <a:r>
              <a:rPr lang="en-US" altLang="ru-RU">
                <a:sym typeface="+mn-ea"/>
              </a:rPr>
              <a:t>RS-232 </a:t>
            </a:r>
            <a:r>
              <a:rPr lang="ru-RU" altLang="ru-RU">
                <a:sym typeface="+mn-ea"/>
              </a:rPr>
              <a:t>интерфейс без модема</a:t>
            </a:r>
            <a:endParaRPr lang="ru-RU" altLang="ru-RU"/>
          </a:p>
          <a:p>
            <a:r>
              <a:rPr lang="ru-RU" altLang="ru-RU">
                <a:sym typeface="+mn-ea"/>
              </a:rPr>
              <a:t>Подключается через консольный порт (</a:t>
            </a:r>
            <a:r>
              <a:rPr lang="en-US" altLang="ru-RU">
                <a:sym typeface="+mn-ea"/>
              </a:rPr>
              <a:t>COM)</a:t>
            </a:r>
            <a:endParaRPr lang="en-US" altLang="ru-RU"/>
          </a:p>
          <a:p>
            <a:endParaRPr lang="ru-RU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Опто-волоконный кабель </a:t>
            </a:r>
            <a:br>
              <a:rPr lang="ru-RU" altLang="en-US"/>
            </a:br>
            <a:r>
              <a:rPr lang="ru-RU" altLang="en-US"/>
              <a:t>(</a:t>
            </a:r>
            <a:r>
              <a:rPr lang="en-US" altLang="en-US"/>
              <a:t>Fiber optic cable)</a:t>
            </a:r>
            <a:endParaRPr lang="en-US" altLang="en-US"/>
          </a:p>
        </p:txBody>
      </p:sp>
      <p:sp>
        <p:nvSpPr>
          <p:cNvPr id="9" name="Замещающее содержимое 8"/>
          <p:cNvSpPr/>
          <p:nvPr>
            <p:ph idx="1"/>
          </p:nvPr>
        </p:nvSpPr>
        <p:spPr/>
        <p:txBody>
          <a:bodyPr/>
          <a:p>
            <a:r>
              <a:rPr lang="ru-RU" sz="2400" dirty="0">
                <a:sym typeface="+mn-ea"/>
              </a:rPr>
              <a:t>Т</a:t>
            </a:r>
            <a:r>
              <a:rPr lang="ru-RU" sz="2400" dirty="0" smtClean="0">
                <a:sym typeface="+mn-ea"/>
              </a:rPr>
              <a:t>онкий, гибкий кабель, по которому распространяются световые импульсы- биты информации.</a:t>
            </a:r>
            <a:endParaRPr lang="ru-RU" sz="2400" dirty="0" smtClean="0"/>
          </a:p>
          <a:p>
            <a:r>
              <a:rPr lang="ru-RU" sz="2400" dirty="0" smtClean="0">
                <a:sym typeface="+mn-ea"/>
              </a:rPr>
              <a:t>Состоит </a:t>
            </a:r>
            <a:r>
              <a:rPr lang="ru-RU" sz="2400" dirty="0">
                <a:sym typeface="+mn-ea"/>
              </a:rPr>
              <a:t>из центральной стеклянной нити толщиной в несколько микрон, покрытой сплошной стеклянной </a:t>
            </a:r>
            <a:r>
              <a:rPr lang="ru-RU" sz="2400" dirty="0" smtClean="0">
                <a:sym typeface="+mn-ea"/>
              </a:rPr>
              <a:t>оболочкой</a:t>
            </a:r>
            <a:r>
              <a:rPr lang="en-US" sz="2400" dirty="0" smtClean="0">
                <a:sym typeface="+mn-ea"/>
              </a:rPr>
              <a:t>, </a:t>
            </a:r>
            <a:r>
              <a:rPr lang="ru-RU" sz="2400" dirty="0" smtClean="0">
                <a:sym typeface="+mn-ea"/>
              </a:rPr>
              <a:t>внутри дополнительной оболочки</a:t>
            </a:r>
            <a:endParaRPr lang="ru-RU" sz="2400" dirty="0" smtClean="0"/>
          </a:p>
          <a:p>
            <a:r>
              <a:rPr lang="ru-RU" sz="2400" dirty="0">
                <a:sym typeface="+mn-ea"/>
              </a:rPr>
              <a:t>В качестве источников излучения света в волоконно-оптических кабелях применяются:</a:t>
            </a:r>
            <a:endParaRPr lang="ru-RU" sz="2400" dirty="0"/>
          </a:p>
          <a:p>
            <a:pPr lvl="1"/>
            <a:r>
              <a:rPr lang="ru-RU" sz="2400" dirty="0">
                <a:sym typeface="+mn-ea"/>
              </a:rPr>
              <a:t>светодиоды, или светоизлучающие диоды (</a:t>
            </a:r>
            <a:r>
              <a:rPr lang="ru-RU" sz="2400" dirty="0" err="1">
                <a:sym typeface="+mn-ea"/>
              </a:rPr>
              <a:t>Light</a:t>
            </a:r>
            <a:r>
              <a:rPr lang="ru-RU" sz="2400" dirty="0">
                <a:sym typeface="+mn-ea"/>
              </a:rPr>
              <a:t> </a:t>
            </a:r>
            <a:r>
              <a:rPr lang="ru-RU" sz="2400" dirty="0" err="1">
                <a:sym typeface="+mn-ea"/>
              </a:rPr>
              <a:t>Emmited</a:t>
            </a:r>
            <a:r>
              <a:rPr lang="ru-RU" sz="2400" dirty="0">
                <a:sym typeface="+mn-ea"/>
              </a:rPr>
              <a:t> </a:t>
            </a:r>
            <a:r>
              <a:rPr lang="ru-RU" sz="2400" dirty="0" err="1">
                <a:sym typeface="+mn-ea"/>
              </a:rPr>
              <a:t>Diode</a:t>
            </a:r>
            <a:r>
              <a:rPr lang="ru-RU" sz="2400" dirty="0">
                <a:sym typeface="+mn-ea"/>
              </a:rPr>
              <a:t>, LED);</a:t>
            </a:r>
            <a:endParaRPr lang="ru-RU" sz="2400" dirty="0"/>
          </a:p>
          <a:p>
            <a:pPr lvl="1"/>
            <a:r>
              <a:rPr lang="ru-RU" sz="2400" dirty="0">
                <a:sym typeface="+mn-ea"/>
              </a:rPr>
              <a:t>полупроводниковые лазеры, или лазерные диоды (</a:t>
            </a:r>
            <a:r>
              <a:rPr lang="ru-RU" sz="2400" dirty="0" err="1">
                <a:sym typeface="+mn-ea"/>
              </a:rPr>
              <a:t>Laser</a:t>
            </a:r>
            <a:r>
              <a:rPr lang="ru-RU" sz="2400" dirty="0">
                <a:sym typeface="+mn-ea"/>
              </a:rPr>
              <a:t> </a:t>
            </a:r>
            <a:r>
              <a:rPr lang="ru-RU" sz="2400" dirty="0" err="1">
                <a:sym typeface="+mn-ea"/>
              </a:rPr>
              <a:t>Diode</a:t>
            </a:r>
            <a:r>
              <a:rPr lang="ru-RU" sz="2400" dirty="0">
                <a:sym typeface="+mn-ea"/>
              </a:rPr>
              <a:t>).</a:t>
            </a:r>
            <a:endParaRPr lang="ru-RU" sz="2400" dirty="0"/>
          </a:p>
          <a:p>
            <a:endParaRPr lang="ru-RU" sz="3200" dirty="0" smtClean="0"/>
          </a:p>
          <a:p>
            <a:endParaRPr lang="ru-RU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Опто-волоконный кабель </a:t>
            </a:r>
            <a:br>
              <a:rPr lang="ru-RU" altLang="en-US">
                <a:sym typeface="+mn-ea"/>
              </a:rPr>
            </a:br>
            <a:r>
              <a:rPr lang="ru-RU" altLang="en-US">
                <a:sym typeface="+mn-ea"/>
              </a:rPr>
              <a:t>(</a:t>
            </a:r>
            <a:r>
              <a:rPr lang="en-US" altLang="en-US">
                <a:sym typeface="+mn-ea"/>
              </a:rPr>
              <a:t>Fiber optic cable), </a:t>
            </a:r>
            <a:r>
              <a:rPr lang="ru-RU" altLang="en-US">
                <a:sym typeface="+mn-ea"/>
              </a:rPr>
              <a:t>достоинства</a:t>
            </a:r>
            <a:endParaRPr lang="ru-RU" altLang="en-US">
              <a:sym typeface="+mn-ea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sz="2400" dirty="0">
                <a:sym typeface="+mn-ea"/>
              </a:rPr>
              <a:t>Низкий уровень шумов</a:t>
            </a:r>
            <a:r>
              <a:rPr lang="en-US" sz="2400" dirty="0">
                <a:sym typeface="+mn-ea"/>
              </a:rPr>
              <a:t>/</a:t>
            </a:r>
            <a:r>
              <a:rPr lang="ru-RU" sz="2400" dirty="0">
                <a:sym typeface="+mn-ea"/>
              </a:rPr>
              <a:t> более широкая полоса пропускания, достигаемая путем передачи сигналов без защиты с использованием различной модуляции и контроля правильности принятой информации только в оконечных терминалах</a:t>
            </a:r>
            <a:r>
              <a:rPr lang="ru-RU" sz="2400" dirty="0" smtClean="0">
                <a:sym typeface="+mn-ea"/>
              </a:rPr>
              <a:t>.</a:t>
            </a:r>
            <a:endParaRPr lang="ru-RU" sz="2400" dirty="0" smtClean="0"/>
          </a:p>
          <a:p>
            <a:r>
              <a:rPr lang="ru-RU" sz="2400" dirty="0" smtClean="0">
                <a:sym typeface="+mn-ea"/>
              </a:rPr>
              <a:t>Защищенность </a:t>
            </a:r>
            <a:r>
              <a:rPr lang="ru-RU" sz="2400" dirty="0">
                <a:sym typeface="+mn-ea"/>
              </a:rPr>
              <a:t>от электромагнитных помех. Диэлектрический материал невосприимчив к помехам со стороны окружающих медных кабельных систем и электрического оборудования, способного индуцировать электромагнитное </a:t>
            </a:r>
            <a:r>
              <a:rPr lang="ru-RU" sz="2400" dirty="0" smtClean="0">
                <a:sym typeface="+mn-ea"/>
              </a:rPr>
              <a:t>излучение</a:t>
            </a:r>
            <a:endParaRPr lang="ru-RU" sz="2400" dirty="0" smtClean="0"/>
          </a:p>
          <a:p>
            <a:r>
              <a:rPr lang="ru-RU" sz="2400" dirty="0" smtClean="0">
                <a:sym typeface="+mn-ea"/>
              </a:rPr>
              <a:t>Высокая </a:t>
            </a:r>
            <a:r>
              <a:rPr lang="ru-RU" sz="2400" dirty="0">
                <a:sym typeface="+mn-ea"/>
              </a:rPr>
              <a:t>безопасность от несанкционированного доступа. Практически не излучает в радиодиапазоне, передаваемую по нему информацию трудно подслушать, не нарушая приема/передачи.</a:t>
            </a:r>
            <a:endParaRPr lang="ru-RU" sz="2400" dirty="0"/>
          </a:p>
          <a:p>
            <a:endParaRPr lang="ru-RU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" name="Объект 15"/>
          <p:cNvGraphicFramePr/>
          <p:nvPr/>
        </p:nvGraphicFramePr>
        <p:xfrm>
          <a:off x="5009515" y="3940810"/>
          <a:ext cx="2557780" cy="649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" imgW="3162300" imgH="1038225" progId="Visio.Drawing.11">
                  <p:embed/>
                </p:oleObj>
              </mc:Choice>
              <mc:Fallback>
                <p:oleObj name="" r:id="rId1" imgW="3162300" imgH="1038225" progId="Visio.Drawing.11">
                  <p:embed/>
                  <p:pic>
                    <p:nvPicPr>
                      <p:cNvPr id="0" name="Изображение 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09515" y="3940810"/>
                        <a:ext cx="2557780" cy="649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Пример 2</a:t>
            </a:r>
            <a:endParaRPr lang="ru-RU" altLang="en-US"/>
          </a:p>
        </p:txBody>
      </p:sp>
      <p:graphicFrame>
        <p:nvGraphicFramePr>
          <p:cNvPr id="4" name="Замещающее содержимое 3"/>
          <p:cNvGraphicFramePr/>
          <p:nvPr>
            <p:ph sz="half" idx="1"/>
          </p:nvPr>
        </p:nvGraphicFramePr>
        <p:xfrm>
          <a:off x="2356485" y="1543050"/>
          <a:ext cx="3158490" cy="315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3762375" imgH="3762375" progId="Visio.Drawing.11">
                  <p:embed/>
                </p:oleObj>
              </mc:Choice>
              <mc:Fallback>
                <p:oleObj name="" r:id="rId3" imgW="3762375" imgH="3762375" progId="Visio.Drawing.11">
                  <p:embed/>
                  <p:pic>
                    <p:nvPicPr>
                      <p:cNvPr id="0" name="Изображение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56485" y="1543050"/>
                        <a:ext cx="3158490" cy="315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Замещающее содержимое 6"/>
          <p:cNvGraphicFramePr/>
          <p:nvPr>
            <p:ph sz="half" idx="2"/>
          </p:nvPr>
        </p:nvGraphicFramePr>
        <p:xfrm>
          <a:off x="6908165" y="3940810"/>
          <a:ext cx="3081655" cy="2774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3676650" imgH="3314700" progId="Visio.Drawing.11">
                  <p:embed/>
                </p:oleObj>
              </mc:Choice>
              <mc:Fallback>
                <p:oleObj name="" r:id="rId5" imgW="3676650" imgH="3314700" progId="Visio.Drawing.11">
                  <p:embed/>
                  <p:pic>
                    <p:nvPicPr>
                      <p:cNvPr id="0" name="Изображение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08165" y="3940810"/>
                        <a:ext cx="3081655" cy="2774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Текстовое поле 17"/>
          <p:cNvSpPr txBox="1"/>
          <p:nvPr/>
        </p:nvSpPr>
        <p:spPr>
          <a:xfrm>
            <a:off x="4871085" y="1417955"/>
            <a:ext cx="21990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 sz="2400" b="1"/>
              <a:t>Штаб-квартира</a:t>
            </a:r>
            <a:endParaRPr lang="ru-RU" altLang="en-US" sz="2400" b="1"/>
          </a:p>
        </p:txBody>
      </p:sp>
      <p:sp>
        <p:nvSpPr>
          <p:cNvPr id="19" name="Текстовое поле 18"/>
          <p:cNvSpPr txBox="1"/>
          <p:nvPr/>
        </p:nvSpPr>
        <p:spPr>
          <a:xfrm>
            <a:off x="8173085" y="3940810"/>
            <a:ext cx="9556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 b="1"/>
              <a:t>Филиал</a:t>
            </a:r>
            <a:endParaRPr lang="ru-RU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Опто-волоконный кабель </a:t>
            </a:r>
            <a:br>
              <a:rPr lang="ru-RU" altLang="en-US">
                <a:sym typeface="+mn-ea"/>
              </a:rPr>
            </a:br>
            <a:r>
              <a:rPr lang="ru-RU" altLang="en-US">
                <a:sym typeface="+mn-ea"/>
              </a:rPr>
              <a:t>(</a:t>
            </a:r>
            <a:r>
              <a:rPr lang="en-US" altLang="en-US">
                <a:sym typeface="+mn-ea"/>
              </a:rPr>
              <a:t>Fiber optic cable), </a:t>
            </a:r>
            <a:r>
              <a:rPr lang="ru-RU" altLang="en-US">
                <a:sym typeface="+mn-ea"/>
              </a:rPr>
              <a:t>достоинства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dirty="0" smtClean="0">
                <a:sym typeface="+mn-ea"/>
              </a:rPr>
              <a:t>Длительный срок эксплуатации (до 25 лет)</a:t>
            </a:r>
            <a:endParaRPr lang="ru-RU" dirty="0" smtClean="0"/>
          </a:p>
          <a:p>
            <a:r>
              <a:rPr lang="ru-RU" dirty="0" smtClean="0">
                <a:sym typeface="+mn-ea"/>
              </a:rPr>
              <a:t>Пожаробезопасность</a:t>
            </a:r>
            <a:endParaRPr lang="ru-RU" dirty="0" smtClean="0"/>
          </a:p>
          <a:p>
            <a:r>
              <a:rPr lang="ru-RU" dirty="0" smtClean="0">
                <a:sym typeface="+mn-ea"/>
              </a:rPr>
              <a:t>Экономичность (изготавливается из кварца)</a:t>
            </a:r>
            <a:endParaRPr lang="ru-RU" dirty="0" smtClean="0"/>
          </a:p>
          <a:p>
            <a:r>
              <a:rPr lang="ru-RU" dirty="0">
                <a:sym typeface="+mn-ea"/>
              </a:rPr>
              <a:t>Малый вес и объем</a:t>
            </a:r>
            <a:r>
              <a:rPr lang="ru-RU" dirty="0" smtClean="0">
                <a:sym typeface="+mn-ea"/>
              </a:rPr>
              <a:t>.</a:t>
            </a:r>
            <a:endParaRPr lang="ru-RU" dirty="0" smtClean="0"/>
          </a:p>
          <a:p>
            <a:r>
              <a:rPr lang="ru-RU" dirty="0">
                <a:sym typeface="+mn-ea"/>
              </a:rPr>
              <a:t>Малое затухание светового сигнала в </a:t>
            </a:r>
            <a:r>
              <a:rPr lang="ru-RU" dirty="0" smtClean="0">
                <a:sym typeface="+mn-ea"/>
              </a:rPr>
              <a:t>волокне. </a:t>
            </a:r>
            <a:r>
              <a:rPr lang="ru-RU" dirty="0">
                <a:sym typeface="+mn-ea"/>
              </a:rPr>
              <a:t>При допустимом затухании 20 дБ максимальное расстояние между усилителями или повторителями составляет около 100 км и более</a:t>
            </a:r>
            <a:r>
              <a:rPr lang="ru-RU" dirty="0" smtClean="0">
                <a:sym typeface="+mn-ea"/>
              </a:rPr>
              <a:t>.</a:t>
            </a:r>
            <a:endParaRPr lang="ru-RU" dirty="0" smtClean="0"/>
          </a:p>
          <a:p>
            <a:endParaRPr lang="ru-RU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Опто-волоконный кабель </a:t>
            </a:r>
            <a:br>
              <a:rPr lang="ru-RU" altLang="en-US">
                <a:sym typeface="+mn-ea"/>
              </a:rPr>
            </a:br>
            <a:r>
              <a:rPr lang="ru-RU" altLang="en-US">
                <a:sym typeface="+mn-ea"/>
              </a:rPr>
              <a:t>(</a:t>
            </a:r>
            <a:r>
              <a:rPr lang="en-US" altLang="en-US">
                <a:sym typeface="+mn-ea"/>
              </a:rPr>
              <a:t>Fiber optic cable), </a:t>
            </a:r>
            <a:r>
              <a:rPr lang="ru-RU" altLang="en-US">
                <a:sym typeface="+mn-ea"/>
              </a:rPr>
              <a:t>недостатки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sz="2400" dirty="0">
                <a:sym typeface="+mn-ea"/>
              </a:rPr>
              <a:t>В</a:t>
            </a:r>
            <a:r>
              <a:rPr lang="ru-RU" sz="2400" dirty="0" smtClean="0">
                <a:sym typeface="+mn-ea"/>
              </a:rPr>
              <a:t>ысокая </a:t>
            </a:r>
            <a:r>
              <a:rPr lang="ru-RU" sz="2400" dirty="0">
                <a:sym typeface="+mn-ea"/>
              </a:rPr>
              <a:t>сложность монтажа (при установке разъемов необходима микронная точность, от точности скола стекловолокна и степени его полировки сильно зависит затухание в разъеме</a:t>
            </a:r>
            <a:r>
              <a:rPr lang="ru-RU" sz="2400" dirty="0" smtClean="0">
                <a:sym typeface="+mn-ea"/>
              </a:rPr>
              <a:t>)</a:t>
            </a:r>
            <a:endParaRPr lang="ru-RU" sz="2400" dirty="0" smtClean="0"/>
          </a:p>
          <a:p>
            <a:r>
              <a:rPr lang="ru-RU" sz="2400" dirty="0" smtClean="0">
                <a:sym typeface="+mn-ea"/>
              </a:rPr>
              <a:t>Разветвления</a:t>
            </a:r>
            <a:r>
              <a:rPr lang="en-US" sz="2400" dirty="0" smtClean="0">
                <a:sym typeface="+mn-ea"/>
              </a:rPr>
              <a:t>, </a:t>
            </a:r>
            <a:r>
              <a:rPr lang="ru-RU" sz="2400" dirty="0" smtClean="0">
                <a:sym typeface="+mn-ea"/>
              </a:rPr>
              <a:t>несмотря на то</a:t>
            </a:r>
            <a:r>
              <a:rPr lang="en-US" sz="2400" dirty="0" smtClean="0">
                <a:sym typeface="+mn-ea"/>
              </a:rPr>
              <a:t>, </a:t>
            </a:r>
            <a:r>
              <a:rPr lang="ru-RU" sz="2400" dirty="0" smtClean="0">
                <a:sym typeface="+mn-ea"/>
              </a:rPr>
              <a:t>что технически допускаются</a:t>
            </a:r>
            <a:r>
              <a:rPr lang="en-US" sz="2400" dirty="0" smtClean="0">
                <a:sym typeface="+mn-ea"/>
              </a:rPr>
              <a:t>,</a:t>
            </a:r>
            <a:r>
              <a:rPr lang="ru-RU" sz="2400" dirty="0" smtClean="0">
                <a:sym typeface="+mn-ea"/>
              </a:rPr>
              <a:t> </a:t>
            </a:r>
            <a:r>
              <a:rPr lang="ru-RU" sz="2400" dirty="0">
                <a:sym typeface="+mn-ea"/>
              </a:rPr>
              <a:t>неизбежно сильно </a:t>
            </a:r>
            <a:r>
              <a:rPr lang="ru-RU" sz="2400" dirty="0" smtClean="0">
                <a:sym typeface="+mn-ea"/>
              </a:rPr>
              <a:t>ослабляют </a:t>
            </a:r>
            <a:r>
              <a:rPr lang="ru-RU" sz="2400" dirty="0">
                <a:sym typeface="+mn-ea"/>
              </a:rPr>
              <a:t>световой сигнал, и если разветвлений будет много, то свет может просто не </a:t>
            </a:r>
            <a:r>
              <a:rPr lang="ru-RU" sz="2400" dirty="0" smtClean="0">
                <a:sym typeface="+mn-ea"/>
              </a:rPr>
              <a:t>дойти </a:t>
            </a:r>
            <a:r>
              <a:rPr lang="ru-RU" sz="2400" dirty="0">
                <a:sym typeface="+mn-ea"/>
              </a:rPr>
              <a:t>до конца сети</a:t>
            </a:r>
            <a:r>
              <a:rPr lang="ru-RU" sz="2400" dirty="0" smtClean="0">
                <a:sym typeface="+mn-ea"/>
              </a:rPr>
              <a:t>.</a:t>
            </a:r>
            <a:endParaRPr lang="ru-RU" sz="2400" dirty="0" smtClean="0"/>
          </a:p>
          <a:p>
            <a:r>
              <a:rPr lang="ru-RU" sz="2400" dirty="0" smtClean="0">
                <a:sym typeface="+mn-ea"/>
              </a:rPr>
              <a:t>Меньшая прочность. Чувствительность к перепадам температуры</a:t>
            </a:r>
            <a:r>
              <a:rPr lang="en-US" sz="2400" dirty="0" smtClean="0">
                <a:sym typeface="+mn-ea"/>
              </a:rPr>
              <a:t>, </a:t>
            </a:r>
            <a:r>
              <a:rPr lang="ru-RU" sz="2400" dirty="0">
                <a:sym typeface="+mn-ea"/>
              </a:rPr>
              <a:t>механическим воздействиям (удары, ультразвук</a:t>
            </a:r>
            <a:r>
              <a:rPr lang="ru-RU" sz="2400" dirty="0" smtClean="0">
                <a:sym typeface="+mn-ea"/>
              </a:rPr>
              <a:t>).</a:t>
            </a:r>
            <a:endParaRPr lang="ru-RU" sz="2400" dirty="0" smtClean="0"/>
          </a:p>
          <a:p>
            <a:r>
              <a:rPr lang="ru-RU" sz="2400" dirty="0" smtClean="0">
                <a:sym typeface="+mn-ea"/>
              </a:rPr>
              <a:t>Применяется только в сетях с топологией </a:t>
            </a:r>
            <a:r>
              <a:rPr lang="en-US" sz="2400" dirty="0" smtClean="0">
                <a:sym typeface="+mn-ea"/>
              </a:rPr>
              <a:t>“</a:t>
            </a:r>
            <a:r>
              <a:rPr lang="ru-RU" sz="2400" dirty="0" smtClean="0">
                <a:sym typeface="+mn-ea"/>
              </a:rPr>
              <a:t>звезда</a:t>
            </a:r>
            <a:r>
              <a:rPr lang="en-US" sz="2400" dirty="0" smtClean="0">
                <a:sym typeface="+mn-ea"/>
              </a:rPr>
              <a:t>”</a:t>
            </a:r>
            <a:r>
              <a:rPr lang="ru-RU" sz="2400" dirty="0" smtClean="0">
                <a:sym typeface="+mn-ea"/>
              </a:rPr>
              <a:t> и </a:t>
            </a:r>
            <a:r>
              <a:rPr lang="en-US" sz="2400" dirty="0" smtClean="0">
                <a:sym typeface="+mn-ea"/>
              </a:rPr>
              <a:t>“</a:t>
            </a:r>
            <a:r>
              <a:rPr lang="ru-RU" sz="2400" dirty="0" smtClean="0">
                <a:sym typeface="+mn-ea"/>
              </a:rPr>
              <a:t>кольцо</a:t>
            </a:r>
            <a:r>
              <a:rPr lang="en-US" sz="2400" dirty="0" smtClean="0">
                <a:sym typeface="+mn-ea"/>
              </a:rPr>
              <a:t>” </a:t>
            </a:r>
            <a:endParaRPr lang="ru-RU" sz="2400" dirty="0"/>
          </a:p>
          <a:p>
            <a:endParaRPr lang="ru-RU" altLang="en-US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Одномодовое волокно </a:t>
            </a:r>
            <a:r>
              <a:rPr lang="en-US" altLang="en-US">
                <a:sym typeface="+mn-ea"/>
              </a:rPr>
              <a:t>(Single-Mode Fiber)</a:t>
            </a:r>
            <a:endParaRPr lang="ru-RU" alt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839470" y="2710815"/>
            <a:ext cx="10471150" cy="20085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6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839470" y="3640455"/>
            <a:ext cx="10471150" cy="333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cxnSp>
        <p:nvCxnSpPr>
          <p:cNvPr id="7" name="Прямая со стрелкой 6"/>
          <p:cNvCxnSpPr>
            <a:stCxn id="6" idx="1"/>
          </p:cNvCxnSpPr>
          <p:nvPr/>
        </p:nvCxnSpPr>
        <p:spPr>
          <a:xfrm>
            <a:off x="839470" y="3807460"/>
            <a:ext cx="77768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Текстовое поле 18"/>
          <p:cNvSpPr txBox="1"/>
          <p:nvPr/>
        </p:nvSpPr>
        <p:spPr>
          <a:xfrm>
            <a:off x="7958455" y="3017520"/>
            <a:ext cx="3058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ru-RU"/>
              <a:t>Защитная оболочка (</a:t>
            </a:r>
            <a:r>
              <a:rPr lang="en-US" altLang="ru-RU"/>
              <a:t>cladding)</a:t>
            </a:r>
            <a:endParaRPr lang="en-US" altLang="ru-RU"/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9190990" y="3605530"/>
            <a:ext cx="18262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Сердечник (</a:t>
            </a:r>
            <a:r>
              <a:rPr lang="en-US" altLang="en-US"/>
              <a:t>core)</a:t>
            </a:r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Одномодовое волокно </a:t>
            </a:r>
            <a:r>
              <a:rPr lang="en-US" altLang="en-US"/>
              <a:t>(Single-Mode Fiber)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 sz="2400"/>
              <a:t>Центральный проводник очень малого диаметра, соизмеримого с длиной волны света, — от 5 до 10 мкм. Практически все лучи света распространяются вдоль оптической оси световода, не отражаясь от внешнего проводника. </a:t>
            </a:r>
            <a:endParaRPr lang="ru-RU" altLang="en-US" sz="2400"/>
          </a:p>
          <a:p>
            <a:r>
              <a:rPr lang="ru-RU" altLang="en-US" sz="2400"/>
              <a:t>Изготовление сверхтонких качественных волокон для одномодового кабеля представляет собой сложный технологический процесс. </a:t>
            </a:r>
            <a:endParaRPr lang="ru-RU" altLang="en-US" sz="2400"/>
          </a:p>
          <a:p>
            <a:r>
              <a:rPr lang="ru-RU" altLang="en-US" sz="2400"/>
              <a:t>Кроме того, в волокно такого маленького диаметра достаточно сложно направить пучок света, не потеряв при этом значительную часть его энергии. </a:t>
            </a:r>
            <a:endParaRPr lang="ru-RU" altLang="en-US" sz="2400"/>
          </a:p>
          <a:p>
            <a:r>
              <a:rPr lang="ru-RU" altLang="en-US" sz="2400"/>
              <a:t>Обладает очень низким затуханием — примерно -0,2 дБ/км для окна прозрачности волны размером в 1550 нм.</a:t>
            </a:r>
            <a:endParaRPr lang="ru-RU" altLang="en-US"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Многомодовое оптоволокно </a:t>
            </a:r>
            <a:br>
              <a:rPr lang="ru-RU" altLang="en-US"/>
            </a:br>
            <a:r>
              <a:rPr lang="en-US" altLang="ru-RU"/>
              <a:t>(Multi-mode fiber)</a:t>
            </a:r>
            <a:endParaRPr lang="en-US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839470" y="2710815"/>
            <a:ext cx="10471150" cy="200850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7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850265" y="3221355"/>
            <a:ext cx="10460355" cy="966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850265" y="3253740"/>
            <a:ext cx="1710690" cy="92202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850265" y="3221355"/>
            <a:ext cx="1710690" cy="92202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2560955" y="3265805"/>
            <a:ext cx="1710690" cy="92202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2560955" y="3221355"/>
            <a:ext cx="1710690" cy="92202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4271645" y="3265805"/>
            <a:ext cx="1710690" cy="92202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4271645" y="3233420"/>
            <a:ext cx="1710690" cy="92202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5982335" y="3265805"/>
            <a:ext cx="1710690" cy="92202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5982335" y="3233420"/>
            <a:ext cx="1710690" cy="92202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овое поле 17"/>
          <p:cNvSpPr txBox="1"/>
          <p:nvPr/>
        </p:nvSpPr>
        <p:spPr>
          <a:xfrm>
            <a:off x="8472805" y="3542665"/>
            <a:ext cx="18262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Сердечник (</a:t>
            </a:r>
            <a:r>
              <a:rPr lang="en-US" altLang="en-US"/>
              <a:t>core)</a:t>
            </a:r>
            <a:endParaRPr lang="en-US" altLang="en-US"/>
          </a:p>
        </p:txBody>
      </p:sp>
      <p:sp>
        <p:nvSpPr>
          <p:cNvPr id="19" name="Текстовое поле 18"/>
          <p:cNvSpPr txBox="1"/>
          <p:nvPr/>
        </p:nvSpPr>
        <p:spPr>
          <a:xfrm>
            <a:off x="8050530" y="2781300"/>
            <a:ext cx="3058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ru-RU"/>
              <a:t>Защитная оболочка (</a:t>
            </a:r>
            <a:r>
              <a:rPr lang="en-US" altLang="ru-RU"/>
              <a:t>cladding)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Многомодовое оптоволокно </a:t>
            </a:r>
            <a:br>
              <a:rPr lang="ru-RU" altLang="en-US">
                <a:sym typeface="+mn-ea"/>
              </a:rPr>
            </a:br>
            <a:r>
              <a:rPr lang="en-US" altLang="ru-RU">
                <a:sym typeface="+mn-ea"/>
              </a:rPr>
              <a:t>(Multi-mode fiber)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Во внутреннем проводнике одновременно существует несколько световых лучей, отражающихся от внешнего проводника под разными углами.</a:t>
            </a:r>
            <a:endParaRPr lang="ru-RU" altLang="en-US"/>
          </a:p>
          <a:p>
            <a:r>
              <a:rPr lang="ru-RU" altLang="en-US"/>
              <a:t>Угол отражения луча называется модой</a:t>
            </a:r>
            <a:endParaRPr lang="ru-RU" altLang="en-US"/>
          </a:p>
          <a:p>
            <a:r>
              <a:rPr lang="ru-RU" altLang="en-US"/>
              <a:t>Интерференция ухудшает качество передаваемого сигнала, что приводит к искажениям передаваемых импульсов</a:t>
            </a:r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Искажения сигнала в опто-волоконном кабеле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 sz="3600"/>
              <a:t>Затухание</a:t>
            </a:r>
            <a:endParaRPr lang="ru-RU" altLang="en-US" sz="3600"/>
          </a:p>
          <a:p>
            <a:r>
              <a:rPr lang="ru-RU" altLang="en-US" sz="3600"/>
              <a:t>Хроматическая дисперсия</a:t>
            </a:r>
            <a:endParaRPr lang="ru-RU" altLang="en-US" sz="3600"/>
          </a:p>
          <a:p>
            <a:r>
              <a:rPr lang="ru-RU" altLang="en-US" sz="3600"/>
              <a:t>Поляризационная дисперсия</a:t>
            </a:r>
            <a:endParaRPr lang="ru-RU" altLang="en-US" sz="3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Затухание сигнала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Мощность сигнала уменьшается из-за поглощения света материалом волокна и примесями, рассеивания света из-за неоднородности плотности волокна, а также из-за кабельных искажений, обусловленных деформацией волокон при прокладке кабеля. </a:t>
            </a:r>
            <a:endParaRPr lang="ru-RU" altLang="en-US"/>
          </a:p>
          <a:p>
            <a:r>
              <a:rPr lang="ru-RU" altLang="en-US"/>
              <a:t>Затухание измеряется в дБ/км, имеет типичные значения от -0,2 до -0,3 (диапазон 1550 нм), от -0,4 до -1 (диапазон 1310 нм) и от -2 до -3 (диапазон 880 нм).</a:t>
            </a:r>
            <a:endParaRPr lang="ru-RU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Хроматическая дисперсия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Сигнал искажается из-за того, что волны различной длины распространяются вдоль волокна с различной скоростью. </a:t>
            </a:r>
            <a:endParaRPr lang="ru-RU" altLang="en-US"/>
          </a:p>
          <a:p>
            <a:r>
              <a:rPr lang="ru-RU" altLang="en-US"/>
              <a:t>Так как прямоугольный импульс имеет спектр ненулевой ширины, из-за хроматической дисперсии составляющие его волны приходят на выход волокна с различной задержкой и фронты импульса оказываются «размытыми».</a:t>
            </a:r>
            <a:endParaRPr lang="ru-RU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Поляризационная дисперсия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 Световая мода имеет две взаимно перпендикулярные поляризационные составляющие.</a:t>
            </a:r>
            <a:endParaRPr lang="ru-RU" altLang="en-US"/>
          </a:p>
          <a:p>
            <a:r>
              <a:rPr lang="ru-RU" altLang="en-US"/>
              <a:t>В волноводе с идеальным поперечным сечением, то есть представляющим собой окружность, эти составляющие распространяются с одинаковой скоростью. </a:t>
            </a:r>
            <a:endParaRPr lang="ru-RU" altLang="en-US"/>
          </a:p>
          <a:p>
            <a:r>
              <a:rPr lang="ru-RU" altLang="en-US"/>
              <a:t>Так как реальные волноводы всегда имеют некоторую овальность, то скорости составляющих отличаются, что приводит к поляризационной дисперсии. </a:t>
            </a:r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Условные обозначения</a:t>
            </a:r>
            <a:endParaRPr lang="ru-RU" altLang="en-US"/>
          </a:p>
        </p:txBody>
      </p:sp>
      <p:graphicFrame>
        <p:nvGraphicFramePr>
          <p:cNvPr id="4" name="Замещающее содержимое 3"/>
          <p:cNvGraphicFramePr/>
          <p:nvPr>
            <p:ph sz="half" idx="1"/>
          </p:nvPr>
        </p:nvGraphicFramePr>
        <p:xfrm>
          <a:off x="3116326" y="1915319"/>
          <a:ext cx="674370" cy="1198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14375" imgH="1238250" progId="Visio.Drawing.11">
                  <p:embed/>
                </p:oleObj>
              </mc:Choice>
              <mc:Fallback>
                <p:oleObj name="" r:id="rId1" imgW="714375" imgH="1238250" progId="Visio.Drawing.11">
                  <p:embed/>
                  <p:pic>
                    <p:nvPicPr>
                      <p:cNvPr id="0" name="Изображение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16326" y="1915319"/>
                        <a:ext cx="674370" cy="1198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/>
          <p:nvPr/>
        </p:nvGraphicFramePr>
        <p:xfrm>
          <a:off x="4505960" y="1915160"/>
          <a:ext cx="939165" cy="1204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971550" imgH="1238250" progId="Visio.Drawing.11">
                  <p:embed/>
                </p:oleObj>
              </mc:Choice>
              <mc:Fallback>
                <p:oleObj name="" r:id="rId3" imgW="971550" imgH="1238250" progId="Visio.Drawing.11">
                  <p:embed/>
                  <p:pic>
                    <p:nvPicPr>
                      <p:cNvPr id="0" name="Изображение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5960" y="1915160"/>
                        <a:ext cx="939165" cy="1204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/>
          <p:nvPr/>
        </p:nvGraphicFramePr>
        <p:xfrm>
          <a:off x="1684655" y="1911985"/>
          <a:ext cx="937260" cy="1204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5" imgW="971550" imgH="1238250" progId="Visio.Drawing.11">
                  <p:embed/>
                </p:oleObj>
              </mc:Choice>
              <mc:Fallback>
                <p:oleObj name="" r:id="rId5" imgW="971550" imgH="1238250" progId="Visio.Drawing.11">
                  <p:embed/>
                  <p:pic>
                    <p:nvPicPr>
                      <p:cNvPr id="0" name="Изображение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4655" y="1911985"/>
                        <a:ext cx="937260" cy="1204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Текстовое поле 14"/>
          <p:cNvSpPr txBox="1"/>
          <p:nvPr/>
        </p:nvSpPr>
        <p:spPr>
          <a:xfrm>
            <a:off x="1815465" y="2971800"/>
            <a:ext cx="6026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Хост</a:t>
            </a:r>
            <a:endParaRPr lang="ru-RU" altLang="en-US"/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3002915" y="2971800"/>
            <a:ext cx="88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Сервер</a:t>
            </a:r>
            <a:endParaRPr lang="ru-RU" altLang="en-US"/>
          </a:p>
        </p:txBody>
      </p:sp>
      <p:sp>
        <p:nvSpPr>
          <p:cNvPr id="17" name="Текстовое поле 16"/>
          <p:cNvSpPr txBox="1"/>
          <p:nvPr/>
        </p:nvSpPr>
        <p:spPr>
          <a:xfrm>
            <a:off x="4124325" y="2971800"/>
            <a:ext cx="1737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Маршрутизатор</a:t>
            </a:r>
            <a:endParaRPr lang="ru-RU" altLang="en-US"/>
          </a:p>
        </p:txBody>
      </p:sp>
      <p:graphicFrame>
        <p:nvGraphicFramePr>
          <p:cNvPr id="18" name="Замещающее содержимое 17"/>
          <p:cNvGraphicFramePr/>
          <p:nvPr>
            <p:ph sz="half" idx="2"/>
          </p:nvPr>
        </p:nvGraphicFramePr>
        <p:xfrm>
          <a:off x="6219190" y="1911985"/>
          <a:ext cx="1241425" cy="1297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7" imgW="1447800" imgH="1533525" progId="Visio.Drawing.11">
                  <p:embed/>
                </p:oleObj>
              </mc:Choice>
              <mc:Fallback>
                <p:oleObj name="" r:id="rId7" imgW="1447800" imgH="1533525" progId="Visio.Drawing.11">
                  <p:embed/>
                  <p:pic>
                    <p:nvPicPr>
                      <p:cNvPr id="0" name="Изображение 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19190" y="1911985"/>
                        <a:ext cx="1241425" cy="1297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Текстовое поле 19"/>
          <p:cNvSpPr txBox="1"/>
          <p:nvPr/>
        </p:nvSpPr>
        <p:spPr>
          <a:xfrm>
            <a:off x="6068060" y="2971800"/>
            <a:ext cx="1544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ru-RU"/>
              <a:t>Концентратор</a:t>
            </a:r>
            <a:endParaRPr lang="ru-RU" altLang="ru-RU"/>
          </a:p>
        </p:txBody>
      </p:sp>
      <p:graphicFrame>
        <p:nvGraphicFramePr>
          <p:cNvPr id="21" name="Объект 20"/>
          <p:cNvGraphicFramePr/>
          <p:nvPr/>
        </p:nvGraphicFramePr>
        <p:xfrm>
          <a:off x="7974330" y="1915160"/>
          <a:ext cx="1080135" cy="1310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9" imgW="1143000" imgH="1714500" progId="Visio.Drawing.11">
                  <p:embed/>
                </p:oleObj>
              </mc:Choice>
              <mc:Fallback>
                <p:oleObj name="" r:id="rId9" imgW="1143000" imgH="1714500" progId="Visio.Drawing.11">
                  <p:embed/>
                  <p:pic>
                    <p:nvPicPr>
                      <p:cNvPr id="0" name="Изображение 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74330" y="1915160"/>
                        <a:ext cx="1080135" cy="1310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Текстовое поле 22"/>
          <p:cNvSpPr txBox="1"/>
          <p:nvPr/>
        </p:nvSpPr>
        <p:spPr>
          <a:xfrm>
            <a:off x="8172450" y="2971800"/>
            <a:ext cx="683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ru-RU"/>
              <a:t>Мост</a:t>
            </a:r>
            <a:endParaRPr lang="ru-RU" altLang="ru-RU"/>
          </a:p>
        </p:txBody>
      </p:sp>
      <p:graphicFrame>
        <p:nvGraphicFramePr>
          <p:cNvPr id="24" name="Объект 23"/>
          <p:cNvGraphicFramePr/>
          <p:nvPr/>
        </p:nvGraphicFramePr>
        <p:xfrm>
          <a:off x="1532890" y="3728720"/>
          <a:ext cx="1240790" cy="1395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1" imgW="1447800" imgH="1533525" progId="Visio.Drawing.11">
                  <p:embed/>
                </p:oleObj>
              </mc:Choice>
              <mc:Fallback>
                <p:oleObj name="" r:id="rId11" imgW="1447800" imgH="1533525" progId="Visio.Drawing.11">
                  <p:embed/>
                  <p:pic>
                    <p:nvPicPr>
                      <p:cNvPr id="0" name="Изображение 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32890" y="3728720"/>
                        <a:ext cx="1240790" cy="1395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Текстовое поле 25"/>
          <p:cNvSpPr txBox="1"/>
          <p:nvPr/>
        </p:nvSpPr>
        <p:spPr>
          <a:xfrm>
            <a:off x="1417955" y="4966970"/>
            <a:ext cx="13557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ru-RU"/>
              <a:t>Коммутатор</a:t>
            </a:r>
            <a:endParaRPr lang="ru-RU" altLang="ru-RU"/>
          </a:p>
        </p:txBody>
      </p:sp>
      <p:graphicFrame>
        <p:nvGraphicFramePr>
          <p:cNvPr id="27" name="Объект 26"/>
          <p:cNvGraphicFramePr/>
          <p:nvPr/>
        </p:nvGraphicFramePr>
        <p:xfrm>
          <a:off x="7245350" y="3652520"/>
          <a:ext cx="626110" cy="1548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3" imgW="504825" imgH="1181100" progId="Visio.Drawing.11">
                  <p:embed/>
                </p:oleObj>
              </mc:Choice>
              <mc:Fallback>
                <p:oleObj name="" r:id="rId13" imgW="504825" imgH="1181100" progId="Visio.Drawing.11">
                  <p:embed/>
                  <p:pic>
                    <p:nvPicPr>
                      <p:cNvPr id="0" name="Изображение 2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245350" y="3652520"/>
                        <a:ext cx="626110" cy="1548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/>
          <p:nvPr/>
        </p:nvGraphicFramePr>
        <p:xfrm>
          <a:off x="5030470" y="3583305"/>
          <a:ext cx="1398905" cy="1050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15" imgW="990600" imgH="781050" progId="Visio.Drawing.11">
                  <p:embed/>
                </p:oleObj>
              </mc:Choice>
              <mc:Fallback>
                <p:oleObj name="" r:id="rId15" imgW="990600" imgH="781050" progId="Visio.Drawing.11">
                  <p:embed/>
                  <p:pic>
                    <p:nvPicPr>
                      <p:cNvPr id="0" name="Изображение 2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30470" y="3583305"/>
                        <a:ext cx="1398905" cy="1050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Текстовое поле 30"/>
          <p:cNvSpPr txBox="1"/>
          <p:nvPr/>
        </p:nvSpPr>
        <p:spPr>
          <a:xfrm>
            <a:off x="5423535" y="4966970"/>
            <a:ext cx="6127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ru-RU"/>
              <a:t>Сеть</a:t>
            </a:r>
            <a:endParaRPr lang="ru-RU" altLang="ru-RU"/>
          </a:p>
        </p:txBody>
      </p:sp>
      <p:sp>
        <p:nvSpPr>
          <p:cNvPr id="32" name="Текстовое поле 31"/>
          <p:cNvSpPr txBox="1"/>
          <p:nvPr/>
        </p:nvSpPr>
        <p:spPr>
          <a:xfrm>
            <a:off x="7136765" y="4966970"/>
            <a:ext cx="8375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Вышка</a:t>
            </a:r>
            <a:endParaRPr lang="ru-RU" altLang="en-US"/>
          </a:p>
        </p:txBody>
      </p:sp>
      <p:graphicFrame>
        <p:nvGraphicFramePr>
          <p:cNvPr id="33" name="Объект 32"/>
          <p:cNvGraphicFramePr/>
          <p:nvPr/>
        </p:nvGraphicFramePr>
        <p:xfrm>
          <a:off x="3521075" y="3762375"/>
          <a:ext cx="859155" cy="1204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17" imgW="619125" imgH="1238250" progId="Visio.Drawing.11">
                  <p:embed/>
                </p:oleObj>
              </mc:Choice>
              <mc:Fallback>
                <p:oleObj name="" r:id="rId17" imgW="619125" imgH="1238250" progId="Visio.Drawing.11">
                  <p:embed/>
                  <p:pic>
                    <p:nvPicPr>
                      <p:cNvPr id="0" name="Изображение 3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21075" y="3762375"/>
                        <a:ext cx="859155" cy="1204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Текстовое поле 34"/>
          <p:cNvSpPr txBox="1"/>
          <p:nvPr/>
        </p:nvSpPr>
        <p:spPr>
          <a:xfrm>
            <a:off x="3265170" y="4966970"/>
            <a:ext cx="13709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ru-RU"/>
              <a:t>Брандмауэр</a:t>
            </a:r>
            <a:endParaRPr lang="ru-RU" altLang="ru-RU"/>
          </a:p>
        </p:txBody>
      </p:sp>
      <p:graphicFrame>
        <p:nvGraphicFramePr>
          <p:cNvPr id="36" name="Объект 35"/>
          <p:cNvGraphicFramePr/>
          <p:nvPr/>
        </p:nvGraphicFramePr>
        <p:xfrm>
          <a:off x="9416415" y="2157730"/>
          <a:ext cx="1583055" cy="824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19" imgW="3162300" imgH="1038225" progId="Visio.Drawing.11">
                  <p:embed/>
                </p:oleObj>
              </mc:Choice>
              <mc:Fallback>
                <p:oleObj name="" r:id="rId19" imgW="3162300" imgH="1038225" progId="Visio.Drawing.11">
                  <p:embed/>
                  <p:pic>
                    <p:nvPicPr>
                      <p:cNvPr id="0" name="Изображение 3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416415" y="2157730"/>
                        <a:ext cx="1583055" cy="824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Текстовое поле 37"/>
          <p:cNvSpPr txBox="1"/>
          <p:nvPr/>
        </p:nvSpPr>
        <p:spPr>
          <a:xfrm>
            <a:off x="9416415" y="2982595"/>
            <a:ext cx="1903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ru-RU"/>
              <a:t>Серийный кабель</a:t>
            </a:r>
            <a:endParaRPr lang="ru-RU" altLang="ru-RU"/>
          </a:p>
        </p:txBody>
      </p:sp>
      <p:cxnSp>
        <p:nvCxnSpPr>
          <p:cNvPr id="39" name="Прямое соединение 38"/>
          <p:cNvCxnSpPr/>
          <p:nvPr/>
        </p:nvCxnSpPr>
        <p:spPr>
          <a:xfrm flipV="1">
            <a:off x="8935720" y="4633595"/>
            <a:ext cx="1276350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Текстовое поле 39"/>
          <p:cNvSpPr txBox="1"/>
          <p:nvPr/>
        </p:nvSpPr>
        <p:spPr>
          <a:xfrm>
            <a:off x="9054465" y="4966970"/>
            <a:ext cx="991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ru-RU"/>
              <a:t>Ethernet</a:t>
            </a:r>
            <a:endParaRPr lang="en-US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0" grpId="0"/>
      <p:bldP spid="23" grpId="0"/>
      <p:bldP spid="38" grpId="0"/>
      <p:bldP spid="40" grpId="0"/>
      <p:bldP spid="32" grpId="0"/>
      <p:bldP spid="31" grpId="0"/>
      <p:bldP spid="35" grpId="0"/>
      <p:bldP spid="26" grpId="0"/>
      <p:bldP spid="15" grpId="1"/>
      <p:bldP spid="16" grpId="1"/>
      <p:bldP spid="17" grpId="1"/>
      <p:bldP spid="20" grpId="1"/>
      <p:bldP spid="23" grpId="1"/>
      <p:bldP spid="38" grpId="1"/>
      <p:bldP spid="40" grpId="1"/>
      <p:bldP spid="32" grpId="1"/>
      <p:bldP spid="31" grpId="1"/>
      <p:bldP spid="35" grpId="1"/>
      <p:bldP spid="26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Наземные радиоканалы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dirty="0" smtClean="0">
                <a:sym typeface="+mn-ea"/>
              </a:rPr>
              <a:t>Сигнал передается электромагнитными волнами радиодиапазона</a:t>
            </a:r>
            <a:endParaRPr lang="ru-RU" dirty="0" smtClean="0"/>
          </a:p>
          <a:p>
            <a:r>
              <a:rPr lang="ru-RU" dirty="0" smtClean="0">
                <a:sym typeface="+mn-ea"/>
              </a:rPr>
              <a:t>Не требует физического носителя</a:t>
            </a:r>
            <a:endParaRPr lang="ru-RU" dirty="0" smtClean="0"/>
          </a:p>
          <a:p>
            <a:r>
              <a:rPr lang="ru-RU" dirty="0" smtClean="0">
                <a:sym typeface="+mn-ea"/>
              </a:rPr>
              <a:t>Обеспечивает соединение с мобильными пользователями</a:t>
            </a:r>
            <a:endParaRPr lang="ru-RU" dirty="0" smtClean="0"/>
          </a:p>
          <a:p>
            <a:r>
              <a:rPr lang="ru-RU" dirty="0" smtClean="0">
                <a:sym typeface="+mn-ea"/>
              </a:rPr>
              <a:t>Передача сигнала на значительное расстояние</a:t>
            </a:r>
            <a:endParaRPr lang="ru-RU" dirty="0"/>
          </a:p>
          <a:p>
            <a:endParaRPr lang="ru-RU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Спутниковые радиоканалы</a:t>
            </a:r>
            <a:endParaRPr lang="ru-RU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945" y="1866265"/>
            <a:ext cx="4524375" cy="282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Замещающее содержимое 8"/>
          <p:cNvSpPr>
            <a:spLocks noGrp="1"/>
          </p:cNvSpPr>
          <p:nvPr>
            <p:ph sz="half" idx="2"/>
          </p:nvPr>
        </p:nvSpPr>
        <p:spPr>
          <a:xfrm>
            <a:off x="763143" y="1621155"/>
            <a:ext cx="5376672" cy="4525963"/>
          </a:xfrm>
        </p:spPr>
        <p:txBody>
          <a:bodyPr/>
          <a:p>
            <a:r>
              <a:rPr lang="ru-RU" sz="2400" dirty="0">
                <a:sym typeface="+mn-ea"/>
              </a:rPr>
              <a:t>Спутниковая связь соединяет два или более наземных </a:t>
            </a:r>
            <a:r>
              <a:rPr lang="ru-RU" sz="2400" dirty="0" smtClean="0">
                <a:sym typeface="+mn-ea"/>
              </a:rPr>
              <a:t>приемопередатчика </a:t>
            </a:r>
            <a:r>
              <a:rPr lang="ru-RU" sz="2400" dirty="0">
                <a:sym typeface="+mn-ea"/>
              </a:rPr>
              <a:t>сверхвысокочастотного (СВЧ) диапазона, известных как </a:t>
            </a:r>
            <a:r>
              <a:rPr lang="ru-RU" sz="2400" dirty="0" smtClean="0">
                <a:sym typeface="+mn-ea"/>
              </a:rPr>
              <a:t>наземные </a:t>
            </a:r>
            <a:r>
              <a:rPr lang="ru-RU" sz="2400" dirty="0">
                <a:sym typeface="+mn-ea"/>
              </a:rPr>
              <a:t>станции. </a:t>
            </a:r>
            <a:endParaRPr lang="ru-RU" sz="2400" dirty="0" smtClean="0"/>
          </a:p>
          <a:p>
            <a:r>
              <a:rPr lang="ru-RU" sz="2400" dirty="0" smtClean="0">
                <a:sym typeface="+mn-ea"/>
              </a:rPr>
              <a:t>Спутник </a:t>
            </a:r>
            <a:r>
              <a:rPr lang="ru-RU" sz="2400" dirty="0">
                <a:sym typeface="+mn-ea"/>
              </a:rPr>
              <a:t>принимает сигнал на одной полосе </a:t>
            </a:r>
            <a:r>
              <a:rPr lang="ru-RU" sz="2400" dirty="0" smtClean="0">
                <a:sym typeface="+mn-ea"/>
              </a:rPr>
              <a:t>частот, восстанавливает </a:t>
            </a:r>
            <a:r>
              <a:rPr lang="ru-RU" sz="2400" dirty="0">
                <a:sym typeface="+mn-ea"/>
              </a:rPr>
              <a:t>его с использованием ретранслятора </a:t>
            </a:r>
            <a:r>
              <a:rPr lang="ru-RU" sz="2400" dirty="0" smtClean="0">
                <a:sym typeface="+mn-ea"/>
              </a:rPr>
              <a:t> </a:t>
            </a:r>
            <a:r>
              <a:rPr lang="ru-RU" sz="2400" dirty="0">
                <a:sym typeface="+mn-ea"/>
              </a:rPr>
              <a:t>и передает на другой частоте.</a:t>
            </a:r>
            <a:endParaRPr lang="ru-RU" sz="2400" dirty="0"/>
          </a:p>
          <a:p>
            <a:endParaRPr lang="ru-RU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Аппаратура передачи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2500"/>
          </a:bodyPr>
          <a:lstStyle/>
          <a:p>
            <a:r>
              <a:rPr lang="ru-RU" dirty="0"/>
              <a:t>Н</a:t>
            </a:r>
            <a:r>
              <a:rPr lang="ru-RU" dirty="0" smtClean="0"/>
              <a:t>епосредственно </a:t>
            </a:r>
            <a:r>
              <a:rPr lang="ru-RU" dirty="0"/>
              <a:t>присоединяет компьютеры или коммутаторы к линиям связи и является, таким образом, пограничным оборудованием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/>
              <a:t>Примерами DCE являются модемы (для телефонных линий), терминальные адаптеры сетей ISDN, устройства для подключения к цифровым каналам первичных сетей DSU/CSU (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Service</a:t>
            </a:r>
            <a:r>
              <a:rPr lang="ru-RU" dirty="0"/>
              <a:t> </a:t>
            </a:r>
            <a:r>
              <a:rPr lang="ru-RU" dirty="0" err="1"/>
              <a:t>Unit</a:t>
            </a:r>
            <a:r>
              <a:rPr lang="ru-RU" dirty="0"/>
              <a:t>/</a:t>
            </a:r>
            <a:r>
              <a:rPr lang="ru-RU" dirty="0" err="1"/>
              <a:t>Circuit</a:t>
            </a:r>
            <a:r>
              <a:rPr lang="ru-RU" dirty="0"/>
              <a:t> </a:t>
            </a:r>
            <a:r>
              <a:rPr lang="ru-RU" dirty="0" err="1"/>
              <a:t>Service</a:t>
            </a:r>
            <a:r>
              <a:rPr lang="ru-RU" dirty="0"/>
              <a:t> </a:t>
            </a:r>
            <a:r>
              <a:rPr lang="ru-RU" dirty="0" err="1"/>
              <a:t>Unit</a:t>
            </a:r>
            <a:r>
              <a:rPr lang="ru-RU" dirty="0" smtClean="0"/>
              <a:t>).</a:t>
            </a:r>
            <a:endParaRPr lang="ru-RU" dirty="0" smtClean="0"/>
          </a:p>
          <a:p>
            <a:r>
              <a:rPr lang="ru-RU" dirty="0"/>
              <a:t>Промежуточная аппаратура обычно используется на линиях связи большой протяженности. Она решает две основные задачи:</a:t>
            </a:r>
            <a:endParaRPr lang="ru-RU" dirty="0"/>
          </a:p>
          <a:p>
            <a:pPr lvl="1"/>
            <a:r>
              <a:rPr lang="ru-RU" dirty="0"/>
              <a:t>улучшение качества сигнала;</a:t>
            </a:r>
            <a:endParaRPr lang="ru-RU" dirty="0"/>
          </a:p>
          <a:p>
            <a:pPr lvl="1"/>
            <a:r>
              <a:rPr lang="ru-RU" dirty="0"/>
              <a:t>создание постоянного составного канала связи между двумя абонентами сети.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Аппаратура передачи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2500"/>
          </a:bodyPr>
          <a:lstStyle/>
          <a:p>
            <a:r>
              <a:rPr lang="ru-RU" dirty="0"/>
              <a:t>В локальных сетях промежуточная аппаратура может совсем не использоваться, если протяженность физической среды — кабелей или радиоэфира — позволяет одному сетевому адаптеру принимать сигналы непосредственно от другого сетевого адаптера без дополнительного усиления. 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ru-RU" dirty="0"/>
              <a:t>глобальных сетях необходимо обеспечить качественную передачу сигналов на расстояния в сотни и тысячи километров. </a:t>
            </a:r>
            <a:r>
              <a:rPr lang="ru-RU" dirty="0" smtClean="0"/>
              <a:t>Через определенное расстояние устанавливаются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ru-RU" dirty="0" smtClean="0"/>
              <a:t>усилители для повышения мощности сигналов  </a:t>
            </a:r>
            <a:endParaRPr lang="en-US" dirty="0" smtClean="0"/>
          </a:p>
          <a:p>
            <a:pPr lvl="1"/>
            <a:r>
              <a:rPr lang="ru-RU" dirty="0" smtClean="0"/>
              <a:t>регенераторы для повышения мощности и восстановления формы </a:t>
            </a:r>
            <a:r>
              <a:rPr lang="ru-RU" dirty="0"/>
              <a:t>импульсных сигналов, исказившихся при передаче на большое </a:t>
            </a:r>
            <a:r>
              <a:rPr lang="ru-RU" dirty="0" smtClean="0"/>
              <a:t>расстояние </a:t>
            </a:r>
            <a:endParaRPr lang="en-US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Концентратор (</a:t>
            </a:r>
            <a:r>
              <a:rPr lang="en-US" altLang="ru-RU"/>
              <a:t>hub)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541520" cy="4526280"/>
          </a:xfrm>
        </p:spPr>
        <p:txBody>
          <a:bodyPr/>
          <a:p>
            <a:r>
              <a:rPr lang="ru-RU" altLang="en-US"/>
              <a:t>Многопортовый повторитель</a:t>
            </a:r>
            <a:endParaRPr lang="ru-RU" altLang="en-US"/>
          </a:p>
          <a:p>
            <a:r>
              <a:rPr lang="ru-RU" altLang="en-US"/>
              <a:t>Объединяет устр-ва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    в сегменты</a:t>
            </a:r>
            <a:endParaRPr lang="ru-RU" altLang="en-US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>
                <a:sym typeface="+mn-ea"/>
              </a:rPr>
              <a:t>Трансляция </a:t>
            </a:r>
            <a:r>
              <a:rPr lang="ru-RU" dirty="0">
                <a:sym typeface="+mn-ea"/>
              </a:rPr>
              <a:t>пакетов, поступающих на один из его портов на все другие  порты</a:t>
            </a:r>
            <a:endParaRPr lang="ru-RU" altLang="en-US"/>
          </a:p>
          <a:p>
            <a:pPr>
              <a:buNone/>
            </a:pP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endParaRPr lang="ru-RU" altLang="en-US"/>
          </a:p>
        </p:txBody>
      </p:sp>
      <p:pic>
        <p:nvPicPr>
          <p:cNvPr id="9218" name="Picture 2" descr="http://celnet.ru/pictures/hub.gif"/>
          <p:cNvPicPr>
            <a:picLocks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485" y="1600200"/>
            <a:ext cx="6124575" cy="460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Коммутатор (</a:t>
            </a:r>
            <a:r>
              <a:rPr lang="en-US" altLang="ru-RU"/>
              <a:t>Switch</a:t>
            </a:r>
            <a:r>
              <a:rPr lang="ru-RU" altLang="ru-RU"/>
              <a:t>)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dirty="0">
                <a:sym typeface="+mn-ea"/>
              </a:rPr>
              <a:t>устройство, предназначенное для соединения нескольких узлов компьютерной сети в пределах одного или нескольких сегментов </a:t>
            </a:r>
            <a:r>
              <a:rPr lang="ru-RU" dirty="0" smtClean="0">
                <a:sym typeface="+mn-ea"/>
              </a:rPr>
              <a:t>сети</a:t>
            </a:r>
            <a:endParaRPr lang="en-US" dirty="0" smtClean="0"/>
          </a:p>
          <a:p>
            <a:r>
              <a:rPr lang="ru-RU" dirty="0">
                <a:sym typeface="+mn-ea"/>
              </a:rPr>
              <a:t>работает на канальном (втором) уровне модели </a:t>
            </a:r>
            <a:r>
              <a:rPr lang="ru-RU" dirty="0" smtClean="0">
                <a:sym typeface="+mn-ea"/>
              </a:rPr>
              <a:t>OSI.</a:t>
            </a:r>
            <a:endParaRPr lang="en-US" dirty="0" smtClean="0"/>
          </a:p>
          <a:p>
            <a:r>
              <a:rPr lang="ru-RU" dirty="0">
                <a:sym typeface="+mn-ea"/>
              </a:rPr>
              <a:t>в</a:t>
            </a:r>
            <a:r>
              <a:rPr lang="ru-RU" dirty="0" smtClean="0">
                <a:sym typeface="+mn-ea"/>
              </a:rPr>
              <a:t> </a:t>
            </a:r>
            <a:r>
              <a:rPr lang="ru-RU" dirty="0">
                <a:sym typeface="+mn-ea"/>
              </a:rPr>
              <a:t>отличие от </a:t>
            </a:r>
            <a:r>
              <a:rPr lang="ru-RU" dirty="0" smtClean="0">
                <a:sym typeface="+mn-ea"/>
              </a:rPr>
              <a:t>концентратора</a:t>
            </a:r>
            <a:r>
              <a:rPr lang="en-US" dirty="0" smtClean="0">
                <a:sym typeface="+mn-ea"/>
              </a:rPr>
              <a:t> </a:t>
            </a:r>
            <a:r>
              <a:rPr lang="ru-RU" dirty="0" smtClean="0">
                <a:sym typeface="+mn-ea"/>
              </a:rPr>
              <a:t>коммутатор </a:t>
            </a:r>
            <a:r>
              <a:rPr lang="ru-RU" dirty="0">
                <a:sym typeface="+mn-ea"/>
              </a:rPr>
              <a:t>передаёт данные только непосредственно получателю</a:t>
            </a:r>
            <a:endParaRPr lang="ru-RU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Коммутатор (</a:t>
            </a:r>
            <a:r>
              <a:rPr lang="en-US" altLang="en-US"/>
              <a:t>Switch)</a:t>
            </a:r>
            <a:endParaRPr lang="en-US" altLang="en-US"/>
          </a:p>
        </p:txBody>
      </p:sp>
      <p:graphicFrame>
        <p:nvGraphicFramePr>
          <p:cNvPr id="5" name="Замещающее содержимое 4"/>
          <p:cNvGraphicFramePr/>
          <p:nvPr>
            <p:ph idx="1"/>
          </p:nvPr>
        </p:nvGraphicFramePr>
        <p:xfrm>
          <a:off x="2947072" y="1600200"/>
          <a:ext cx="6297856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077075" imgH="5095875" progId="Visio.Drawing.11">
                  <p:embed/>
                </p:oleObj>
              </mc:Choice>
              <mc:Fallback>
                <p:oleObj name="" r:id="rId1" imgW="7077075" imgH="5095875" progId="Visio.Drawing.11">
                  <p:embed/>
                  <p:pic>
                    <p:nvPicPr>
                      <p:cNvPr id="0" name="Изображение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47072" y="1600200"/>
                        <a:ext cx="6297856" cy="452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Текстовое поле 6"/>
          <p:cNvSpPr txBox="1"/>
          <p:nvPr/>
        </p:nvSpPr>
        <p:spPr>
          <a:xfrm>
            <a:off x="3380740" y="2379980"/>
            <a:ext cx="1739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1400" b="1"/>
              <a:t>Домен коллизий 1</a:t>
            </a:r>
            <a:endParaRPr lang="ru-RU" altLang="en-US" sz="1400" b="1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7118985" y="2379980"/>
            <a:ext cx="1739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1400" b="1"/>
              <a:t>Домен коллизий 2</a:t>
            </a:r>
            <a:endParaRPr lang="ru-RU" altLang="en-US" sz="1400" b="1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5226685" y="5194300"/>
            <a:ext cx="1739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1400" b="1"/>
              <a:t>Домен коллизий 3</a:t>
            </a:r>
            <a:endParaRPr lang="ru-RU" altLang="en-US" sz="1400" b="1"/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4592320" y="1683385"/>
            <a:ext cx="3363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1800" b="1"/>
              <a:t>Широковещательный домен 1</a:t>
            </a:r>
            <a:endParaRPr lang="ru-RU" altLang="en-US" sz="1800" b="1"/>
          </a:p>
        </p:txBody>
      </p:sp>
      <p:sp>
        <p:nvSpPr>
          <p:cNvPr id="22" name="Freeform 47"/>
          <p:cNvSpPr>
            <a:spLocks noEditPoints="1"/>
          </p:cNvSpPr>
          <p:nvPr/>
        </p:nvSpPr>
        <p:spPr bwMode="auto">
          <a:xfrm>
            <a:off x="4665980" y="3009583"/>
            <a:ext cx="454025" cy="300038"/>
          </a:xfrm>
          <a:custGeom>
            <a:avLst/>
            <a:gdLst>
              <a:gd name="T0" fmla="*/ 0 w 228"/>
              <a:gd name="T1" fmla="*/ 0 h 151"/>
              <a:gd name="T2" fmla="*/ 0 w 228"/>
              <a:gd name="T3" fmla="*/ 151 h 151"/>
              <a:gd name="T4" fmla="*/ 228 w 228"/>
              <a:gd name="T5" fmla="*/ 151 h 151"/>
              <a:gd name="T6" fmla="*/ 228 w 228"/>
              <a:gd name="T7" fmla="*/ 0 h 151"/>
              <a:gd name="T8" fmla="*/ 0 w 228"/>
              <a:gd name="T9" fmla="*/ 0 h 151"/>
              <a:gd name="T10" fmla="*/ 211 w 228"/>
              <a:gd name="T11" fmla="*/ 9 h 151"/>
              <a:gd name="T12" fmla="*/ 114 w 228"/>
              <a:gd name="T13" fmla="*/ 80 h 151"/>
              <a:gd name="T14" fmla="*/ 17 w 228"/>
              <a:gd name="T15" fmla="*/ 9 h 151"/>
              <a:gd name="T16" fmla="*/ 211 w 228"/>
              <a:gd name="T17" fmla="*/ 9 h 151"/>
              <a:gd name="T18" fmla="*/ 10 w 228"/>
              <a:gd name="T19" fmla="*/ 142 h 151"/>
              <a:gd name="T20" fmla="*/ 10 w 228"/>
              <a:gd name="T21" fmla="*/ 14 h 151"/>
              <a:gd name="T22" fmla="*/ 114 w 228"/>
              <a:gd name="T23" fmla="*/ 90 h 151"/>
              <a:gd name="T24" fmla="*/ 218 w 228"/>
              <a:gd name="T25" fmla="*/ 14 h 151"/>
              <a:gd name="T26" fmla="*/ 218 w 228"/>
              <a:gd name="T27" fmla="*/ 142 h 151"/>
              <a:gd name="T28" fmla="*/ 10 w 228"/>
              <a:gd name="T29" fmla="*/ 142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8" h="151">
                <a:moveTo>
                  <a:pt x="0" y="0"/>
                </a:moveTo>
                <a:lnTo>
                  <a:pt x="0" y="151"/>
                </a:lnTo>
                <a:lnTo>
                  <a:pt x="228" y="151"/>
                </a:lnTo>
                <a:lnTo>
                  <a:pt x="228" y="0"/>
                </a:lnTo>
                <a:lnTo>
                  <a:pt x="0" y="0"/>
                </a:lnTo>
                <a:close/>
                <a:moveTo>
                  <a:pt x="211" y="9"/>
                </a:moveTo>
                <a:lnTo>
                  <a:pt x="114" y="80"/>
                </a:lnTo>
                <a:lnTo>
                  <a:pt x="17" y="9"/>
                </a:lnTo>
                <a:lnTo>
                  <a:pt x="211" y="9"/>
                </a:lnTo>
                <a:close/>
                <a:moveTo>
                  <a:pt x="10" y="142"/>
                </a:moveTo>
                <a:lnTo>
                  <a:pt x="10" y="14"/>
                </a:lnTo>
                <a:lnTo>
                  <a:pt x="114" y="90"/>
                </a:lnTo>
                <a:lnTo>
                  <a:pt x="218" y="14"/>
                </a:lnTo>
                <a:lnTo>
                  <a:pt x="218" y="142"/>
                </a:lnTo>
                <a:lnTo>
                  <a:pt x="10" y="1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00918" tIns="50459" rIns="100918" bIns="50459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85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4474210" y="3275330"/>
            <a:ext cx="837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1400" b="1">
                <a:solidFill>
                  <a:schemeClr val="bg1"/>
                </a:solidFill>
              </a:rPr>
              <a:t>Фрейм</a:t>
            </a:r>
            <a:endParaRPr lang="ru-RU" altLang="en-US" sz="1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Маршрутизатор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923915" cy="4526280"/>
          </a:xfrm>
        </p:spPr>
        <p:txBody>
          <a:bodyPr/>
          <a:p>
            <a:r>
              <a:rPr lang="ru-RU" dirty="0">
                <a:sym typeface="+mn-ea"/>
              </a:rPr>
              <a:t>Специализированный сетевой компьютер, имеющий два или более сетевых </a:t>
            </a:r>
            <a:r>
              <a:rPr lang="ru-RU" dirty="0" smtClean="0">
                <a:sym typeface="+mn-ea"/>
              </a:rPr>
              <a:t>интерфейсов </a:t>
            </a:r>
            <a:r>
              <a:rPr lang="ru-RU" dirty="0">
                <a:sym typeface="+mn-ea"/>
              </a:rPr>
              <a:t>и пересылающий пакеты данных между различными сегментами сети</a:t>
            </a:r>
            <a:r>
              <a:rPr lang="ru-RU" dirty="0" smtClean="0">
                <a:sym typeface="+mn-ea"/>
              </a:rPr>
              <a:t>.</a:t>
            </a:r>
            <a:endParaRPr lang="en-US" dirty="0" smtClean="0"/>
          </a:p>
          <a:p>
            <a:r>
              <a:rPr lang="ru-RU" dirty="0">
                <a:sym typeface="+mn-ea"/>
              </a:rPr>
              <a:t>Может связывать разнородные сети различных архитектур.</a:t>
            </a:r>
            <a:endParaRPr lang="ru-RU" dirty="0"/>
          </a:p>
          <a:p>
            <a:endParaRPr lang="ru-RU" altLang="en-US"/>
          </a:p>
        </p:txBody>
      </p:sp>
      <p:pic>
        <p:nvPicPr>
          <p:cNvPr id="14340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515" y="1903095"/>
            <a:ext cx="5376545" cy="195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Шлюз (</a:t>
            </a:r>
            <a:r>
              <a:rPr lang="en-US" altLang="ru-RU"/>
              <a:t>gate)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ru-RU" dirty="0">
                <a:sym typeface="+mn-ea"/>
              </a:rPr>
              <a:t>Аппаратный маршрутизатор или программное обеспечение для сопряжения компьютерных сетей, использующих разные протоколы (например, локальной и глобальной).</a:t>
            </a:r>
            <a:endParaRPr lang="ru-RU" dirty="0"/>
          </a:p>
          <a:p>
            <a:endParaRPr lang="ru-RU" altLang="en-US"/>
          </a:p>
        </p:txBody>
      </p:sp>
      <p:pic>
        <p:nvPicPr>
          <p:cNvPr id="17412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855" y="1780540"/>
            <a:ext cx="5376545" cy="3296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Используемая литература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Куроуз</a:t>
            </a:r>
            <a:r>
              <a:rPr lang="en-US" altLang="en-US"/>
              <a:t>, </a:t>
            </a:r>
            <a:r>
              <a:rPr lang="ru-RU" altLang="en-US"/>
              <a:t>Росс </a:t>
            </a:r>
            <a:r>
              <a:rPr lang="en-US" altLang="en-US"/>
              <a:t>“</a:t>
            </a:r>
            <a:r>
              <a:rPr lang="ru-RU" altLang="en-US"/>
              <a:t>Компьютерные сети. Нисходящий подход.</a:t>
            </a:r>
            <a:r>
              <a:rPr lang="en-US" altLang="en-US"/>
              <a:t>”</a:t>
            </a:r>
            <a:endParaRPr lang="en-US" altLang="en-US"/>
          </a:p>
          <a:p>
            <a:r>
              <a:rPr lang="ru-RU" altLang="en-US"/>
              <a:t>Э. Таненбаум </a:t>
            </a:r>
            <a:r>
              <a:rPr lang="en-US" altLang="en-US"/>
              <a:t>“</a:t>
            </a:r>
            <a:r>
              <a:rPr lang="ru-RU" altLang="en-US"/>
              <a:t>Компьютерные сети</a:t>
            </a:r>
            <a:r>
              <a:rPr lang="en-US" altLang="en-US"/>
              <a:t>”</a:t>
            </a:r>
            <a:endParaRPr lang="en-US" altLang="en-US"/>
          </a:p>
          <a:p>
            <a:r>
              <a:rPr lang="ru-RU" altLang="en-US"/>
              <a:t>Н. Олифер</a:t>
            </a:r>
            <a:r>
              <a:rPr lang="en-US" altLang="en-US"/>
              <a:t>, </a:t>
            </a:r>
            <a:r>
              <a:rPr lang="ru-RU" altLang="en-US"/>
              <a:t>В. Олифер </a:t>
            </a:r>
            <a:r>
              <a:rPr lang="en-US" altLang="en-US"/>
              <a:t>“</a:t>
            </a:r>
            <a:r>
              <a:rPr lang="ru-RU" altLang="en-US"/>
              <a:t>Компьютерные сети. Принципы</a:t>
            </a:r>
            <a:r>
              <a:rPr lang="en-US" altLang="en-US"/>
              <a:t>, </a:t>
            </a:r>
            <a:r>
              <a:rPr lang="ru-RU" altLang="en-US"/>
              <a:t>технологии</a:t>
            </a:r>
            <a:r>
              <a:rPr lang="en-US" altLang="en-US"/>
              <a:t>, </a:t>
            </a:r>
            <a:r>
              <a:rPr lang="ru-RU" altLang="en-US"/>
              <a:t>протоколы.</a:t>
            </a:r>
            <a:r>
              <a:rPr lang="en-US" altLang="en-US"/>
              <a:t>”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Интерфейс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4526280"/>
          </a:xfrm>
        </p:spPr>
        <p:txBody>
          <a:bodyPr/>
          <a:p>
            <a:r>
              <a:rPr lang="ru-RU" altLang="en-US" sz="2800" b="1"/>
              <a:t>Физический интерфейс</a:t>
            </a:r>
            <a:r>
              <a:rPr lang="ru-RU" altLang="en-US" sz="2800"/>
              <a:t> (порт) определяется набором электрических связей и характеристиками сигналов. Обычно разъем с набором контактов, каждый из которых имеет определенное назначение, например группа контактов для передачи данных, контакт синхронизации данных и т. п. </a:t>
            </a:r>
            <a:endParaRPr lang="ru-RU" altLang="en-US" sz="2800"/>
          </a:p>
          <a:p>
            <a:r>
              <a:rPr lang="ru-RU" altLang="en-US" sz="2800" b="1"/>
              <a:t>Логический интерфейс</a:t>
            </a:r>
            <a:r>
              <a:rPr lang="ru-RU" altLang="en-US" sz="2800"/>
              <a:t> (протокол) — это набор информационных сообщений определенного формата, которыми обмениваются два устройства или две программы, а также набор правил, определяющих логику обмена этими сообщениями.</a:t>
            </a:r>
            <a:endParaRPr lang="ru-RU" altLang="en-US" sz="2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4B6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795" name="文本框 2"/>
          <p:cNvSpPr txBox="1"/>
          <p:nvPr/>
        </p:nvSpPr>
        <p:spPr>
          <a:xfrm>
            <a:off x="1409700" y="2476500"/>
            <a:ext cx="9823450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ru-RU" altLang="en-US" sz="5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Спасибо за внимание</a:t>
            </a:r>
            <a:endParaRPr lang="ru-RU" altLang="en-US" sz="5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Интерфейс компьютер-компьютер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ru-RU" altLang="en-US"/>
              <a:t>аппаратный модуль, называемый сетевым адаптером, или сетевой интерфейсной картой (Network Interface Card, NIC);</a:t>
            </a:r>
            <a:endParaRPr lang="ru-RU" altLang="en-US"/>
          </a:p>
        </p:txBody>
      </p:sp>
      <p:sp>
        <p:nvSpPr>
          <p:cNvPr id="4" name="Замещающее содержимое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ru-RU" altLang="en-US"/>
              <a:t>драйвер сетевой интерфейсной карты — специальной программой</a:t>
            </a:r>
            <a:r>
              <a:rPr lang="en-US" altLang="en-US"/>
              <a:t>,</a:t>
            </a:r>
            <a:r>
              <a:rPr lang="ru-RU" altLang="en-US"/>
              <a:t> управляющей работой сетевой интерфейсной карты.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Физическая среда передачи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sz="2800" dirty="0">
                <a:sym typeface="+mn-ea"/>
              </a:rPr>
              <a:t>С</a:t>
            </a:r>
            <a:r>
              <a:rPr lang="ru-RU" sz="2800" dirty="0" smtClean="0">
                <a:sym typeface="+mn-ea"/>
              </a:rPr>
              <a:t>реда, по которой возможно распространение информационных сигналов в виде электрических, световых и т.п. импульсов.</a:t>
            </a:r>
            <a:endParaRPr lang="ru-RU" sz="2800" dirty="0" smtClean="0"/>
          </a:p>
          <a:p>
            <a:r>
              <a:rPr lang="ru-RU" sz="2800" dirty="0" smtClean="0">
                <a:sym typeface="+mn-ea"/>
              </a:rPr>
              <a:t>На </a:t>
            </a:r>
            <a:r>
              <a:rPr lang="ru-RU" sz="2800" dirty="0">
                <a:sym typeface="+mn-ea"/>
              </a:rPr>
              <a:t>основе </a:t>
            </a:r>
            <a:r>
              <a:rPr lang="ru-RU" sz="2800" dirty="0" smtClean="0">
                <a:sym typeface="+mn-ea"/>
              </a:rPr>
              <a:t>проводников</a:t>
            </a:r>
            <a:r>
              <a:rPr lang="en-US" sz="2800" dirty="0" smtClean="0">
                <a:sym typeface="+mn-ea"/>
              </a:rPr>
              <a:t>, </a:t>
            </a:r>
            <a:r>
              <a:rPr lang="ru-RU" sz="2800" dirty="0" smtClean="0">
                <a:sym typeface="+mn-ea"/>
              </a:rPr>
              <a:t>по которым передаются сигналы</a:t>
            </a:r>
            <a:r>
              <a:rPr lang="en-US" sz="2800" dirty="0" smtClean="0">
                <a:sym typeface="+mn-ea"/>
              </a:rPr>
              <a:t>,</a:t>
            </a:r>
            <a:r>
              <a:rPr lang="ru-RU" sz="2800" dirty="0" smtClean="0">
                <a:sym typeface="+mn-ea"/>
              </a:rPr>
              <a:t> </a:t>
            </a:r>
            <a:r>
              <a:rPr lang="ru-RU" sz="2800" dirty="0">
                <a:sym typeface="+mn-ea"/>
              </a:rPr>
              <a:t>строятся проводные (воздушные) или кабельные линии </a:t>
            </a:r>
            <a:r>
              <a:rPr lang="ru-RU" sz="2800" dirty="0" smtClean="0">
                <a:sym typeface="+mn-ea"/>
              </a:rPr>
              <a:t>связи. (</a:t>
            </a:r>
            <a:r>
              <a:rPr lang="ru-RU" sz="2800" b="1" dirty="0" smtClean="0">
                <a:sym typeface="+mn-ea"/>
              </a:rPr>
              <a:t>Проводная среда</a:t>
            </a:r>
            <a:r>
              <a:rPr lang="ru-RU" sz="2800" dirty="0" smtClean="0">
                <a:sym typeface="+mn-ea"/>
              </a:rPr>
              <a:t>)</a:t>
            </a:r>
            <a:endParaRPr lang="ru-RU" sz="2800" dirty="0" smtClean="0"/>
          </a:p>
          <a:p>
            <a:r>
              <a:rPr lang="ru-RU" sz="2800" dirty="0" smtClean="0">
                <a:sym typeface="+mn-ea"/>
              </a:rPr>
              <a:t>В </a:t>
            </a:r>
            <a:r>
              <a:rPr lang="ru-RU" sz="2800" dirty="0">
                <a:sym typeface="+mn-ea"/>
              </a:rPr>
              <a:t>качестве среды также используется земная атмосфера или космическое пространство, через которое распространяются информационные сигналы</a:t>
            </a:r>
            <a:r>
              <a:rPr lang="ru-RU" sz="2800" dirty="0" smtClean="0">
                <a:sym typeface="+mn-ea"/>
              </a:rPr>
              <a:t>.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>
                <a:sym typeface="+mn-ea"/>
              </a:rPr>
              <a:t>    (</a:t>
            </a:r>
            <a:r>
              <a:rPr lang="ru-RU" sz="2800" b="1" dirty="0" smtClean="0">
                <a:sym typeface="+mn-ea"/>
              </a:rPr>
              <a:t>Беспроводная среда</a:t>
            </a:r>
            <a:r>
              <a:rPr lang="ru-RU" sz="2800" dirty="0" smtClean="0">
                <a:sym typeface="+mn-ea"/>
              </a:rPr>
              <a:t>).</a:t>
            </a:r>
            <a:endParaRPr lang="ru-RU" sz="2800" dirty="0" smtClean="0"/>
          </a:p>
          <a:p>
            <a:endParaRPr lang="ru-RU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Кабельные линии связи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1417955"/>
            <a:ext cx="10972800" cy="4525963"/>
          </a:xfrm>
        </p:spPr>
        <p:txBody>
          <a:bodyPr/>
          <a:p>
            <a:r>
              <a:rPr lang="ru-RU" sz="2800" dirty="0">
                <a:sym typeface="+mn-ea"/>
              </a:rPr>
              <a:t>Кабель состоит из проводников, заключенных в несколько слоев изоляции: электрической, электромагнитной, механической и, возможно, климатической. </a:t>
            </a:r>
            <a:endParaRPr lang="ru-RU" sz="2800" dirty="0">
              <a:sym typeface="+mn-ea"/>
            </a:endParaRPr>
          </a:p>
          <a:p>
            <a:r>
              <a:rPr lang="ru-RU" sz="2800" dirty="0">
                <a:sym typeface="+mn-ea"/>
              </a:rPr>
              <a:t>Может быть оснащен разъемами, позволяющими быстро выполнять присоединение к нему различного </a:t>
            </a:r>
            <a:r>
              <a:rPr lang="ru-RU" sz="2800" dirty="0" smtClean="0">
                <a:sym typeface="+mn-ea"/>
              </a:rPr>
              <a:t>оборудования</a:t>
            </a:r>
            <a:r>
              <a:rPr lang="ru-RU" sz="2800" dirty="0">
                <a:sym typeface="+mn-ea"/>
              </a:rPr>
              <a:t>. </a:t>
            </a:r>
            <a:endParaRPr lang="ru-RU" sz="2800" dirty="0" smtClean="0"/>
          </a:p>
          <a:p>
            <a:r>
              <a:rPr lang="ru-RU" sz="2800" dirty="0" smtClean="0">
                <a:sym typeface="+mn-ea"/>
              </a:rPr>
              <a:t>Т</a:t>
            </a:r>
            <a:r>
              <a:rPr lang="ru-RU" sz="2800" dirty="0">
                <a:sym typeface="+mn-ea"/>
              </a:rPr>
              <a:t>ри основных типа кабеля: кабели на основе скрученных пар медных проводов — неэкранированная витая пара (</a:t>
            </a:r>
            <a:r>
              <a:rPr lang="ru-RU" sz="2800" dirty="0" err="1">
                <a:sym typeface="+mn-ea"/>
              </a:rPr>
              <a:t>Unshielded</a:t>
            </a:r>
            <a:r>
              <a:rPr lang="ru-RU" sz="2800" dirty="0">
                <a:sym typeface="+mn-ea"/>
              </a:rPr>
              <a:t> </a:t>
            </a:r>
            <a:r>
              <a:rPr lang="ru-RU" sz="2800" dirty="0" err="1">
                <a:sym typeface="+mn-ea"/>
              </a:rPr>
              <a:t>Twisted</a:t>
            </a:r>
            <a:r>
              <a:rPr lang="ru-RU" sz="2800" dirty="0">
                <a:sym typeface="+mn-ea"/>
              </a:rPr>
              <a:t> </a:t>
            </a:r>
            <a:r>
              <a:rPr lang="ru-RU" sz="2800" dirty="0" err="1">
                <a:sym typeface="+mn-ea"/>
              </a:rPr>
              <a:t>Pair</a:t>
            </a:r>
            <a:r>
              <a:rPr lang="ru-RU" sz="2800" dirty="0">
                <a:sym typeface="+mn-ea"/>
              </a:rPr>
              <a:t>, UTP) и экранированная витая пара (</a:t>
            </a:r>
            <a:r>
              <a:rPr lang="ru-RU" sz="2800" dirty="0" err="1">
                <a:sym typeface="+mn-ea"/>
              </a:rPr>
              <a:t>Shielded</a:t>
            </a:r>
            <a:r>
              <a:rPr lang="ru-RU" sz="2800" dirty="0">
                <a:sym typeface="+mn-ea"/>
              </a:rPr>
              <a:t> </a:t>
            </a:r>
            <a:r>
              <a:rPr lang="ru-RU" sz="2800" dirty="0" err="1">
                <a:sym typeface="+mn-ea"/>
              </a:rPr>
              <a:t>Twisted</a:t>
            </a:r>
            <a:r>
              <a:rPr lang="ru-RU" sz="2800" dirty="0">
                <a:sym typeface="+mn-ea"/>
              </a:rPr>
              <a:t> </a:t>
            </a:r>
            <a:r>
              <a:rPr lang="ru-RU" sz="2800" dirty="0" err="1">
                <a:sym typeface="+mn-ea"/>
              </a:rPr>
              <a:t>Pair</a:t>
            </a:r>
            <a:r>
              <a:rPr lang="ru-RU" sz="2800" dirty="0">
                <a:sym typeface="+mn-ea"/>
              </a:rPr>
              <a:t>, STP), коаксиальные кабели с медной жилой, волоконно-оптические кабели. </a:t>
            </a:r>
            <a:endParaRPr lang="ru-RU" alt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Кодирование при передаче</a:t>
            </a:r>
            <a:endParaRPr lang="ru-RU" altLang="en-US"/>
          </a:p>
        </p:txBody>
      </p:sp>
      <p:graphicFrame>
        <p:nvGraphicFramePr>
          <p:cNvPr id="4" name="Замещающее содержимое 3"/>
          <p:cNvGraphicFramePr>
            <a:graphicFrameLocks noChangeAspect="1"/>
          </p:cNvGraphicFramePr>
          <p:nvPr>
            <p:ph idx="1"/>
          </p:nvPr>
        </p:nvGraphicFramePr>
        <p:xfrm>
          <a:off x="1714500" y="1813560"/>
          <a:ext cx="8648065" cy="4058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019925" imgH="2562225" progId="Paint.Picture">
                  <p:embed/>
                </p:oleObj>
              </mc:Choice>
              <mc:Fallback>
                <p:oleObj name="" r:id="rId1" imgW="7019925" imgH="2562225" progId="Paint.Picture">
                  <p:embed/>
                  <p:pic>
                    <p:nvPicPr>
                      <p:cNvPr id="0" name="Изображение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14500" y="1813560"/>
                        <a:ext cx="8648065" cy="4058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12696</Words>
  <Application>WPS Presentation</Application>
  <PresentationFormat>宽屏</PresentationFormat>
  <Paragraphs>380</Paragraphs>
  <Slides>50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26</vt:i4>
      </vt:variant>
      <vt:variant>
        <vt:lpstr>幻灯片标题</vt:lpstr>
      </vt:variant>
      <vt:variant>
        <vt:i4>50</vt:i4>
      </vt:variant>
    </vt:vector>
  </HeadingPairs>
  <TitlesOfParts>
    <vt:vector size="85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Segoe Print</vt:lpstr>
      <vt:lpstr>Default Design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Paint.Picture</vt:lpstr>
      <vt:lpstr>Paint.Picture</vt:lpstr>
      <vt:lpstr>Paint.Picture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PowerPoint 演示文稿</vt:lpstr>
      <vt:lpstr>Пример 1</vt:lpstr>
      <vt:lpstr>Пример 2</vt:lpstr>
      <vt:lpstr>Условные обозначения</vt:lpstr>
      <vt:lpstr>Интерфейс</vt:lpstr>
      <vt:lpstr>Интерфейс компьютер-компьютер</vt:lpstr>
      <vt:lpstr>Физическая среда передачи</vt:lpstr>
      <vt:lpstr>Кабельные линии связи</vt:lpstr>
      <vt:lpstr>Кодирование при передаче</vt:lpstr>
      <vt:lpstr>Характеристики линии связи</vt:lpstr>
      <vt:lpstr>Пропускная способность</vt:lpstr>
      <vt:lpstr>Типы физических каналов</vt:lpstr>
      <vt:lpstr>Коаксиальный кабель (Coaxial cable)</vt:lpstr>
      <vt:lpstr>“Толстый” коаксиальный кабель</vt:lpstr>
      <vt:lpstr>“Тонкий” коаксиальный кабель</vt:lpstr>
      <vt:lpstr>Передача данных витой парой</vt:lpstr>
      <vt:lpstr>Разъем и коннектор 8P8C</vt:lpstr>
      <vt:lpstr>Витая пара</vt:lpstr>
      <vt:lpstr>Неэкранированная витая пара (Unshielded Twisted Pair)</vt:lpstr>
      <vt:lpstr>Экранированная витая пара (Shielded Twisted Pair)</vt:lpstr>
      <vt:lpstr>Категории кабеля 8P8C (т.н. RJ-45)</vt:lpstr>
      <vt:lpstr>Прямой кабель (Straight-through, T586A)</vt:lpstr>
      <vt:lpstr>Прямой кабель (Straight-through, T586A)</vt:lpstr>
      <vt:lpstr>Кроссовый/ Перекрёстный кабель (Crossover cable, T586B)</vt:lpstr>
      <vt:lpstr>Кроссовый/ Перекрёстный кабель (Crossover cable, 586B)</vt:lpstr>
      <vt:lpstr>Применение</vt:lpstr>
      <vt:lpstr>Скрученная витая пара/Консольный кабель (Rollover cable)</vt:lpstr>
      <vt:lpstr>Опто-волоконный кабель  (Fiber optic cable)</vt:lpstr>
      <vt:lpstr>Опто-волоконный кабель  (Fiber optic cable), достоинства</vt:lpstr>
      <vt:lpstr>Опто-волоконный кабель  (Fiber optic cable), достоинства</vt:lpstr>
      <vt:lpstr>Опто-волоконный кабель  (Fiber optic cable), недостатки</vt:lpstr>
      <vt:lpstr>Одномодовое волокно (Single-Mode Fiber)</vt:lpstr>
      <vt:lpstr>Одномодовое волокно (Single-Mode Fiber)</vt:lpstr>
      <vt:lpstr>Многомодовое оптоволокно  (Multi-mode fiber)</vt:lpstr>
      <vt:lpstr>Многомодовое оптоволокно  (Multi-mode fiber)</vt:lpstr>
      <vt:lpstr>Искажения сигнала в опто-волоконном кабеле</vt:lpstr>
      <vt:lpstr>Затухание сигнала</vt:lpstr>
      <vt:lpstr>Хроматическая дисперсия</vt:lpstr>
      <vt:lpstr>Поляризационная дисперсия</vt:lpstr>
      <vt:lpstr>Наземные радиоканалы</vt:lpstr>
      <vt:lpstr>Спутниковые радиоканалы</vt:lpstr>
      <vt:lpstr>Аппаратура передачи данных</vt:lpstr>
      <vt:lpstr>Аппаратура передачи данных</vt:lpstr>
      <vt:lpstr>Концентратор (hub)</vt:lpstr>
      <vt:lpstr>Коммутатор (Switch)</vt:lpstr>
      <vt:lpstr>Коммутатор (Switch)</vt:lpstr>
      <vt:lpstr>Маршрутизатор</vt:lpstr>
      <vt:lpstr>Шлюз (gate)</vt:lpstr>
      <vt:lpstr>Используемая литература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google1599855454</cp:lastModifiedBy>
  <cp:revision>308</cp:revision>
  <dcterms:created xsi:type="dcterms:W3CDTF">2016-02-22T08:13:00Z</dcterms:created>
  <dcterms:modified xsi:type="dcterms:W3CDTF">2020-09-23T18:19:47Z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1049-11.2.0.9635</vt:lpwstr>
  </property>
</Properties>
</file>